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92" r:id="rId6"/>
    <p:sldId id="270" r:id="rId7"/>
    <p:sldId id="304" r:id="rId8"/>
    <p:sldId id="309" r:id="rId9"/>
    <p:sldId id="283" r:id="rId10"/>
    <p:sldId id="305" r:id="rId11"/>
    <p:sldId id="272" r:id="rId12"/>
    <p:sldId id="273" r:id="rId13"/>
    <p:sldId id="271" r:id="rId14"/>
    <p:sldId id="276" r:id="rId15"/>
    <p:sldId id="274" r:id="rId16"/>
    <p:sldId id="277" r:id="rId17"/>
    <p:sldId id="296" r:id="rId18"/>
    <p:sldId id="294" r:id="rId19"/>
    <p:sldId id="280" r:id="rId20"/>
  </p:sldIdLst>
  <p:sldSz cx="12192000" cy="6858000"/>
  <p:notesSz cx="7103745" cy="10234295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wm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12.xml"/><Relationship Id="rId2" Type="http://schemas.openxmlformats.org/officeDocument/2006/relationships/image" Target="../media/image3.jpeg"/><Relationship Id="rId1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wmf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966788" y="2755900"/>
            <a:ext cx="10952162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第十章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人体内的物质运输和能量供给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552353" y="4084837"/>
            <a:ext cx="10356112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三</a:t>
            </a: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节</a:t>
            </a: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人体和外界环境的气体交换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11450" y="1339850"/>
            <a:ext cx="90551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1013" y="1606550"/>
            <a:ext cx="11066462" cy="2170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．构成人的胸廓的是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．脊柱、肋骨、胸骨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．脊柱、锁骨、肋骨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．肋骨、肩胛骨、脊柱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．肋骨、脊柱、髋骨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596900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433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1813" y="124936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 flipH="1">
            <a:off x="4598988" y="1809750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401638" y="4140200"/>
            <a:ext cx="10922000" cy="1893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人体的胸廓是一个近似圆锥形的支架，由脊柱、肋骨和胸骨连结而成。胸廓具有一定的弹性和活动性，以缓冲外力，起着支持、保护胸腹腔脏器的作用。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6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4175" y="869950"/>
            <a:ext cx="11641138" cy="4248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．学校医务室组织学生检查身体，小华用肺活量计测了几次肺活量，数据如下表所示，小华的肺活量是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2800 </a:t>
            </a:r>
            <a:r>
              <a:rPr lang="en-US" altLang="zh-CN" sz="3000" b="1" kern="100" dirty="0" err="1">
                <a:latin typeface="+mn-ea"/>
                <a:ea typeface="+mn-ea"/>
                <a:cs typeface="Times New Roman" panose="02020603050405020304" pitchFamily="18" charset="0"/>
              </a:rPr>
              <a:t>mL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                  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2900 </a:t>
            </a:r>
            <a:r>
              <a:rPr lang="en-US" altLang="zh-CN" sz="3000" b="1" kern="100" dirty="0" err="1">
                <a:latin typeface="+mn-ea"/>
                <a:ea typeface="+mn-ea"/>
                <a:cs typeface="Times New Roman" panose="02020603050405020304" pitchFamily="18" charset="0"/>
              </a:rPr>
              <a:t>mL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 	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3000 </a:t>
            </a:r>
            <a:r>
              <a:rPr lang="en-US" altLang="zh-CN" sz="3000" b="1" kern="100" dirty="0" err="1">
                <a:latin typeface="+mn-ea"/>
                <a:ea typeface="+mn-ea"/>
                <a:cs typeface="Times New Roman" panose="02020603050405020304" pitchFamily="18" charset="0"/>
              </a:rPr>
              <a:t>mL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	              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3300 </a:t>
            </a:r>
            <a:r>
              <a:rPr lang="en-US" altLang="zh-CN" sz="3000" b="1" kern="100" dirty="0" err="1">
                <a:latin typeface="+mn-ea"/>
                <a:ea typeface="+mn-ea"/>
                <a:cs typeface="Times New Roman" panose="02020603050405020304" pitchFamily="18" charset="0"/>
              </a:rPr>
              <a:t>mL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6604000" y="1727200"/>
            <a:ext cx="411163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383" name="Group 23"/>
          <p:cNvGraphicFramePr>
            <a:graphicFrameLocks noGrp="1"/>
          </p:cNvGraphicFramePr>
          <p:nvPr/>
        </p:nvGraphicFramePr>
        <p:xfrm>
          <a:off x="1227138" y="2432050"/>
          <a:ext cx="8305800" cy="974725"/>
        </p:xfrm>
        <a:graphic>
          <a:graphicData uri="http://schemas.openxmlformats.org/drawingml/2006/table">
            <a:tbl>
              <a:tblPr/>
              <a:tblGrid>
                <a:gridCol w="2824162"/>
                <a:gridCol w="1827213"/>
                <a:gridCol w="1827212"/>
                <a:gridCol w="1827213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测量次数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第一次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第二次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第三次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肺活量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/mL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3300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2900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2800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文本框 2"/>
          <p:cNvSpPr txBox="1"/>
          <p:nvPr/>
        </p:nvSpPr>
        <p:spPr>
          <a:xfrm>
            <a:off x="288925" y="5154613"/>
            <a:ext cx="11455400" cy="1293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测量肺活量时，为了减少误差一般测三次，取最大值，因为肺活量是肺的最大通气量。小华的肺活量是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3300 </a:t>
            </a:r>
            <a:r>
              <a:rPr lang="en-US" altLang="zh-CN" sz="2600" b="1" kern="100" dirty="0" err="1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mL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5738" y="938213"/>
            <a:ext cx="5646737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84188" y="1676400"/>
            <a:ext cx="3068637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呼吸运动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238" y="1108075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pic>
        <p:nvPicPr>
          <p:cNvPr id="16388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1931988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287338" y="2389188"/>
            <a:ext cx="11249025" cy="3760787"/>
            <a:chOff x="288099" y="2389851"/>
            <a:chExt cx="11248373" cy="3760005"/>
          </a:xfrm>
        </p:grpSpPr>
        <p:sp>
          <p:nvSpPr>
            <p:cNvPr id="20" name="文本框 19"/>
            <p:cNvSpPr txBox="1"/>
            <p:nvPr/>
          </p:nvSpPr>
          <p:spPr>
            <a:xfrm>
              <a:off x="288099" y="2389851"/>
              <a:ext cx="11248373" cy="13855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800" b="1" dirty="0">
                  <a:latin typeface="+mn-ea"/>
                  <a:ea typeface="+mn-ea"/>
                </a:rPr>
                <a:t>【情景展示】</a:t>
              </a:r>
              <a:r>
                <a:rPr lang="zh-CN" altLang="en-US" sz="2800" b="1" dirty="0">
                  <a:latin typeface="+mn-ea"/>
                  <a:ea typeface="+mn-ea"/>
                </a:rPr>
                <a:t>双手放在胸部两侧，先深深吸气，再深深呼气，仔细体验自己胸廓的变化。观察呼吸运动示意图，如图所示。</a:t>
              </a:r>
              <a:endParaRPr lang="en-US" altLang="zh-CN" sz="2800" b="1" dirty="0">
                <a:latin typeface="+mn-ea"/>
                <a:ea typeface="+mn-ea"/>
              </a:endParaRPr>
            </a:p>
          </p:txBody>
        </p:sp>
        <p:pic>
          <p:nvPicPr>
            <p:cNvPr id="16392" name="Picture 1" descr="YYD6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6872" y="3883069"/>
              <a:ext cx="4196219" cy="2266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00050" y="1017588"/>
            <a:ext cx="11425238" cy="5767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．呼吸运动包括哪些过程？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．尽力吸气和呼气时，胸廓容积怎样变化？肺内气压怎样变化？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．呼吸运动主要与哪些肌肉的运动有关？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．总结填写下表：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00050" y="4224338"/>
          <a:ext cx="11049000" cy="1839913"/>
        </p:xfrm>
        <a:graphic>
          <a:graphicData uri="http://schemas.openxmlformats.org/drawingml/2006/table">
            <a:tbl>
              <a:tblPr/>
              <a:tblGrid>
                <a:gridCol w="1854200"/>
                <a:gridCol w="2008188"/>
                <a:gridCol w="2008187"/>
                <a:gridCol w="2008188"/>
                <a:gridCol w="1854200"/>
                <a:gridCol w="1316037"/>
              </a:tblGrid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呼吸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运动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肋间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肌、膈肌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肋骨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变化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膈的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变化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胸廓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容积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肺容积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吸气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收缩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增大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增大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呼气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舒张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缩小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缩小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487363" y="817563"/>
            <a:ext cx="11499850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归纳提升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．呼吸运动包括吸气过程和呼气过程。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吸气时，肋间肌和膈肌收缩，使胸廓容积增大，肺便扩张，肺内气体压力缩小，于是气体就被吸入，完成吸气。呼气时，肋间肌和膈肌舒张，使胸廓容积缩小，肺便回缩，肺内气体压力增大，于是气体就被排出，完成呼气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．呼吸运动主要与肋间肌和膈肌的运动状态有关。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．向外向上运动　下降　向下向内运动　上升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7980363" y="1733550"/>
            <a:ext cx="663575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285750" y="874713"/>
            <a:ext cx="11501438" cy="4767262"/>
            <a:chOff x="285229" y="874266"/>
            <a:chExt cx="11501763" cy="4767929"/>
          </a:xfrm>
        </p:grpSpPr>
        <p:sp>
          <p:nvSpPr>
            <p:cNvPr id="5" name="文本框 4"/>
            <p:cNvSpPr txBox="1"/>
            <p:nvPr/>
          </p:nvSpPr>
          <p:spPr>
            <a:xfrm>
              <a:off x="285229" y="874266"/>
              <a:ext cx="11501763" cy="42468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[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典例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]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  如图是人体在平静状态下呼吸运动的部分示意图。有关图示运动状态的叙述，错误的是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(                       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　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)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．膈肌呈舒张状态，膈顶部上升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．肋间肌呈收缩状态，肋骨下降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．胸廓的容积缩小，肺也随着回缩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D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．此时肺内的气压大于外界气压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</p:txBody>
        </p:sp>
        <p:pic>
          <p:nvPicPr>
            <p:cNvPr id="19461" name="Picture 1" descr="t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352778" y="2367420"/>
              <a:ext cx="2229634" cy="327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381000" y="995363"/>
            <a:ext cx="11598275" cy="1311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呼气时：肋间肌、膈肌舒张→肋骨下降，膈顶部回升→胸腔容积缩小→肺借弹性回缩→导致肺内气压增大→肺内气体排出肺。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620713" y="935038"/>
            <a:ext cx="1216025" cy="55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0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1506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4513" y="1085850"/>
            <a:ext cx="84137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10223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8" name="直接连接符 16079"/>
          <p:cNvSpPr>
            <a:spLocks noChangeShapeType="1"/>
          </p:cNvSpPr>
          <p:nvPr/>
        </p:nvSpPr>
        <p:spPr bwMode="auto">
          <a:xfrm>
            <a:off x="2878138" y="22653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339"/>
          <p:cNvSpPr txBox="1">
            <a:spLocks noChangeArrowheads="1"/>
          </p:cNvSpPr>
          <p:nvPr/>
        </p:nvSpPr>
        <p:spPr bwMode="auto">
          <a:xfrm>
            <a:off x="989013" y="1681163"/>
            <a:ext cx="4684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呼吸运动的过程（平静状态下）：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8" name="Text Box 340"/>
          <p:cNvSpPr txBox="1">
            <a:spLocks noChangeArrowheads="1"/>
          </p:cNvSpPr>
          <p:nvPr/>
        </p:nvSpPr>
        <p:spPr bwMode="auto">
          <a:xfrm>
            <a:off x="1177925" y="2336800"/>
            <a:ext cx="19161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u="sng">
                <a:latin typeface="Calibri" panose="020F0502020204030204" pitchFamily="34" charset="0"/>
              </a:rPr>
              <a:t>肋间肌收缩</a:t>
            </a:r>
            <a:endParaRPr lang="zh-CN" altLang="en-US" sz="2400" b="1" u="sng">
              <a:latin typeface="Calibri" panose="020F0502020204030204" pitchFamily="34" charset="0"/>
            </a:endParaRPr>
          </a:p>
        </p:txBody>
      </p:sp>
      <p:sp>
        <p:nvSpPr>
          <p:cNvPr id="9" name="Line 341"/>
          <p:cNvSpPr>
            <a:spLocks noChangeShapeType="1"/>
          </p:cNvSpPr>
          <p:nvPr/>
        </p:nvSpPr>
        <p:spPr bwMode="auto">
          <a:xfrm>
            <a:off x="1892300" y="2768600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342"/>
          <p:cNvSpPr txBox="1">
            <a:spLocks noChangeArrowheads="1"/>
          </p:cNvSpPr>
          <p:nvPr/>
        </p:nvSpPr>
        <p:spPr bwMode="auto">
          <a:xfrm>
            <a:off x="525463" y="3030538"/>
            <a:ext cx="2698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u="sng">
                <a:latin typeface="Calibri" panose="020F0502020204030204" pitchFamily="34" charset="0"/>
              </a:rPr>
              <a:t>肋骨向上向外运动</a:t>
            </a:r>
            <a:endParaRPr lang="zh-CN" altLang="en-US" sz="2400" b="1" u="sng">
              <a:latin typeface="Calibri" panose="020F0502020204030204" pitchFamily="34" charset="0"/>
            </a:endParaRPr>
          </a:p>
        </p:txBody>
      </p:sp>
      <p:sp>
        <p:nvSpPr>
          <p:cNvPr id="11" name="Text Box 343"/>
          <p:cNvSpPr txBox="1">
            <a:spLocks noChangeArrowheads="1"/>
          </p:cNvSpPr>
          <p:nvPr/>
        </p:nvSpPr>
        <p:spPr bwMode="auto">
          <a:xfrm>
            <a:off x="3856038" y="2336800"/>
            <a:ext cx="15176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u="sng">
                <a:latin typeface="Calibri" panose="020F0502020204030204" pitchFamily="34" charset="0"/>
              </a:rPr>
              <a:t>膈肌收缩</a:t>
            </a:r>
            <a:endParaRPr lang="zh-CN" altLang="en-US" sz="2400" b="1" u="sng">
              <a:latin typeface="Calibri" panose="020F0502020204030204" pitchFamily="34" charset="0"/>
            </a:endParaRPr>
          </a:p>
        </p:txBody>
      </p:sp>
      <p:sp>
        <p:nvSpPr>
          <p:cNvPr id="12" name="Line 344"/>
          <p:cNvSpPr>
            <a:spLocks noChangeShapeType="1"/>
          </p:cNvSpPr>
          <p:nvPr/>
        </p:nvSpPr>
        <p:spPr bwMode="auto">
          <a:xfrm>
            <a:off x="4533900" y="2768600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Text Box 345"/>
          <p:cNvSpPr txBox="1">
            <a:spLocks noChangeArrowheads="1"/>
          </p:cNvSpPr>
          <p:nvPr/>
        </p:nvSpPr>
        <p:spPr bwMode="auto">
          <a:xfrm>
            <a:off x="3813175" y="3055938"/>
            <a:ext cx="17986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u="sng">
                <a:latin typeface="Calibri" panose="020F0502020204030204" pitchFamily="34" charset="0"/>
              </a:rPr>
              <a:t>膈顶部下降</a:t>
            </a:r>
            <a:endParaRPr lang="zh-CN" altLang="en-US" sz="2400" b="1" u="sng">
              <a:latin typeface="Calibri" panose="020F0502020204030204" pitchFamily="34" charset="0"/>
            </a:endParaRPr>
          </a:p>
        </p:txBody>
      </p:sp>
      <p:sp>
        <p:nvSpPr>
          <p:cNvPr id="14" name="Line 346"/>
          <p:cNvSpPr>
            <a:spLocks noChangeShapeType="1"/>
          </p:cNvSpPr>
          <p:nvPr/>
        </p:nvSpPr>
        <p:spPr bwMode="auto">
          <a:xfrm>
            <a:off x="1855788" y="3502025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Text Box 347"/>
          <p:cNvSpPr txBox="1">
            <a:spLocks noChangeArrowheads="1"/>
          </p:cNvSpPr>
          <p:nvPr/>
        </p:nvSpPr>
        <p:spPr bwMode="auto">
          <a:xfrm>
            <a:off x="338138" y="3836988"/>
            <a:ext cx="30559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u="sng">
                <a:latin typeface="Calibri" panose="020F0502020204030204" pitchFamily="34" charset="0"/>
              </a:rPr>
              <a:t>胸廓前后左右径增大</a:t>
            </a:r>
            <a:endParaRPr lang="zh-CN" altLang="en-US" sz="2400" b="1" u="sng">
              <a:latin typeface="Calibri" panose="020F0502020204030204" pitchFamily="34" charset="0"/>
            </a:endParaRPr>
          </a:p>
        </p:txBody>
      </p:sp>
      <p:sp>
        <p:nvSpPr>
          <p:cNvPr id="17" name="Line 348"/>
          <p:cNvSpPr>
            <a:spLocks noChangeShapeType="1"/>
          </p:cNvSpPr>
          <p:nvPr/>
        </p:nvSpPr>
        <p:spPr bwMode="auto">
          <a:xfrm>
            <a:off x="4462463" y="3489325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Text Box 349"/>
          <p:cNvSpPr txBox="1">
            <a:spLocks noChangeArrowheads="1"/>
          </p:cNvSpPr>
          <p:nvPr/>
        </p:nvSpPr>
        <p:spPr bwMode="auto">
          <a:xfrm>
            <a:off x="3319463" y="3830638"/>
            <a:ext cx="23669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u="sng">
                <a:latin typeface="Calibri" panose="020F0502020204030204" pitchFamily="34" charset="0"/>
              </a:rPr>
              <a:t>胸廓上下径增大</a:t>
            </a:r>
            <a:endParaRPr lang="zh-CN" altLang="en-US" sz="2400" b="1" u="sng">
              <a:latin typeface="Calibri" panose="020F0502020204030204" pitchFamily="34" charset="0"/>
            </a:endParaRPr>
          </a:p>
        </p:txBody>
      </p:sp>
      <p:sp>
        <p:nvSpPr>
          <p:cNvPr id="19" name="Line 350"/>
          <p:cNvSpPr>
            <a:spLocks noChangeShapeType="1"/>
          </p:cNvSpPr>
          <p:nvPr/>
        </p:nvSpPr>
        <p:spPr bwMode="auto">
          <a:xfrm>
            <a:off x="1327150" y="4259263"/>
            <a:ext cx="0" cy="725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Text Box 351"/>
          <p:cNvSpPr txBox="1">
            <a:spLocks noChangeArrowheads="1"/>
          </p:cNvSpPr>
          <p:nvPr/>
        </p:nvSpPr>
        <p:spPr bwMode="auto">
          <a:xfrm>
            <a:off x="425450" y="4965700"/>
            <a:ext cx="1570038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胸廓容积增大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21" name="Line 352"/>
          <p:cNvSpPr>
            <a:spLocks noChangeShapeType="1"/>
          </p:cNvSpPr>
          <p:nvPr/>
        </p:nvSpPr>
        <p:spPr bwMode="auto">
          <a:xfrm>
            <a:off x="1665288" y="5461000"/>
            <a:ext cx="314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Text Box 353"/>
          <p:cNvSpPr txBox="1">
            <a:spLocks noChangeArrowheads="1"/>
          </p:cNvSpPr>
          <p:nvPr/>
        </p:nvSpPr>
        <p:spPr bwMode="auto">
          <a:xfrm>
            <a:off x="1992313" y="5129213"/>
            <a:ext cx="83820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肺扩张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23" name="Line 354"/>
          <p:cNvSpPr>
            <a:spLocks noChangeShapeType="1"/>
          </p:cNvSpPr>
          <p:nvPr/>
        </p:nvSpPr>
        <p:spPr bwMode="auto">
          <a:xfrm>
            <a:off x="2530475" y="5497513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Text Box 355"/>
          <p:cNvSpPr txBox="1">
            <a:spLocks noChangeArrowheads="1"/>
          </p:cNvSpPr>
          <p:nvPr/>
        </p:nvSpPr>
        <p:spPr bwMode="auto">
          <a:xfrm>
            <a:off x="2894013" y="5262563"/>
            <a:ext cx="4810125" cy="400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Calibri" panose="020F0502020204030204" pitchFamily="34" charset="0"/>
              </a:rPr>
              <a:t>肺内气压下降＜外界气压＜肺内气压升高</a:t>
            </a:r>
            <a:endParaRPr lang="zh-CN" altLang="en-US" sz="2000" b="1">
              <a:latin typeface="Calibri" panose="020F0502020204030204" pitchFamily="34" charset="0"/>
            </a:endParaRPr>
          </a:p>
        </p:txBody>
      </p:sp>
      <p:grpSp>
        <p:nvGrpSpPr>
          <p:cNvPr id="25" name="Group 358"/>
          <p:cNvGrpSpPr/>
          <p:nvPr/>
        </p:nvGrpSpPr>
        <p:grpSpPr bwMode="auto">
          <a:xfrm>
            <a:off x="1377950" y="4208463"/>
            <a:ext cx="3043238" cy="576262"/>
            <a:chOff x="3016" y="2341"/>
            <a:chExt cx="862" cy="227"/>
          </a:xfrm>
        </p:grpSpPr>
        <p:sp>
          <p:nvSpPr>
            <p:cNvPr id="21549" name="Line 356"/>
            <p:cNvSpPr>
              <a:spLocks noChangeShapeType="1"/>
            </p:cNvSpPr>
            <p:nvPr/>
          </p:nvSpPr>
          <p:spPr bwMode="auto">
            <a:xfrm>
              <a:off x="3878" y="2341"/>
              <a:ext cx="0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0" name="Line 357"/>
            <p:cNvSpPr>
              <a:spLocks noChangeShapeType="1"/>
            </p:cNvSpPr>
            <p:nvPr/>
          </p:nvSpPr>
          <p:spPr bwMode="auto">
            <a:xfrm>
              <a:off x="3016" y="2568"/>
              <a:ext cx="8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" name="Line 359"/>
          <p:cNvSpPr>
            <a:spLocks noChangeShapeType="1"/>
          </p:cNvSpPr>
          <p:nvPr/>
        </p:nvSpPr>
        <p:spPr bwMode="auto">
          <a:xfrm>
            <a:off x="4089400" y="568960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Text Box 360"/>
          <p:cNvSpPr txBox="1">
            <a:spLocks noChangeArrowheads="1"/>
          </p:cNvSpPr>
          <p:nvPr/>
        </p:nvSpPr>
        <p:spPr bwMode="auto">
          <a:xfrm>
            <a:off x="3754438" y="5849938"/>
            <a:ext cx="10080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吸气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30" name="Text Box 361"/>
          <p:cNvSpPr txBox="1">
            <a:spLocks noChangeArrowheads="1"/>
          </p:cNvSpPr>
          <p:nvPr/>
        </p:nvSpPr>
        <p:spPr bwMode="auto">
          <a:xfrm>
            <a:off x="6048375" y="2286000"/>
            <a:ext cx="16795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u="sng">
                <a:latin typeface="Calibri" panose="020F0502020204030204" pitchFamily="34" charset="0"/>
              </a:rPr>
              <a:t>膈肌舒张</a:t>
            </a:r>
            <a:endParaRPr lang="zh-CN" altLang="en-US" sz="2400" b="1" u="sng">
              <a:latin typeface="Calibri" panose="020F0502020204030204" pitchFamily="34" charset="0"/>
            </a:endParaRPr>
          </a:p>
        </p:txBody>
      </p:sp>
      <p:sp>
        <p:nvSpPr>
          <p:cNvPr id="31" name="Text Box 362"/>
          <p:cNvSpPr txBox="1">
            <a:spLocks noChangeArrowheads="1"/>
          </p:cNvSpPr>
          <p:nvPr/>
        </p:nvSpPr>
        <p:spPr bwMode="auto">
          <a:xfrm>
            <a:off x="8496300" y="2273300"/>
            <a:ext cx="18875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u="sng">
                <a:latin typeface="Calibri" panose="020F0502020204030204" pitchFamily="34" charset="0"/>
              </a:rPr>
              <a:t>肋间肌舒张</a:t>
            </a:r>
            <a:endParaRPr lang="zh-CN" altLang="en-US" sz="2400" b="1" u="sng">
              <a:latin typeface="Calibri" panose="020F0502020204030204" pitchFamily="34" charset="0"/>
            </a:endParaRPr>
          </a:p>
        </p:txBody>
      </p:sp>
      <p:sp>
        <p:nvSpPr>
          <p:cNvPr id="32" name="Line 363"/>
          <p:cNvSpPr>
            <a:spLocks noChangeShapeType="1"/>
          </p:cNvSpPr>
          <p:nvPr/>
        </p:nvSpPr>
        <p:spPr bwMode="auto">
          <a:xfrm>
            <a:off x="6562725" y="267811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Text Box 364"/>
          <p:cNvSpPr txBox="1">
            <a:spLocks noChangeArrowheads="1"/>
          </p:cNvSpPr>
          <p:nvPr/>
        </p:nvSpPr>
        <p:spPr bwMode="auto">
          <a:xfrm>
            <a:off x="5902325" y="3006725"/>
            <a:ext cx="19510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u="sng">
                <a:latin typeface="Calibri" panose="020F0502020204030204" pitchFamily="34" charset="0"/>
              </a:rPr>
              <a:t>膈顶部上升</a:t>
            </a:r>
            <a:endParaRPr lang="zh-CN" altLang="en-US" sz="2400" b="1" u="sng">
              <a:latin typeface="Calibri" panose="020F0502020204030204" pitchFamily="34" charset="0"/>
            </a:endParaRPr>
          </a:p>
        </p:txBody>
      </p:sp>
      <p:sp>
        <p:nvSpPr>
          <p:cNvPr id="34" name="Line 365"/>
          <p:cNvSpPr>
            <a:spLocks noChangeShapeType="1"/>
          </p:cNvSpPr>
          <p:nvPr/>
        </p:nvSpPr>
        <p:spPr bwMode="auto">
          <a:xfrm>
            <a:off x="6575425" y="3400425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Text Box 366"/>
          <p:cNvSpPr txBox="1">
            <a:spLocks noChangeArrowheads="1"/>
          </p:cNvSpPr>
          <p:nvPr/>
        </p:nvSpPr>
        <p:spPr bwMode="auto">
          <a:xfrm>
            <a:off x="5737225" y="3792538"/>
            <a:ext cx="24177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u="sng">
                <a:latin typeface="Calibri" panose="020F0502020204030204" pitchFamily="34" charset="0"/>
              </a:rPr>
              <a:t>胸廓上下径缩小</a:t>
            </a:r>
            <a:endParaRPr lang="zh-CN" altLang="en-US" sz="2400" b="1" u="sng">
              <a:latin typeface="Calibri" panose="020F0502020204030204" pitchFamily="34" charset="0"/>
            </a:endParaRPr>
          </a:p>
        </p:txBody>
      </p:sp>
      <p:sp>
        <p:nvSpPr>
          <p:cNvPr id="36" name="Text Box 367"/>
          <p:cNvSpPr txBox="1">
            <a:spLocks noChangeArrowheads="1"/>
          </p:cNvSpPr>
          <p:nvPr/>
        </p:nvSpPr>
        <p:spPr bwMode="auto">
          <a:xfrm>
            <a:off x="8062913" y="2984500"/>
            <a:ext cx="29972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u="sng">
                <a:latin typeface="Calibri" panose="020F0502020204030204" pitchFamily="34" charset="0"/>
              </a:rPr>
              <a:t>肋骨向下向内运动</a:t>
            </a:r>
            <a:endParaRPr lang="zh-CN" altLang="en-US" sz="2400" b="1" u="sng">
              <a:latin typeface="Calibri" panose="020F0502020204030204" pitchFamily="34" charset="0"/>
            </a:endParaRPr>
          </a:p>
        </p:txBody>
      </p:sp>
      <p:sp>
        <p:nvSpPr>
          <p:cNvPr id="37" name="Line 368"/>
          <p:cNvSpPr>
            <a:spLocks noChangeShapeType="1"/>
          </p:cNvSpPr>
          <p:nvPr/>
        </p:nvSpPr>
        <p:spPr bwMode="auto">
          <a:xfrm>
            <a:off x="9271000" y="2655888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Line 369"/>
          <p:cNvSpPr>
            <a:spLocks noChangeShapeType="1"/>
          </p:cNvSpPr>
          <p:nvPr/>
        </p:nvSpPr>
        <p:spPr bwMode="auto">
          <a:xfrm>
            <a:off x="9253538" y="3403600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Text Box 370"/>
          <p:cNvSpPr txBox="1">
            <a:spLocks noChangeArrowheads="1"/>
          </p:cNvSpPr>
          <p:nvPr/>
        </p:nvSpPr>
        <p:spPr bwMode="auto">
          <a:xfrm>
            <a:off x="8172450" y="3741738"/>
            <a:ext cx="31892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u="sng">
                <a:latin typeface="Calibri" panose="020F0502020204030204" pitchFamily="34" charset="0"/>
              </a:rPr>
              <a:t>胸廓前后左右径缩小</a:t>
            </a:r>
            <a:endParaRPr lang="zh-CN" altLang="en-US" sz="2400" b="1" u="sng">
              <a:latin typeface="Calibri" panose="020F0502020204030204" pitchFamily="34" charset="0"/>
            </a:endParaRPr>
          </a:p>
        </p:txBody>
      </p:sp>
      <p:sp>
        <p:nvSpPr>
          <p:cNvPr id="40" name="Line 371"/>
          <p:cNvSpPr>
            <a:spLocks noChangeShapeType="1"/>
          </p:cNvSpPr>
          <p:nvPr/>
        </p:nvSpPr>
        <p:spPr bwMode="auto">
          <a:xfrm>
            <a:off x="9612313" y="4144963"/>
            <a:ext cx="0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Text Box 372"/>
          <p:cNvSpPr txBox="1">
            <a:spLocks noChangeArrowheads="1"/>
          </p:cNvSpPr>
          <p:nvPr/>
        </p:nvSpPr>
        <p:spPr bwMode="auto">
          <a:xfrm>
            <a:off x="9291638" y="5095875"/>
            <a:ext cx="1393825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胸廓容积缩小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42" name="Line 373"/>
          <p:cNvSpPr>
            <a:spLocks noChangeShapeType="1"/>
          </p:cNvSpPr>
          <p:nvPr/>
        </p:nvSpPr>
        <p:spPr bwMode="auto">
          <a:xfrm flipH="1" flipV="1">
            <a:off x="8931275" y="5424488"/>
            <a:ext cx="350838" cy="11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Text Box 374"/>
          <p:cNvSpPr txBox="1">
            <a:spLocks noChangeArrowheads="1"/>
          </p:cNvSpPr>
          <p:nvPr/>
        </p:nvSpPr>
        <p:spPr bwMode="auto">
          <a:xfrm>
            <a:off x="8105775" y="5162550"/>
            <a:ext cx="987425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肺回缩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44" name="Line 375"/>
          <p:cNvSpPr>
            <a:spLocks noChangeShapeType="1"/>
          </p:cNvSpPr>
          <p:nvPr/>
        </p:nvSpPr>
        <p:spPr bwMode="auto">
          <a:xfrm flipH="1">
            <a:off x="7705725" y="54260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Line 376"/>
          <p:cNvSpPr>
            <a:spLocks noChangeShapeType="1"/>
          </p:cNvSpPr>
          <p:nvPr/>
        </p:nvSpPr>
        <p:spPr bwMode="auto">
          <a:xfrm>
            <a:off x="6753225" y="571341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Text Box 377"/>
          <p:cNvSpPr txBox="1">
            <a:spLocks noChangeArrowheads="1"/>
          </p:cNvSpPr>
          <p:nvPr/>
        </p:nvSpPr>
        <p:spPr bwMode="auto">
          <a:xfrm>
            <a:off x="6370638" y="5815013"/>
            <a:ext cx="10080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呼气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grpSp>
        <p:nvGrpSpPr>
          <p:cNvPr id="47" name="Group 378"/>
          <p:cNvGrpSpPr/>
          <p:nvPr/>
        </p:nvGrpSpPr>
        <p:grpSpPr bwMode="auto">
          <a:xfrm flipH="1">
            <a:off x="6478588" y="4208463"/>
            <a:ext cx="3128962" cy="360362"/>
            <a:chOff x="3016" y="2341"/>
            <a:chExt cx="862" cy="227"/>
          </a:xfrm>
        </p:grpSpPr>
        <p:sp>
          <p:nvSpPr>
            <p:cNvPr id="21547" name="Line 379"/>
            <p:cNvSpPr>
              <a:spLocks noChangeShapeType="1"/>
            </p:cNvSpPr>
            <p:nvPr/>
          </p:nvSpPr>
          <p:spPr bwMode="auto">
            <a:xfrm>
              <a:off x="3878" y="2341"/>
              <a:ext cx="0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8" name="Line 380"/>
            <p:cNvSpPr>
              <a:spLocks noChangeShapeType="1"/>
            </p:cNvSpPr>
            <p:nvPr/>
          </p:nvSpPr>
          <p:spPr bwMode="auto">
            <a:xfrm>
              <a:off x="3016" y="2568"/>
              <a:ext cx="8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9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 animBg="1"/>
      <p:bldP spid="10" grpId="0"/>
      <p:bldP spid="11" grpId="0"/>
      <p:bldP spid="12" grpId="0" animBg="1"/>
      <p:bldP spid="13" grpId="0"/>
      <p:bldP spid="14" grpId="0" animBg="1"/>
      <p:bldP spid="15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 animBg="1"/>
      <p:bldP spid="28" grpId="0" animBg="1"/>
      <p:bldP spid="29" grpId="0"/>
      <p:bldP spid="30" grpId="0"/>
      <p:bldP spid="31" grpId="0"/>
      <p:bldP spid="32" grpId="0" animBg="1"/>
      <p:bldP spid="33" grpId="0"/>
      <p:bldP spid="34" grpId="0" animBg="1"/>
      <p:bldP spid="35" grpId="0"/>
      <p:bldP spid="36" grpId="0"/>
      <p:bldP spid="37" grpId="0" animBg="1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 animBg="1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58850" y="1004888"/>
            <a:ext cx="1627188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2530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450850" y="1841500"/>
            <a:ext cx="11215688" cy="424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    雾霾被称为健康的“隐形杀手”，雾霾天对呼吸系统影响最大。呼吸系统与外界环境接触最频繁，且接触面积较大，数百种大气颗粒物能直接进入并黏附在人体上下呼吸道和肺叶中，并且大部分会被人体吸入。其次，雾霾天气导致近地层紫外线减弱，容易使得空气中病菌的活性增强，细颗粒物会“带着”细菌、病毒，来到呼吸系统的深处，造成感染。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682625" y="1116013"/>
            <a:ext cx="10772775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第2</a:t>
            </a:r>
            <a:r>
              <a:rPr lang="zh-CN" altLang="en-US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课时   </a:t>
            </a:r>
            <a:r>
              <a:rPr lang="zh-CN" altLang="en-US" sz="6600">
                <a:latin typeface="微软雅黑" panose="020B0503020204020204" pitchFamily="34" charset="-122"/>
                <a:ea typeface="微软雅黑" panose="020B0503020204020204" pitchFamily="34" charset="-122"/>
              </a:rPr>
              <a:t>呼吸运动和肺活量</a:t>
            </a:r>
            <a:endParaRPr lang="zh-CN" altLang="en-US" sz="6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87350" y="1635125"/>
            <a:ext cx="11591925" cy="1368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说出呼吸运动的过程。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．尝试使用肺活量测试仪测量肺活量。</a:t>
            </a:r>
            <a:endParaRPr lang="zh-CN" altLang="en-US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541338" y="1147763"/>
            <a:ext cx="15779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819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3550" y="120650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446088" y="1662113"/>
            <a:ext cx="11491912" cy="4294187"/>
            <a:chOff x="446233" y="1661604"/>
            <a:chExt cx="11491072" cy="4295216"/>
          </a:xfrm>
        </p:grpSpPr>
        <p:sp>
          <p:nvSpPr>
            <p:cNvPr id="5" name="文本框 14"/>
            <p:cNvSpPr txBox="1"/>
            <p:nvPr/>
          </p:nvSpPr>
          <p:spPr>
            <a:xfrm>
              <a:off x="446233" y="1661604"/>
              <a:ext cx="11491072" cy="20610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j-ea"/>
                  <a:ea typeface="+mj-ea"/>
                </a:rPr>
                <a:t>把手放在自己两侧肋骨处，体验一下深深吸气和呼气时身体的变化。呼吸时胸廓是扩大还是缩小？人体如何通过呼吸运动完成肺与外界气体交换？</a:t>
              </a:r>
              <a:endParaRPr lang="zh-CN" altLang="en-US" sz="3000" b="1" dirty="0">
                <a:latin typeface="+mj-ea"/>
                <a:ea typeface="+mj-ea"/>
              </a:endParaRPr>
            </a:p>
          </p:txBody>
        </p:sp>
        <p:pic>
          <p:nvPicPr>
            <p:cNvPr id="8198" name="Picture 2" descr="YYD6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70334" y="3519813"/>
              <a:ext cx="2818356" cy="2437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1711325"/>
            <a:ext cx="8413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8" name="组合 1"/>
          <p:cNvGrpSpPr/>
          <p:nvPr/>
        </p:nvGrpSpPr>
        <p:grpSpPr bwMode="auto">
          <a:xfrm>
            <a:off x="190500" y="874713"/>
            <a:ext cx="6281738" cy="820737"/>
            <a:chOff x="183" y="1646"/>
            <a:chExt cx="4986" cy="1063"/>
          </a:xfrm>
        </p:grpSpPr>
        <p:pic>
          <p:nvPicPr>
            <p:cNvPr id="9228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469900" y="1663700"/>
            <a:ext cx="296862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知识点一　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呼吸运动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 bwMode="auto">
          <a:xfrm>
            <a:off x="376238" y="2147888"/>
            <a:ext cx="11572875" cy="4527550"/>
            <a:chOff x="375735" y="2148052"/>
            <a:chExt cx="11574095" cy="4526616"/>
          </a:xfrm>
        </p:grpSpPr>
        <p:sp>
          <p:nvSpPr>
            <p:cNvPr id="18" name="文本框 9"/>
            <p:cNvSpPr txBox="1"/>
            <p:nvPr/>
          </p:nvSpPr>
          <p:spPr>
            <a:xfrm>
              <a:off x="375735" y="2148052"/>
              <a:ext cx="11574095" cy="13697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1</a:t>
              </a:r>
              <a:r>
                <a:rPr lang="zh-CN" altLang="en-US" sz="3000" b="1" dirty="0">
                  <a:latin typeface="+mn-ea"/>
                  <a:ea typeface="+mn-ea"/>
                </a:rPr>
                <a:t>．下图是呼吸运动示意图，请指出与呼吸运动有关的结构。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表示肺，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表示肋间肌，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表示膈。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pic>
          <p:nvPicPr>
            <p:cNvPr id="9226" name="Picture 2" descr="6SXS5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359058" y="3745282"/>
              <a:ext cx="2642992" cy="2493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7" name="矩形 31"/>
            <p:cNvSpPr>
              <a:spLocks noChangeArrowheads="1"/>
            </p:cNvSpPr>
            <p:nvPr/>
          </p:nvSpPr>
          <p:spPr bwMode="auto">
            <a:xfrm>
              <a:off x="4682186" y="6213003"/>
              <a:ext cx="233910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zh-CN" sz="2400" b="1">
                  <a:latin typeface="Calibri" panose="020F0502020204030204" pitchFamily="34" charset="0"/>
                </a:rPr>
                <a:t>呼吸运动示意图</a:t>
              </a:r>
              <a:endParaRPr lang="zh-CN" altLang="en-US" sz="2400" b="1">
                <a:latin typeface="Calibri" panose="020F0502020204030204" pitchFamily="34" charset="0"/>
              </a:endParaRPr>
            </a:p>
          </p:txBody>
        </p:sp>
      </p:grp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889000" y="3078163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cs typeface="Times New Roman" panose="02020603050405020304" pitchFamily="18" charset="0"/>
              </a:rPr>
              <a:t>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957638" y="3067050"/>
            <a:ext cx="4937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cs typeface="Times New Roman" panose="02020603050405020304" pitchFamily="18" charset="0"/>
              </a:rPr>
              <a:t>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913688" y="3067050"/>
            <a:ext cx="4953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cs typeface="Times New Roman" panose="02020603050405020304" pitchFamily="18" charset="0"/>
              </a:rPr>
              <a:t>③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400050" y="869950"/>
            <a:ext cx="11374438" cy="4940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．呼吸运动是指人体的胸廓有节律地扩大和缩小的运动，包括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过程，主要与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的运动状态有关。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3</a:t>
            </a:r>
            <a:r>
              <a:rPr lang="zh-CN" altLang="en-US" sz="3000" b="1" dirty="0">
                <a:latin typeface="+mn-ea"/>
                <a:ea typeface="+mn-ea"/>
              </a:rPr>
              <a:t>．胸廓：</a:t>
            </a:r>
            <a:r>
              <a:rPr lang="en-US" altLang="zh-CN" sz="3000" b="1" dirty="0">
                <a:latin typeface="+mn-ea"/>
                <a:ea typeface="+mn-ea"/>
              </a:rPr>
              <a:t>_______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等是构成胸廓的主要部分。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4</a:t>
            </a:r>
            <a:r>
              <a:rPr lang="zh-CN" altLang="en-US" sz="3000" b="1" dirty="0">
                <a:latin typeface="+mn-ea"/>
                <a:ea typeface="+mn-ea"/>
              </a:rPr>
              <a:t>．人工呼吸就是根据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的原理用人工方法让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有节律地扩大和缩小，以帮助暂时停止呼吸或呼吸运动减弱的患者维持肺的通气功能。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71525" y="180022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吸气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800350" y="181292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呼气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489700" y="1801813"/>
            <a:ext cx="11128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肋间肌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537575" y="181292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膈肌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386013" y="31781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肋骨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202113" y="3190875"/>
            <a:ext cx="80486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胸骨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145213" y="31654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脊柱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219575" y="3867150"/>
            <a:ext cx="14224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呼吸运动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9413875" y="38671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胸廓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/>
      <p:bldP spid="14" grpId="0"/>
      <p:bldP spid="17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450850" y="1046163"/>
            <a:ext cx="11374438" cy="206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[</a:t>
            </a:r>
            <a:r>
              <a:rPr lang="zh-CN" altLang="en-US" sz="3000" b="1" dirty="0">
                <a:latin typeface="+mn-ea"/>
                <a:ea typeface="+mn-ea"/>
              </a:rPr>
              <a:t>巧学巧记</a:t>
            </a:r>
            <a:r>
              <a:rPr lang="en-US" altLang="zh-CN" sz="3000" b="1" dirty="0">
                <a:latin typeface="+mn-ea"/>
                <a:ea typeface="+mn-ea"/>
              </a:rPr>
              <a:t>] </a:t>
            </a:r>
            <a:endParaRPr lang="en-US" altLang="zh-CN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胸腔左右二三肺，还有膈肌和两肋。肋膈肌缩胸腔扩，吸入空气氧气多。肋膈肌扩胸腔缩，排出废气氧气弱。</a:t>
            </a:r>
            <a:endParaRPr lang="zh-CN" altLang="en-US" sz="30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000125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/>
        </p:nvSpPr>
        <p:spPr>
          <a:xfrm>
            <a:off x="557213" y="954088"/>
            <a:ext cx="26606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点二　肺活量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9"/>
          <p:cNvSpPr txBox="1"/>
          <p:nvPr/>
        </p:nvSpPr>
        <p:spPr>
          <a:xfrm>
            <a:off x="376238" y="1489075"/>
            <a:ext cx="11572875" cy="4938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．概念</a:t>
            </a:r>
            <a:r>
              <a:rPr lang="en-US" altLang="zh-CN" sz="3000" b="1" dirty="0">
                <a:latin typeface="+mn-ea"/>
                <a:ea typeface="+mn-ea"/>
              </a:rPr>
              <a:t>:</a:t>
            </a:r>
            <a:r>
              <a:rPr lang="zh-CN" altLang="en-US" sz="3000" b="1" dirty="0">
                <a:latin typeface="+mn-ea"/>
                <a:ea typeface="+mn-ea"/>
              </a:rPr>
              <a:t>肺活量是指在尽力吸气后再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的气体量。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[</a:t>
            </a:r>
            <a:r>
              <a:rPr lang="zh-CN" altLang="en-US" sz="3000" b="1" dirty="0">
                <a:latin typeface="+mn-ea"/>
                <a:ea typeface="+mn-ea"/>
              </a:rPr>
              <a:t>易错点拨</a:t>
            </a:r>
            <a:r>
              <a:rPr lang="en-US" altLang="zh-CN" sz="3000" b="1" dirty="0">
                <a:latin typeface="+mn-ea"/>
                <a:ea typeface="+mn-ea"/>
              </a:rPr>
              <a:t>] </a:t>
            </a:r>
            <a:endParaRPr lang="en-US" altLang="zh-CN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肺活量是肺在一次呼吸运动中最大的通气能力，取最大值，不能取三次的平均值。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．意义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肺活量是体检时常常要测量的一个指标，它反映肺在一次呼吸运动中</a:t>
            </a:r>
            <a:r>
              <a:rPr lang="en-US" altLang="zh-CN" sz="3000" b="1" dirty="0">
                <a:latin typeface="+mn-ea"/>
                <a:ea typeface="+mn-ea"/>
              </a:rPr>
              <a:t>____________</a:t>
            </a:r>
            <a:r>
              <a:rPr lang="zh-CN" altLang="en-US" sz="3000" b="1" dirty="0">
                <a:latin typeface="+mn-ea"/>
                <a:ea typeface="+mn-ea"/>
              </a:rPr>
              <a:t>能力。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686550" y="1736725"/>
            <a:ext cx="14224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尽力呼出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020763" y="5872163"/>
            <a:ext cx="17319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最大的通气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250825" y="962025"/>
            <a:ext cx="11574463" cy="4940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3</a:t>
            </a:r>
            <a:r>
              <a:rPr lang="zh-CN" altLang="en-US" sz="3000" b="1" dirty="0">
                <a:latin typeface="+mn-ea"/>
                <a:ea typeface="+mn-ea"/>
              </a:rPr>
              <a:t>．肺活量的测量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测量肺活量时，一般测</a:t>
            </a:r>
            <a:r>
              <a:rPr lang="en-US" altLang="zh-CN" sz="3000" b="1" dirty="0">
                <a:latin typeface="+mn-ea"/>
                <a:ea typeface="+mn-ea"/>
              </a:rPr>
              <a:t>3</a:t>
            </a:r>
            <a:r>
              <a:rPr lang="zh-CN" altLang="en-US" sz="3000" b="1" dirty="0">
                <a:latin typeface="+mn-ea"/>
                <a:ea typeface="+mn-ea"/>
              </a:rPr>
              <a:t>次，取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值。</a:t>
            </a:r>
            <a:endParaRPr lang="en-US" altLang="zh-CN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4</a:t>
            </a:r>
            <a:r>
              <a:rPr lang="zh-CN" altLang="en-US" sz="3000" b="1" dirty="0">
                <a:latin typeface="+mn-ea"/>
                <a:ea typeface="+mn-ea"/>
              </a:rPr>
              <a:t>．影响肺活量的因素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一个人肺活量的大小与其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、身材、健康状况等因素有关。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5</a:t>
            </a:r>
            <a:r>
              <a:rPr lang="zh-CN" altLang="en-US" sz="3000" b="1" dirty="0">
                <a:latin typeface="+mn-ea"/>
                <a:ea typeface="+mn-ea"/>
              </a:rPr>
              <a:t>．肺活量的正常值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成年人的肺活量大约是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～</a:t>
            </a:r>
            <a:r>
              <a:rPr lang="en-US" altLang="zh-CN" sz="3000" b="1" dirty="0">
                <a:latin typeface="+mn-ea"/>
                <a:ea typeface="+mn-ea"/>
              </a:rPr>
              <a:t>________ </a:t>
            </a:r>
            <a:r>
              <a:rPr lang="en-US" altLang="zh-CN" sz="3000" b="1" dirty="0" err="1">
                <a:latin typeface="+mn-ea"/>
                <a:ea typeface="+mn-ea"/>
              </a:rPr>
              <a:t>mL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830888" y="19113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791075" y="3290888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年龄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796088" y="32639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性别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405313" y="5345113"/>
            <a:ext cx="8001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2500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434138" y="5356225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4000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2374</Words>
  <Application>WPS 演示</Application>
  <PresentationFormat>自定义</PresentationFormat>
  <Paragraphs>276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Calibri</vt:lpstr>
      <vt:lpstr>Times New Roman</vt:lpstr>
      <vt:lpstr>Courier New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134</cp:revision>
  <dcterms:created xsi:type="dcterms:W3CDTF">2018-02-07T00:47:00Z</dcterms:created>
  <dcterms:modified xsi:type="dcterms:W3CDTF">2023-12-27T01:46:57Z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A38A2F20BBD44E75AC3A50EBFEFBFEBB_12</vt:lpwstr>
  </property>
</Properties>
</file>