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4" r:id="rId8"/>
    <p:sldId id="283" r:id="rId9"/>
    <p:sldId id="299" r:id="rId10"/>
    <p:sldId id="272" r:id="rId11"/>
    <p:sldId id="273" r:id="rId12"/>
    <p:sldId id="271" r:id="rId13"/>
    <p:sldId id="276" r:id="rId14"/>
    <p:sldId id="274" r:id="rId15"/>
    <p:sldId id="295" r:id="rId16"/>
    <p:sldId id="300" r:id="rId17"/>
    <p:sldId id="277" r:id="rId18"/>
    <p:sldId id="296" r:id="rId19"/>
    <p:sldId id="294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file:///G:\&#33487;&#25945;&#19971;&#19979;&#23398;&#32451;&#32771;\JT8a.EPS" TargetMode="External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733872" y="4084837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一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血液和血型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1475" y="869950"/>
            <a:ext cx="11641138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．一个人的血量占体重的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7%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～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8%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，一个体重为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千克的健康成年人，若一次失血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1400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毫升，其结果是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．对身体毫无影响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．对健康有影响，但可很快恢复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．并不影响健康，可以很快恢复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．危及生命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6189663" y="1689100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65125" y="4251325"/>
            <a:ext cx="11453813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失血超过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30%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，约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1200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毫升，血量不足于维持正常的血容量和血压，会严重影响人的生命活动，甚至危及生命；失血不超过血量的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10%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，即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400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毫升，人体血液丧失的成分，会短时间内得到补充恢复正常。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34305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输血和血型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536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3513" y="2427288"/>
            <a:ext cx="11609387" cy="128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【情景展示】</a:t>
            </a:r>
            <a:r>
              <a:rPr lang="zh-CN" altLang="en-US" sz="2800" b="1" dirty="0">
                <a:latin typeface="+mn-ea"/>
                <a:ea typeface="+mn-ea"/>
              </a:rPr>
              <a:t>四位同学检验血型的结构如下表所示：</a:t>
            </a:r>
            <a:r>
              <a:rPr lang="en-US" altLang="zh-CN" sz="2800" b="1" dirty="0">
                <a:latin typeface="+mn-ea"/>
                <a:ea typeface="+mn-ea"/>
              </a:rPr>
              <a:t>(</a:t>
            </a:r>
            <a:r>
              <a:rPr lang="zh-CN" altLang="en-US" sz="2800" b="1" dirty="0">
                <a:latin typeface="+mn-ea"/>
                <a:ea typeface="+mn-ea"/>
              </a:rPr>
              <a:t>注“√”为不发生凝集，“</a:t>
            </a:r>
            <a:r>
              <a:rPr lang="en-US" altLang="zh-CN" sz="2800" b="1" dirty="0">
                <a:latin typeface="+mn-ea"/>
                <a:ea typeface="+mn-ea"/>
              </a:rPr>
              <a:t>×”</a:t>
            </a:r>
            <a:r>
              <a:rPr lang="zh-CN" altLang="en-US" sz="2800" b="1" dirty="0">
                <a:latin typeface="+mn-ea"/>
                <a:ea typeface="+mn-ea"/>
              </a:rPr>
              <a:t>为发生凝集</a:t>
            </a:r>
            <a:r>
              <a:rPr lang="en-US" altLang="zh-CN" sz="2800" b="1" dirty="0">
                <a:latin typeface="+mn-ea"/>
                <a:ea typeface="+mn-ea"/>
              </a:rPr>
              <a:t>)</a:t>
            </a:r>
            <a:endParaRPr lang="en-US" altLang="zh-CN" sz="2800" b="1" dirty="0">
              <a:latin typeface="+mn-ea"/>
              <a:ea typeface="+mn-ea"/>
            </a:endParaRPr>
          </a:p>
        </p:txBody>
      </p:sp>
      <p:graphicFrame>
        <p:nvGraphicFramePr>
          <p:cNvPr id="15394" name="Group 34"/>
          <p:cNvGraphicFramePr>
            <a:graphicFrameLocks noGrp="1"/>
          </p:cNvGraphicFramePr>
          <p:nvPr/>
        </p:nvGraphicFramePr>
        <p:xfrm>
          <a:off x="1127125" y="4027488"/>
          <a:ext cx="9210675" cy="1462087"/>
        </p:xfrm>
        <a:graphic>
          <a:graphicData uri="http://schemas.openxmlformats.org/drawingml/2006/table">
            <a:tbl>
              <a:tblPr/>
              <a:tblGrid>
                <a:gridCol w="3541713"/>
                <a:gridCol w="1417637"/>
                <a:gridCol w="1416050"/>
                <a:gridCol w="1417638"/>
                <a:gridCol w="1417637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受检者标准血清　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杜娟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钟诚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姚远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型标准血清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型标准血清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355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ABO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血型可以分为哪几种？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．这四位同学的血型各是什么血型？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．人体失血后，需要输血，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型血的人应该输入什么血型的血液？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804863"/>
            <a:ext cx="11499850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ABO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血型可以分为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型和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型四种。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．高峰的血液与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型标准血清都不凝集，为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型血；杜娟的血液与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型标准血清发生凝集，为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型血； 钟诚的血液与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型标准血清发生凝集，为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型血；姚远的血液与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型标准血清都发生凝集，为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型血。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．输血以输同型血为原则。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65288" y="1838325"/>
          <a:ext cx="7493000" cy="2133600"/>
        </p:xfrm>
        <a:graphic>
          <a:graphicData uri="http://schemas.openxmlformats.org/drawingml/2006/table">
            <a:tbl>
              <a:tblPr/>
              <a:tblGrid>
                <a:gridCol w="2224087"/>
                <a:gridCol w="2686050"/>
                <a:gridCol w="2582863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某人的血型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可接受的血型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可输给的血型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 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95288" y="1139825"/>
            <a:ext cx="11469687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方法点拨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首先要理解凝集现象，然后再根据红细胞是否发生凝集反应来判断血型。临床上在输血前除鉴定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ABO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血型外，还根据凝集反应原理，将供血者和受血者的血液做交叉配血实验，在体外确定两者血液相混不发生凝集，方可进行输血以确保安全。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309563" y="936625"/>
            <a:ext cx="11188700" cy="5702300"/>
            <a:chOff x="310281" y="936896"/>
            <a:chExt cx="11188613" cy="5701924"/>
          </a:xfrm>
        </p:grpSpPr>
        <p:sp>
          <p:nvSpPr>
            <p:cNvPr id="5" name="文本框 4"/>
            <p:cNvSpPr txBox="1"/>
            <p:nvPr/>
          </p:nvSpPr>
          <p:spPr>
            <a:xfrm>
              <a:off x="310281" y="936896"/>
              <a:ext cx="11188613" cy="42478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请就有关献血程序、注意事项以及输血原则回答下列问题。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(1)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输血前为什么要进行血型鉴定？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__________________________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_________________________________________________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(2)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现有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四人准备献血，医生把这四人的血分别用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型、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型标准血清来检验，其结果如图所示：请判断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四人的血型分别是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____________________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20488" name="Picture 1" descr="血清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077205" y="4396636"/>
              <a:ext cx="3820438" cy="2242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747010" y="4485005"/>
            <a:ext cx="32448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型、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型、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型、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型</a:t>
            </a:r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309880" y="1656399"/>
            <a:ext cx="10996295" cy="1213485"/>
            <a:chOff x="340230" y="999769"/>
            <a:chExt cx="10995824" cy="1213595"/>
          </a:xfrm>
        </p:grpSpPr>
        <p:sp>
          <p:nvSpPr>
            <p:cNvPr id="5122" name="Rectangle 2"/>
            <p:cNvSpPr>
              <a:spLocks noChangeArrowheads="1"/>
            </p:cNvSpPr>
            <p:nvPr/>
          </p:nvSpPr>
          <p:spPr bwMode="auto">
            <a:xfrm>
              <a:off x="340230" y="1751359"/>
              <a:ext cx="9445221" cy="4620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 indent="266700"/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大量凝集，严重时会危及生命，所以输血时应以输入同型血为原则　</a:t>
              </a:r>
              <a:endParaRPr lang="zh-CN" altLang="en-US" sz="24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486" name="矩形 10"/>
            <p:cNvSpPr>
              <a:spLocks noChangeArrowheads="1"/>
            </p:cNvSpPr>
            <p:nvPr/>
          </p:nvSpPr>
          <p:spPr bwMode="auto">
            <a:xfrm>
              <a:off x="6450905" y="999769"/>
              <a:ext cx="488514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不同的血型混合后可能会使红细胞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两片载玻片上的红细胞都不发生凝集现象，则受检者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的血型是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O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红细胞的凝集现象只发生在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型标准血清内，则受检者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的血型为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红细胞的凝集现象只发生在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型标准血清内，则受检者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的血型是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两片载玻片上的红细胞都发生了凝集现象，则受检者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的血型是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8163" y="3448050"/>
            <a:ext cx="19796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输血和血型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94000" y="1917700"/>
            <a:ext cx="65500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ABO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血型：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型、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AB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型和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型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406650" y="2116138"/>
            <a:ext cx="423863" cy="31448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46375" y="2497138"/>
            <a:ext cx="17748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血型鉴定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98750" y="3087688"/>
            <a:ext cx="6550025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大量输血：输血以输同型血为原则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17800" y="3819525"/>
            <a:ext cx="860583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少量输血：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AB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血型的人可接受任何血型的血液，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型血可输给任何血型的人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2888" y="4986338"/>
            <a:ext cx="86058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无偿献血的制度：自愿无偿献血是血液安全的基础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4" grpId="0"/>
      <p:bldP spid="14" grpId="0" animBg="1"/>
      <p:bldP spid="15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3227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成分输血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成分输血，是将血液的各种成分加以分离提纯通过静脉输入体内的治疗方法。优点为：一血多用，节约血源，针对性强，疗效好，副作用少，便于保存和运输。成分输血是目前临床常用的输血类型。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952625" y="1116013"/>
            <a:ext cx="82327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第2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输血和血型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</a:t>
            </a:r>
            <a:r>
              <a:rPr lang="en-US" altLang="zh-CN" sz="3000" b="1" dirty="0">
                <a:latin typeface="+mj-ea"/>
                <a:ea typeface="+mj-ea"/>
              </a:rPr>
              <a:t>ABO</a:t>
            </a:r>
            <a:r>
              <a:rPr lang="zh-CN" altLang="en-US" sz="3000" b="1" dirty="0">
                <a:latin typeface="+mj-ea"/>
                <a:ea typeface="+mj-ea"/>
              </a:rPr>
              <a:t>血型的类型及鉴定的过程。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．说出失血对人体的影响和输血的原则。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．关注自愿无偿献血。</a:t>
            </a:r>
            <a:r>
              <a:rPr lang="en-US" altLang="zh-CN" sz="3000" b="1" dirty="0">
                <a:latin typeface="+mj-ea"/>
                <a:ea typeface="+mj-ea"/>
              </a:rPr>
              <a:t>	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46088" y="1662113"/>
            <a:ext cx="11491912" cy="4445000"/>
            <a:chOff x="446233" y="1661604"/>
            <a:chExt cx="11491072" cy="4445337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13685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    生活中应用最多的血型是</a:t>
              </a:r>
              <a:r>
                <a:rPr lang="en-US" altLang="zh-CN" sz="3000" b="1" dirty="0">
                  <a:latin typeface="+mj-ea"/>
                  <a:ea typeface="+mj-ea"/>
                </a:rPr>
                <a:t>ABO</a:t>
              </a:r>
              <a:r>
                <a:rPr lang="zh-CN" altLang="en-US" sz="3000" b="1" dirty="0">
                  <a:latin typeface="+mj-ea"/>
                  <a:ea typeface="+mj-ea"/>
                </a:rPr>
                <a:t>血型系统：</a:t>
              </a:r>
              <a:r>
                <a:rPr lang="en-US" altLang="zh-CN" sz="3000" b="1" dirty="0">
                  <a:latin typeface="+mj-ea"/>
                  <a:ea typeface="+mj-ea"/>
                </a:rPr>
                <a:t>A</a:t>
              </a:r>
              <a:r>
                <a:rPr lang="zh-CN" altLang="en-US" sz="3000" b="1" dirty="0">
                  <a:latin typeface="+mj-ea"/>
                  <a:ea typeface="+mj-ea"/>
                </a:rPr>
                <a:t>型、</a:t>
              </a:r>
              <a:r>
                <a:rPr lang="en-US" altLang="zh-CN" sz="3000" b="1" dirty="0">
                  <a:latin typeface="+mj-ea"/>
                  <a:ea typeface="+mj-ea"/>
                </a:rPr>
                <a:t>B</a:t>
              </a:r>
              <a:r>
                <a:rPr lang="zh-CN" altLang="en-US" sz="3000" b="1" dirty="0">
                  <a:latin typeface="+mj-ea"/>
                  <a:ea typeface="+mj-ea"/>
                </a:rPr>
                <a:t>型、</a:t>
              </a:r>
              <a:r>
                <a:rPr lang="en-US" altLang="zh-CN" sz="3000" b="1" dirty="0">
                  <a:latin typeface="+mj-ea"/>
                  <a:ea typeface="+mj-ea"/>
                </a:rPr>
                <a:t>O</a:t>
              </a:r>
              <a:r>
                <a:rPr lang="zh-CN" altLang="en-US" sz="3000" b="1" dirty="0">
                  <a:latin typeface="+mj-ea"/>
                  <a:ea typeface="+mj-ea"/>
                </a:rPr>
                <a:t>型、</a:t>
              </a:r>
              <a:r>
                <a:rPr lang="en-US" altLang="zh-CN" sz="3000" b="1" dirty="0">
                  <a:latin typeface="+mj-ea"/>
                  <a:ea typeface="+mj-ea"/>
                </a:rPr>
                <a:t>AB</a:t>
              </a:r>
              <a:r>
                <a:rPr lang="zh-CN" altLang="en-US" sz="3000" b="1" dirty="0">
                  <a:latin typeface="+mj-ea"/>
                  <a:ea typeface="+mj-ea"/>
                </a:rPr>
                <a:t>型。你知道这四种血型之间的输血关系吗？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YYD4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20438" y="3569916"/>
              <a:ext cx="3356976" cy="253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5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37449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en-US" altLang="zh-CN" sz="2400" b="1" dirty="0" smtClean="0">
                <a:solidFill>
                  <a:srgbClr val="F1AF00"/>
                </a:solidFill>
                <a:latin typeface="+mn-ea"/>
              </a:rPr>
              <a:t>ABO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血型及鉴定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76238" y="2386013"/>
            <a:ext cx="11572875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．人的血型是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的，一般终身不变，最常见的是</a:t>
            </a:r>
            <a:r>
              <a:rPr lang="en-US" altLang="zh-CN" sz="3000" b="1" dirty="0">
                <a:latin typeface="+mn-ea"/>
                <a:ea typeface="+mn-ea"/>
              </a:rPr>
              <a:t>ABO</a:t>
            </a:r>
            <a:r>
              <a:rPr lang="zh-CN" altLang="en-US" sz="3000" b="1" dirty="0">
                <a:latin typeface="+mn-ea"/>
                <a:ea typeface="+mn-ea"/>
              </a:rPr>
              <a:t>血型。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</a:t>
            </a:r>
            <a:r>
              <a:rPr lang="en-US" altLang="zh-CN" sz="3000" b="1" dirty="0">
                <a:latin typeface="+mn-ea"/>
                <a:ea typeface="+mn-ea"/>
              </a:rPr>
              <a:t>ABO</a:t>
            </a:r>
            <a:r>
              <a:rPr lang="zh-CN" altLang="en-US" sz="3000" b="1" dirty="0">
                <a:latin typeface="+mn-ea"/>
                <a:ea typeface="+mn-ea"/>
              </a:rPr>
              <a:t>血型包括四种血型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A</a:t>
            </a:r>
            <a:r>
              <a:rPr lang="zh-CN" altLang="en-US" sz="3000" b="1" dirty="0">
                <a:latin typeface="+mn-ea"/>
                <a:ea typeface="+mn-ea"/>
              </a:rPr>
              <a:t>型、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型、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型和</a:t>
            </a:r>
            <a:r>
              <a:rPr lang="en-US" altLang="zh-CN" sz="3000" b="1" dirty="0">
                <a:latin typeface="+mn-ea"/>
                <a:ea typeface="+mn-ea"/>
              </a:rPr>
              <a:t>O</a:t>
            </a:r>
            <a:r>
              <a:rPr lang="zh-CN" altLang="en-US" sz="3000" b="1" dirty="0">
                <a:latin typeface="+mn-ea"/>
                <a:ea typeface="+mn-ea"/>
              </a:rPr>
              <a:t>型。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238500" y="2627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41513" y="3992563"/>
            <a:ext cx="390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184650" y="4029075"/>
            <a:ext cx="6127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17525" y="1963738"/>
          <a:ext cx="11344275" cy="4311650"/>
        </p:xfrm>
        <a:graphic>
          <a:graphicData uri="http://schemas.openxmlformats.org/drawingml/2006/table">
            <a:tbl>
              <a:tblPr/>
              <a:tblGrid>
                <a:gridCol w="2265363"/>
                <a:gridCol w="2270125"/>
                <a:gridCol w="2268537"/>
                <a:gridCol w="2268538"/>
                <a:gridCol w="2271712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A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型血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型血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O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型血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AB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型标准血清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无凝集现象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无凝集现象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型标准血清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有凝集现象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无凝集现象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7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338138" y="920750"/>
            <a:ext cx="11574462" cy="4660900"/>
            <a:chOff x="338157" y="920501"/>
            <a:chExt cx="11574095" cy="4661788"/>
          </a:xfrm>
        </p:grpSpPr>
        <p:sp>
          <p:nvSpPr>
            <p:cNvPr id="24" name="文本框 9"/>
            <p:cNvSpPr txBox="1"/>
            <p:nvPr/>
          </p:nvSpPr>
          <p:spPr>
            <a:xfrm>
              <a:off x="338157" y="920501"/>
              <a:ext cx="11574095" cy="6764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．不同血型的血液混合后有无发生红细胞凝集成团的现象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10274" name="Picture 1" descr="G:\苏教七下学练考\JT8a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0359023" y="2617940"/>
              <a:ext cx="713985" cy="104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5" name="Picture 17" descr="JT1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19397" y="2655518"/>
              <a:ext cx="939452" cy="100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6" name="Picture 18" descr="JT5a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99550" y="2642992"/>
              <a:ext cx="663879" cy="961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7" name="Picture 19" descr="JT3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79288" y="2793304"/>
              <a:ext cx="776614" cy="834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8" name="Picture 20" descr="JT5a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94762" y="4584527"/>
              <a:ext cx="688932" cy="997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9" name="Picture 21" descr="JT6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61973" y="4521896"/>
              <a:ext cx="926926" cy="996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0" name="Picture 22" descr="JT7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154443" y="4709786"/>
              <a:ext cx="638827" cy="686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1" name="Picture 23" descr="JT8a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0384076" y="4509370"/>
              <a:ext cx="601249" cy="870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403850" y="3817938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有凝集现象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9966325" y="3794125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有凝集现象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445125" y="5651500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无凝集现象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9993313" y="5638800"/>
            <a:ext cx="14747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有凝集现象</a:t>
            </a:r>
            <a:endParaRPr lang="zh-CN" altLang="en-US" sz="2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8973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输血及无偿献血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0838" y="1433513"/>
            <a:ext cx="11841162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．人体输血：一般情况下，人体一次失血如果不超过血液总量的</a:t>
            </a:r>
            <a:r>
              <a:rPr lang="en-US" altLang="zh-CN" sz="3000" b="1" dirty="0">
                <a:latin typeface="+mn-ea"/>
                <a:ea typeface="+mn-ea"/>
              </a:rPr>
              <a:t>10%(</a:t>
            </a:r>
            <a:r>
              <a:rPr lang="zh-CN" altLang="en-US" sz="3000" b="1" dirty="0">
                <a:latin typeface="+mn-ea"/>
                <a:ea typeface="+mn-ea"/>
              </a:rPr>
              <a:t>约</a:t>
            </a:r>
            <a:r>
              <a:rPr lang="en-US" altLang="zh-CN" sz="3000" b="1" dirty="0">
                <a:latin typeface="+mn-ea"/>
                <a:ea typeface="+mn-ea"/>
              </a:rPr>
              <a:t>400 </a:t>
            </a:r>
            <a:r>
              <a:rPr lang="en-US" altLang="zh-CN" sz="3000" b="1" dirty="0" err="1">
                <a:latin typeface="+mn-ea"/>
                <a:ea typeface="+mn-ea"/>
              </a:rPr>
              <a:t>mL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，对身体健康就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太大的影响。如果一个人一次失血超过血液总量的</a:t>
            </a:r>
            <a:r>
              <a:rPr lang="en-US" altLang="zh-CN" sz="3000" b="1" dirty="0">
                <a:latin typeface="+mn-ea"/>
                <a:ea typeface="+mn-ea"/>
              </a:rPr>
              <a:t>______(</a:t>
            </a:r>
            <a:r>
              <a:rPr lang="zh-CN" altLang="en-US" sz="3000" b="1" dirty="0">
                <a:latin typeface="+mn-ea"/>
                <a:ea typeface="+mn-ea"/>
              </a:rPr>
              <a:t>约</a:t>
            </a:r>
            <a:r>
              <a:rPr lang="en-US" altLang="zh-CN" sz="3000" b="1" dirty="0">
                <a:latin typeface="+mn-ea"/>
                <a:ea typeface="+mn-ea"/>
              </a:rPr>
              <a:t>1200 </a:t>
            </a:r>
            <a:r>
              <a:rPr lang="en-US" altLang="zh-CN" sz="3000" b="1" dirty="0" err="1">
                <a:latin typeface="+mn-ea"/>
                <a:ea typeface="+mn-ea"/>
              </a:rPr>
              <a:t>mL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，就会严重影响人的生命活动，甚至危及生命，这时就必须通过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进行抢救。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．输血原则：一般情况下，输血时应该以输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血为原则，只有在没有同型血且十分紧急的情况下，才能输入不容易引起凝集反应的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30900" y="23510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92613" y="30781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221538" y="37417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261350" y="44307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同型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71550" y="58070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异型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1" grpId="0"/>
      <p:bldP spid="12" grpId="0"/>
      <p:bldP spid="14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25450" y="946150"/>
            <a:ext cx="11574463" cy="413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．献血制度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全球调查数据显示，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献血是血液安全的基础，自愿无偿献血者的血液传播艾滋病病毒和肝炎病毒的概率是最低的。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(2)1997</a:t>
            </a:r>
            <a:r>
              <a:rPr lang="zh-CN" altLang="en-US" sz="3000" b="1" dirty="0">
                <a:latin typeface="+mn-ea"/>
                <a:ea typeface="+mn-ea"/>
              </a:rPr>
              <a:t>年，我国颁布实施了</a:t>
            </a:r>
            <a:r>
              <a:rPr lang="en-US" altLang="zh-CN" sz="3000" b="1" dirty="0">
                <a:latin typeface="+mn-ea"/>
                <a:ea typeface="+mn-ea"/>
              </a:rPr>
              <a:t>《</a:t>
            </a:r>
            <a:r>
              <a:rPr lang="zh-CN" altLang="en-US" sz="3000" b="1" dirty="0">
                <a:latin typeface="+mn-ea"/>
                <a:ea typeface="+mn-ea"/>
              </a:rPr>
              <a:t>中华人民共和国献血法</a:t>
            </a:r>
            <a:r>
              <a:rPr lang="en-US" altLang="zh-CN" sz="3000" b="1" dirty="0">
                <a:latin typeface="+mn-ea"/>
                <a:ea typeface="+mn-ea"/>
              </a:rPr>
              <a:t>》</a:t>
            </a:r>
            <a:r>
              <a:rPr lang="zh-CN" altLang="en-US" sz="3000" b="1" dirty="0">
                <a:latin typeface="+mn-ea"/>
                <a:ea typeface="+mn-ea"/>
              </a:rPr>
              <a:t>，以法律的形式规定了实行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献血的制度。国家提倡</a:t>
            </a:r>
            <a:r>
              <a:rPr lang="en-US" altLang="zh-CN" sz="3000" b="1" dirty="0">
                <a:latin typeface="+mn-ea"/>
                <a:ea typeface="+mn-ea"/>
              </a:rPr>
              <a:t>18</a:t>
            </a:r>
            <a:r>
              <a:rPr lang="zh-CN" altLang="en-US" sz="3000" b="1" dirty="0">
                <a:latin typeface="+mn-ea"/>
                <a:ea typeface="+mn-ea"/>
              </a:rPr>
              <a:t>周岁至</a:t>
            </a:r>
            <a:r>
              <a:rPr lang="en-US" altLang="zh-CN" sz="3000" b="1" dirty="0">
                <a:latin typeface="+mn-ea"/>
                <a:ea typeface="+mn-ea"/>
              </a:rPr>
              <a:t>55</a:t>
            </a:r>
            <a:r>
              <a:rPr lang="zh-CN" altLang="en-US" sz="3000" b="1" dirty="0">
                <a:latin typeface="+mn-ea"/>
                <a:ea typeface="+mn-ea"/>
              </a:rPr>
              <a:t>周岁的健康公民自愿献血。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19625" y="18859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自愿无偿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241675" y="3941763"/>
            <a:ext cx="10731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无偿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013" y="1606550"/>
            <a:ext cx="11066462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．小明在验血型时，把他的血液和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型标准血清及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型标准血清混合后，在显微镜下观察发现都发生了凝集反应，小明的血型是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　　　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O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      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型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866775" y="3154363"/>
            <a:ext cx="663575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27038" y="5241925"/>
            <a:ext cx="1145540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型血用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型标准血清和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型标准血清检验都会发生凝集现象。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2514</Words>
  <Application>WPS 演示</Application>
  <PresentationFormat>自定义</PresentationFormat>
  <Paragraphs>272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119</cp:revision>
  <dcterms:created xsi:type="dcterms:W3CDTF">2018-02-07T00:47:00Z</dcterms:created>
  <dcterms:modified xsi:type="dcterms:W3CDTF">2023-12-27T01:47:29Z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A037A4F4430F433C940242425D24ABEF_12</vt:lpwstr>
  </property>
</Properties>
</file>