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304" r:id="rId8"/>
    <p:sldId id="309" r:id="rId9"/>
    <p:sldId id="283" r:id="rId10"/>
    <p:sldId id="305" r:id="rId11"/>
    <p:sldId id="272" r:id="rId12"/>
    <p:sldId id="273" r:id="rId13"/>
    <p:sldId id="308" r:id="rId14"/>
    <p:sldId id="303" r:id="rId15"/>
    <p:sldId id="271" r:id="rId16"/>
    <p:sldId id="276" r:id="rId17"/>
    <p:sldId id="274" r:id="rId18"/>
    <p:sldId id="277" r:id="rId19"/>
    <p:sldId id="296" r:id="rId20"/>
    <p:sldId id="294" r:id="rId21"/>
    <p:sldId id="280" r:id="rId22"/>
  </p:sldIdLst>
  <p:sldSz cx="12192000" cy="6858000"/>
  <p:notesSz cx="7103745" cy="10234295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4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66788" y="2755900"/>
            <a:ext cx="109521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人体内的物质运输和能量供给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552353" y="4084837"/>
            <a:ext cx="10356112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三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人体和外界环境的气体交换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013" y="1606550"/>
            <a:ext cx="11066462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．人体呼吸系统的主要器官是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．鼻	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．喉	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．支气管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．肺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6115050" y="1784350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27038" y="3814763"/>
            <a:ext cx="10922000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呼吸系统的主要功能是进行气体交换；而完成此功能的主要器官是肺。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4175" y="869950"/>
            <a:ext cx="11641138" cy="217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．下列不属于呼吸道组成的是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．气管 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．支气管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．鼻腔 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5964238" y="1050925"/>
            <a:ext cx="411162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388938" y="3589338"/>
            <a:ext cx="1145540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呼吸道由鼻、咽、喉、气管和支气管等组成。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84175" y="869950"/>
            <a:ext cx="1131570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．呼吸系统中实现气体交换的器官是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．鼻　　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．咽	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．气管		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7167563" y="1050925"/>
            <a:ext cx="411162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27025" y="3314700"/>
            <a:ext cx="11455400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呼吸系统的组成包括呼吸道和肺两部分。呼吸道包括鼻腔、咽、喉、气管、支气管，是呼吸的通道，呼吸道保证了气体的畅通；肺由许多肺泡构成，外面缠绕着丰富的毛细血管，肺泡壁和毛细血管壁都很薄，只由一层上皮细胞构成，这些特点都有利于气体交换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596900" y="116046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易错点拨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741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25463" y="1911350"/>
            <a:ext cx="11149012" cy="1370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呼吸道的组成由上到下依次是鼻腔、咽、喉、气管和支气管，不包括口腔。</a:t>
            </a:r>
            <a:endParaRPr lang="zh-CN" altLang="en-US" sz="30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4151312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呼吸系统的组成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843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287338" y="2389188"/>
            <a:ext cx="11249025" cy="3248025"/>
            <a:chOff x="288099" y="2389851"/>
            <a:chExt cx="11248373" cy="3246861"/>
          </a:xfrm>
        </p:grpSpPr>
        <p:sp>
          <p:nvSpPr>
            <p:cNvPr id="20" name="文本框 19"/>
            <p:cNvSpPr txBox="1"/>
            <p:nvPr/>
          </p:nvSpPr>
          <p:spPr>
            <a:xfrm>
              <a:off x="288099" y="2389851"/>
              <a:ext cx="11248373" cy="6379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endParaRPr lang="en-US" altLang="zh-CN" sz="2800" b="1" dirty="0">
                <a:latin typeface="+mn-ea"/>
                <a:ea typeface="+mn-ea"/>
              </a:endParaRPr>
            </a:p>
          </p:txBody>
        </p:sp>
        <p:pic>
          <p:nvPicPr>
            <p:cNvPr id="18440" name="Picture 1" descr="YYD5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91846" y="3369502"/>
              <a:ext cx="6663385" cy="2267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1950" y="866775"/>
            <a:ext cx="11425238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．呼吸系统由哪些部分构成？呼吸道由哪些器官构成，有什么功能？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．肺的功能是什么？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．肺泡的结构与呼吸功能有哪些相适应的特点？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．氧气由肺泡进入毛细血管的血液需透过几层细胞？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87363" y="817563"/>
            <a:ext cx="11499850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．呼吸系统由呼吸道和肺组成，肺是呼吸系统的主要器官。呼吸道包括鼻、咽、喉、气管和支气管。呼吸道能保证气体顺畅通过，还能对吸入气体进行处理，使到达肺部的气体温暖、湿润、清洁。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．肺是呼吸系统的主要器官，也是气体交换的场所。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．肺内有许多肺泡，肺泡外缠绕着毛细血管，肺泡和毛细血管的壁都由一层上皮细胞构成，适于肺泡与血液之间进行气体交换。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．氧气由肺泡进入毛细血管的血液需透过两层细胞。</a:t>
            </a:r>
            <a:endParaRPr lang="zh-CN" altLang="zh-CN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5750" y="874713"/>
            <a:ext cx="11188700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  肺适于气体交换的特点有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．肺泡壁薄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．肺泡数量多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．肺泡外包绕着丰富的毛细血管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．以上三项都对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563360" y="1049655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14325" y="4602163"/>
            <a:ext cx="11598275" cy="1293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肺由许多肺泡构成，外面包绕着丰富的毛细血管和弹性纤维，肺泡壁和毛细血管壁都很薄，只由一层上皮细胞构成，这些特点都有利于气体交换。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750" y="874713"/>
            <a:ext cx="11450638" cy="4246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方法点拨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肺是呼吸系统的主要器官，是气体交换的场所；左、右支气管分别进入左、右两侧肺内，并不断分支，愈分愈细，形成许多树枝状的分支，分支到细支气管时，管壁的软骨环消失，管壁几乎全部由平滑肌构成，细支气管再分支到呼吸性细支气管时，其管壁的某些部分向外突出形成肺泡。肺泡是肺的功能单位，与呼吸性细支气管相通，壁很薄，由一层上皮细胞构成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620713" y="249238"/>
            <a:ext cx="1216025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0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4513" y="342900"/>
            <a:ext cx="841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0223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" name="Group 33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4520" y="756285"/>
          <a:ext cx="11160125" cy="6170295"/>
        </p:xfrm>
        <a:graphic>
          <a:graphicData uri="http://schemas.openxmlformats.org/drawingml/2006/table">
            <a:tbl>
              <a:tblPr/>
              <a:tblGrid>
                <a:gridCol w="553720"/>
                <a:gridCol w="1481455"/>
                <a:gridCol w="9124950"/>
              </a:tblGrid>
              <a:tr h="1463040">
                <a:tc rowSpan="5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呼吸道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鼻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其中的鼻毛能阻挡空气中的小颗粒，黏液能温暖湿润空气、粘住空气中的小颗粒，使进入人体的气体变得清洁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咽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既是空气的通道，又是食物的通道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88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喉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声带在空气通过时振动发出声音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气管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内表面有黏膜，分泌的黏液可以粘住空气中的小颗粒，形成“痰”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支气管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6324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肺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呼吸系统的主要器官，气体交换的场所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24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基本单位是“肺泡”：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①肺泡数量多，总面积大； ②肺泡外缠绕着许多毛细血管；③肺泡壁和毛细血管壁仅由一层上皮细胞构成，有利于肺泡和血液之间进行气体交换</a:t>
                      </a:r>
                      <a:endParaRPr kumimoji="0" lang="zh-CN" alt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106488" y="1116013"/>
            <a:ext cx="992505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第1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呼吸系统的组成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457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450850" y="1841500"/>
            <a:ext cx="11215688" cy="355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 人的肺泡平均直径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0.2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毫米，左右肺上肺泡平均总数约为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3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亿个，一般介于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2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亿～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6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亿。由于数量多，肺泡总表面积加在一起，大约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75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～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130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平方米，平均为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100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平方米；大体上相当于面积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15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平方米大小的房间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6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至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7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间；或者说大约是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1/3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个篮球场那么大；约比人体表面积大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50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倍。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350" y="1635125"/>
            <a:ext cx="11591925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描述人体呼吸系统由呼吸道和肺组成。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．说出肺是呼吸系统主要器官的结构特点。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46088" y="1662113"/>
            <a:ext cx="11491912" cy="3611562"/>
            <a:chOff x="446233" y="1661604"/>
            <a:chExt cx="11491072" cy="3611855"/>
          </a:xfrm>
        </p:grpSpPr>
        <p:sp>
          <p:nvSpPr>
            <p:cNvPr id="5" name="文本框 14"/>
            <p:cNvSpPr txBox="1"/>
            <p:nvPr/>
          </p:nvSpPr>
          <p:spPr>
            <a:xfrm>
              <a:off x="446233" y="1661604"/>
              <a:ext cx="11491072" cy="13685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患重感冒时，往往要用嘴呼吸。在这种情况下，早上醒来时会觉得嗓子非常干，为什么平时用鼻呼吸时，没有这种现象呢？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8198" name="Picture 2" descr="YYD5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2208" y="3269293"/>
              <a:ext cx="1376251" cy="2004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36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49815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 呼吸系统的组成和功能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376238" y="1628775"/>
            <a:ext cx="11572875" cy="4657725"/>
            <a:chOff x="375735" y="1691013"/>
            <a:chExt cx="11574095" cy="4658815"/>
          </a:xfrm>
        </p:grpSpPr>
        <p:sp>
          <p:nvSpPr>
            <p:cNvPr id="18" name="文本框 9"/>
            <p:cNvSpPr txBox="1"/>
            <p:nvPr/>
          </p:nvSpPr>
          <p:spPr>
            <a:xfrm>
              <a:off x="375735" y="2210247"/>
              <a:ext cx="11574095" cy="41395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．组成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(1)</a:t>
              </a:r>
              <a:r>
                <a:rPr lang="zh-CN" altLang="en-US" sz="3000" b="1" dirty="0">
                  <a:latin typeface="+mn-ea"/>
                  <a:ea typeface="+mn-ea"/>
                </a:rPr>
                <a:t>呼吸系统由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和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组成。</a:t>
              </a:r>
              <a:endParaRPr lang="en-US" altLang="zh-CN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如图，请在图上填出各序号表示的结构名称。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(2)</a:t>
              </a:r>
              <a:r>
                <a:rPr lang="zh-CN" altLang="en-US" sz="3000" b="1" dirty="0">
                  <a:latin typeface="+mn-ea"/>
                  <a:ea typeface="+mn-ea"/>
                </a:rPr>
                <a:t>呼吸道包括：鼻、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、喉、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、支气管。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(3)</a:t>
              </a:r>
              <a:r>
                <a:rPr lang="zh-CN" altLang="en-US" sz="3000" b="1" dirty="0">
                  <a:latin typeface="+mn-ea"/>
                  <a:ea typeface="+mn-ea"/>
                </a:rPr>
                <a:t>空气进入肺内的路径： 鼻腔→</a:t>
              </a:r>
              <a:r>
                <a:rPr lang="en-US" altLang="zh-CN" sz="3000" b="1" dirty="0">
                  <a:latin typeface="+mn-ea"/>
                  <a:ea typeface="+mn-ea"/>
                </a:rPr>
                <a:t>________→</a:t>
              </a:r>
              <a:r>
                <a:rPr lang="zh-CN" altLang="en-US" sz="3000" b="1" dirty="0">
                  <a:latin typeface="+mn-ea"/>
                  <a:ea typeface="+mn-ea"/>
                </a:rPr>
                <a:t>喉→</a:t>
              </a:r>
              <a:r>
                <a:rPr lang="en-US" altLang="zh-CN" sz="3000" b="1" dirty="0">
                  <a:latin typeface="+mn-ea"/>
                  <a:ea typeface="+mn-ea"/>
                </a:rPr>
                <a:t>________→</a:t>
              </a:r>
              <a:r>
                <a:rPr lang="zh-CN" altLang="en-US" sz="3000" b="1" dirty="0">
                  <a:latin typeface="+mn-ea"/>
                  <a:ea typeface="+mn-ea"/>
                </a:rPr>
                <a:t>支气管→肺。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9235" name="Picture 2" descr="SJC10-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79704" y="1691013"/>
              <a:ext cx="2752175" cy="2267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095625" y="309086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呼吸道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284788" y="3090863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0104438" y="1595438"/>
            <a:ext cx="6492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鼻腔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0196513" y="1882775"/>
            <a:ext cx="4175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咽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0171113" y="2160588"/>
            <a:ext cx="4159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0042525" y="2435225"/>
            <a:ext cx="64928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0064750" y="2698750"/>
            <a:ext cx="88106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支气管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0271125" y="3049588"/>
            <a:ext cx="417513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508500" y="4468813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咽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7121525" y="44434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653213" y="5135563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咽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9228138" y="51466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气管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50850" y="1046163"/>
            <a:ext cx="11374438" cy="4938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．功能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呼吸系统的功能是从大气中摄取代谢所需要的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，排出代谢所产生的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(2)________</a:t>
            </a:r>
            <a:r>
              <a:rPr lang="zh-CN" altLang="en-US" sz="3000" b="1" dirty="0">
                <a:latin typeface="+mn-ea"/>
                <a:ea typeface="+mn-ea"/>
              </a:rPr>
              <a:t>是气体进出的通道。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则是人体内部与外界环境之间进行气体交换的场所。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</a:t>
            </a:r>
            <a:r>
              <a:rPr lang="zh-CN" altLang="en-US" sz="3000" b="1" dirty="0">
                <a:latin typeface="+mn-ea"/>
                <a:ea typeface="+mn-ea"/>
              </a:rPr>
              <a:t>鼻腔内有鼻毛和黏膜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黏膜可以分泌黏液，当人患感冒时，分泌的黏液增加，即形成“鼻涕”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，能清洁、湿润、温暖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916238" y="2655888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二氧化碳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9050338" y="19748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氧气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279525" y="3341688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呼吸道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637338" y="3354388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790113" y="54197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50850" y="1046163"/>
            <a:ext cx="11374438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(4)</a:t>
            </a:r>
            <a:r>
              <a:rPr lang="zh-CN" altLang="en-US" sz="3000" b="1" dirty="0">
                <a:latin typeface="+mn-ea"/>
                <a:ea typeface="+mn-ea"/>
              </a:rPr>
              <a:t>气管是圆筒形的管道，下端分为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支气管。气管的内表面也有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，能分泌黏液粘连空气里的小颗粒。气管和支气管内的纤毛通过向咽喉部的摆动，推动黏液经咳嗽咳出体外，这就是平常所说的“痰”。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689725" y="131286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左、右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47863" y="19764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黏膜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38973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肺的结构和功能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276225" y="1525588"/>
            <a:ext cx="11572875" cy="4470400"/>
            <a:chOff x="275573" y="1526313"/>
            <a:chExt cx="11574095" cy="4469246"/>
          </a:xfrm>
        </p:grpSpPr>
        <p:sp>
          <p:nvSpPr>
            <p:cNvPr id="35" name="文本框 9"/>
            <p:cNvSpPr txBox="1"/>
            <p:nvPr/>
          </p:nvSpPr>
          <p:spPr>
            <a:xfrm>
              <a:off x="275573" y="1526313"/>
              <a:ext cx="11574095" cy="2061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．结构：左、右支气管分别进入左、右两侧肺内，并不断分支，愈分愈细，在细支气管的末端形成许多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．功能：肺是呼吸系统的主要器官，是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的场所。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12296" name="Picture 2" descr="p55-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0334" y="3720229"/>
              <a:ext cx="2755726" cy="227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58000" y="2476500"/>
            <a:ext cx="8048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肺泡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088188" y="3176588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气体交换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 bwMode="auto">
          <a:xfrm>
            <a:off x="438150" y="820738"/>
            <a:ext cx="11574463" cy="4757737"/>
            <a:chOff x="438365" y="820292"/>
            <a:chExt cx="11574095" cy="4757694"/>
          </a:xfrm>
        </p:grpSpPr>
        <p:sp>
          <p:nvSpPr>
            <p:cNvPr id="13318" name="Text Box 19"/>
            <p:cNvSpPr txBox="1">
              <a:spLocks noChangeArrowheads="1"/>
            </p:cNvSpPr>
            <p:nvPr/>
          </p:nvSpPr>
          <p:spPr bwMode="auto">
            <a:xfrm>
              <a:off x="1693036" y="2428875"/>
              <a:ext cx="3643052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Calibri" panose="020F0502020204030204" pitchFamily="34" charset="0"/>
                </a:rPr>
                <a:t>①肺泡数目</a:t>
              </a:r>
              <a:r>
                <a:rPr lang="zh-CN" altLang="en-US" sz="3000" b="1" u="sng">
                  <a:latin typeface="Calibri" panose="020F0502020204030204" pitchFamily="34" charset="0"/>
                </a:rPr>
                <a:t>               </a:t>
              </a:r>
              <a:r>
                <a:rPr lang="zh-CN" altLang="en-US" sz="3000" b="1">
                  <a:latin typeface="Calibri" panose="020F0502020204030204" pitchFamily="34" charset="0"/>
                </a:rPr>
                <a:t>；</a:t>
              </a:r>
              <a:endParaRPr lang="zh-CN" altLang="en-US" sz="3000" b="1">
                <a:latin typeface="Calibri" panose="020F0502020204030204" pitchFamily="34" charset="0"/>
              </a:endParaRPr>
            </a:p>
          </p:txBody>
        </p:sp>
        <p:sp>
          <p:nvSpPr>
            <p:cNvPr id="3" name="文本框 9"/>
            <p:cNvSpPr txBox="1"/>
            <p:nvPr/>
          </p:nvSpPr>
          <p:spPr>
            <a:xfrm>
              <a:off x="438365" y="820292"/>
              <a:ext cx="11574095" cy="1368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3</a:t>
              </a:r>
              <a:r>
                <a:rPr lang="zh-CN" altLang="en-US" sz="3000" b="1" dirty="0">
                  <a:latin typeface="+mn-ea"/>
                  <a:ea typeface="+mn-ea"/>
                </a:rPr>
                <a:t>．肺泡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肺泡是肺结构和功能的基本单位。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sp>
          <p:nvSpPr>
            <p:cNvPr id="13320" name="Text Box 21"/>
            <p:cNvSpPr txBox="1">
              <a:spLocks noChangeArrowheads="1"/>
            </p:cNvSpPr>
            <p:nvPr/>
          </p:nvSpPr>
          <p:spPr bwMode="auto">
            <a:xfrm>
              <a:off x="1657588" y="4562323"/>
              <a:ext cx="10279715" cy="1015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Calibri" panose="020F0502020204030204" pitchFamily="34" charset="0"/>
                </a:rPr>
                <a:t>③肺泡壁和毛细血管壁都很薄，只由</a:t>
              </a:r>
              <a:r>
                <a:rPr lang="zh-CN" altLang="en-US" sz="3000" b="1" u="sng">
                  <a:latin typeface="Calibri" panose="020F0502020204030204" pitchFamily="34" charset="0"/>
                </a:rPr>
                <a:t>                  </a:t>
              </a:r>
              <a:r>
                <a:rPr lang="zh-CN" altLang="en-US" sz="3000" b="1">
                  <a:latin typeface="Calibri" panose="020F0502020204030204" pitchFamily="34" charset="0"/>
                </a:rPr>
                <a:t>细胞构成。并且它们紧贴在一起，有利于肺泡和血液之间进行气体交换</a:t>
              </a:r>
              <a:endParaRPr lang="zh-CN" altLang="en-US" sz="3000" b="1">
                <a:latin typeface="Calibri" panose="020F0502020204030204" pitchFamily="34" charset="0"/>
              </a:endParaRPr>
            </a:p>
          </p:txBody>
        </p:sp>
        <p:sp>
          <p:nvSpPr>
            <p:cNvPr id="13321" name="Text Box 17"/>
            <p:cNvSpPr txBox="1">
              <a:spLocks noChangeArrowheads="1"/>
            </p:cNvSpPr>
            <p:nvPr/>
          </p:nvSpPr>
          <p:spPr bwMode="auto">
            <a:xfrm>
              <a:off x="877952" y="3022318"/>
              <a:ext cx="576263" cy="19389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Calibri" panose="020F0502020204030204" pitchFamily="34" charset="0"/>
                </a:rPr>
                <a:t>肺泡特点</a:t>
              </a:r>
              <a:endParaRPr lang="zh-CN" altLang="en-US" sz="3000" b="1">
                <a:latin typeface="Calibri" panose="020F0502020204030204" pitchFamily="34" charset="0"/>
              </a:endParaRPr>
            </a:p>
          </p:txBody>
        </p:sp>
        <p:sp>
          <p:nvSpPr>
            <p:cNvPr id="13322" name="AutoShape 18"/>
            <p:cNvSpPr/>
            <p:nvPr/>
          </p:nvSpPr>
          <p:spPr bwMode="auto">
            <a:xfrm>
              <a:off x="1404111" y="2708275"/>
              <a:ext cx="337007" cy="2527604"/>
            </a:xfrm>
            <a:prstGeom prst="leftBrace">
              <a:avLst>
                <a:gd name="adj1" fmla="val 5698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000" b="1">
                <a:latin typeface="Calibri" panose="020F0502020204030204" pitchFamily="34" charset="0"/>
              </a:endParaRPr>
            </a:p>
          </p:txBody>
        </p:sp>
        <p:sp>
          <p:nvSpPr>
            <p:cNvPr id="13323" name="Text Box 20"/>
            <p:cNvSpPr txBox="1">
              <a:spLocks noChangeArrowheads="1"/>
            </p:cNvSpPr>
            <p:nvPr/>
          </p:nvSpPr>
          <p:spPr bwMode="auto">
            <a:xfrm>
              <a:off x="1716500" y="3181372"/>
              <a:ext cx="3673475" cy="1015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Calibri" panose="020F0502020204030204" pitchFamily="34" charset="0"/>
                </a:rPr>
                <a:t>②肺泡外面缠绕着许多</a:t>
              </a:r>
              <a:r>
                <a:rPr lang="zh-CN" altLang="en-US" sz="3000" b="1" u="sng">
                  <a:latin typeface="Calibri" panose="020F0502020204030204" pitchFamily="34" charset="0"/>
                </a:rPr>
                <a:t>                          </a:t>
              </a:r>
              <a:r>
                <a:rPr lang="zh-CN" altLang="en-US" sz="3000" b="1">
                  <a:latin typeface="Calibri" panose="020F0502020204030204" pitchFamily="34" charset="0"/>
                </a:rPr>
                <a:t>；</a:t>
              </a:r>
              <a:endParaRPr lang="zh-CN" altLang="en-US" sz="3000" b="1">
                <a:latin typeface="Calibri" panose="020F0502020204030204" pitchFamily="34" charset="0"/>
              </a:endParaRPr>
            </a:p>
          </p:txBody>
        </p:sp>
        <p:sp>
          <p:nvSpPr>
            <p:cNvPr id="13324" name="AutoShape 22"/>
            <p:cNvSpPr/>
            <p:nvPr/>
          </p:nvSpPr>
          <p:spPr bwMode="auto">
            <a:xfrm>
              <a:off x="5542354" y="2536630"/>
              <a:ext cx="503237" cy="1584325"/>
            </a:xfrm>
            <a:prstGeom prst="rightBrace">
              <a:avLst>
                <a:gd name="adj1" fmla="val 2623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000" b="1">
                <a:latin typeface="Calibri" panose="020F0502020204030204" pitchFamily="34" charset="0"/>
              </a:endParaRPr>
            </a:p>
          </p:txBody>
        </p:sp>
        <p:sp>
          <p:nvSpPr>
            <p:cNvPr id="13325" name="Text Box 23"/>
            <p:cNvSpPr txBox="1">
              <a:spLocks noChangeArrowheads="1"/>
            </p:cNvSpPr>
            <p:nvPr/>
          </p:nvSpPr>
          <p:spPr bwMode="auto">
            <a:xfrm>
              <a:off x="6055986" y="2777582"/>
              <a:ext cx="4227882" cy="10156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Calibri" panose="020F0502020204030204" pitchFamily="34" charset="0"/>
                </a:rPr>
                <a:t>扩大了肺与气体的接触面积</a:t>
              </a:r>
              <a:endParaRPr lang="zh-CN" altLang="en-US" sz="3000" b="1">
                <a:latin typeface="Calibri" panose="020F0502020204030204" pitchFamily="34" charset="0"/>
              </a:endParaRPr>
            </a:p>
          </p:txBody>
        </p:sp>
      </p:grpSp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1047750" y="0"/>
            <a:ext cx="6827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人体和外界环境的气体交换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887788" y="2522538"/>
            <a:ext cx="873125" cy="46196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很多</a:t>
            </a:r>
            <a:r>
              <a:rPr lang="zh-CN" altLang="en-US" sz="2400" b="1">
                <a:latin typeface="Calibri" panose="020F0502020204030204" pitchFamily="34" charset="0"/>
              </a:rPr>
              <a:t>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62213" y="3762375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毛细血管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991475" y="4638675"/>
            <a:ext cx="1490663" cy="4619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一层上皮</a:t>
            </a:r>
            <a:r>
              <a:rPr lang="zh-CN" altLang="en-US" sz="2400" b="1">
                <a:latin typeface="Calibri" panose="020F0502020204030204" pitchFamily="34" charset="0"/>
              </a:rPr>
              <a:t>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TABLE_BEAUTIFY" val="smartTable{ab50f6ce-bda4-4788-aad3-4522c6a8a68a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2699</Words>
  <Application>WPS 演示</Application>
  <PresentationFormat>自定义</PresentationFormat>
  <Paragraphs>256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Calibri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130</cp:revision>
  <dcterms:created xsi:type="dcterms:W3CDTF">2018-02-07T00:47:00Z</dcterms:created>
  <dcterms:modified xsi:type="dcterms:W3CDTF">2023-12-27T01:43:56Z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EA8F575DC16E49BFA369830CD677BDB1_12</vt:lpwstr>
  </property>
</Properties>
</file>