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8" r:id="rId3"/>
    <p:sldId id="268" r:id="rId4"/>
    <p:sldId id="269" r:id="rId5"/>
    <p:sldId id="270" r:id="rId6"/>
    <p:sldId id="282" r:id="rId7"/>
    <p:sldId id="283" r:id="rId8"/>
    <p:sldId id="284" r:id="rId9"/>
    <p:sldId id="272" r:id="rId10"/>
    <p:sldId id="273" r:id="rId11"/>
    <p:sldId id="288" r:id="rId12"/>
    <p:sldId id="271" r:id="rId13"/>
    <p:sldId id="276" r:id="rId14"/>
    <p:sldId id="274" r:id="rId15"/>
    <p:sldId id="277" r:id="rId16"/>
    <p:sldId id="278" r:id="rId17"/>
    <p:sldId id="286" r:id="rId18"/>
    <p:sldId id="279" r:id="rId19"/>
    <p:sldId id="280" r:id="rId20"/>
  </p:sldIdLst>
  <p:sldSz cx="12192000" cy="6858000"/>
  <p:notesSz cx="7103745" cy="10234295"/>
  <p:custDataLst>
    <p:tags r:id="rId24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A6AD"/>
    <a:srgbClr val="C50023"/>
    <a:srgbClr val="F1A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85" d="100"/>
          <a:sy n="85" d="100"/>
        </p:scale>
        <p:origin x="-84" y="-15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955"/>
            <a:ext cx="109728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0"/>
            <a:ext cx="10972800" cy="4526280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955"/>
            <a:ext cx="109728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0"/>
            <a:ext cx="10972800" cy="4526280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955"/>
            <a:ext cx="109728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955"/>
            <a:ext cx="109728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Tm="8000"/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advTm="8000"/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2.png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026" name="图片 1025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9309100" y="0"/>
            <a:ext cx="2882900" cy="97155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advTm="8000"/>
  <p:hf sldNum="0" hdr="0" ftr="0" dt="0"/>
  <p:txStyles>
    <p:title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8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l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¡"/>
        <a:defRPr sz="27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l"/>
        <a:defRPr sz="23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2pPr>
      <a:lvl3pPr marL="914400" lvl="2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3pPr>
      <a:lvl4pPr marL="1371600" lvl="3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4pPr>
      <a:lvl5pPr marL="1828800" lvl="4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5pPr>
      <a:lvl6pPr marL="2286000" lvl="5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6pPr>
      <a:lvl7pPr marL="2743200" lvl="6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7pPr>
      <a:lvl8pPr marL="3200400" lvl="7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8pPr>
      <a:lvl9pPr marL="3657600" lvl="8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9.wmf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wmf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4.jpeg"/><Relationship Id="rId3" Type="http://schemas.openxmlformats.org/officeDocument/2006/relationships/slide" Target="slide11.xml"/><Relationship Id="rId2" Type="http://schemas.openxmlformats.org/officeDocument/2006/relationships/image" Target="../media/image3.jpeg"/><Relationship Id="rId1" Type="http://schemas.openxmlformats.org/officeDocument/2006/relationships/slide" Target="slide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6.wmf"/><Relationship Id="rId2" Type="http://schemas.openxmlformats.org/officeDocument/2006/relationships/image" Target="../media/image3.jpeg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.png"/><Relationship Id="rId1" Type="http://schemas.openxmlformats.org/officeDocument/2006/relationships/image" Target="../media/image7.wm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1514475" y="2800350"/>
            <a:ext cx="9463088" cy="8302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4800" b="1">
                <a:latin typeface="微软雅黑" panose="020B0503020204020204" pitchFamily="34" charset="-122"/>
                <a:ea typeface="微软雅黑" panose="020B0503020204020204" pitchFamily="34" charset="-122"/>
              </a:rPr>
              <a:t>第十一章　</a:t>
            </a:r>
            <a:r>
              <a:rPr lang="zh-CN" altLang="en-US" sz="4800">
                <a:latin typeface="微软雅黑" panose="020B0503020204020204" pitchFamily="34" charset="-122"/>
                <a:ea typeface="微软雅黑" panose="020B0503020204020204" pitchFamily="34" charset="-122"/>
              </a:rPr>
              <a:t>人体内的废物排入环境</a:t>
            </a:r>
            <a:endParaRPr lang="zh-CN" altLang="en-US" sz="4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5"/>
          <p:cNvSpPr/>
          <p:nvPr/>
        </p:nvSpPr>
        <p:spPr>
          <a:xfrm>
            <a:off x="1667613" y="4058840"/>
            <a:ext cx="8884517" cy="830997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  <a:scene3d>
              <a:camera prst="orthographicFront"/>
              <a:lightRig rig="threePt" dir="t"/>
            </a:scene3d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indent="0" algn="ctr">
              <a:spcBef>
                <a:spcPct val="0"/>
              </a:spcBef>
              <a:buFontTx/>
              <a:buNone/>
              <a:defRPr/>
            </a:pPr>
            <a:r>
              <a:rPr sz="4800" b="1" dirty="0">
                <a:solidFill>
                  <a:srgbClr val="C50023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</a:rPr>
              <a:t>第一节　</a:t>
            </a:r>
            <a:r>
              <a:rPr lang="zh-CN" altLang="en-US" sz="4800" b="1" dirty="0" smtClean="0">
                <a:solidFill>
                  <a:srgbClr val="C50023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</a:rPr>
              <a:t>人体泌尿系统的组成</a:t>
            </a:r>
            <a:endParaRPr sz="4800" b="1" dirty="0">
              <a:solidFill>
                <a:srgbClr val="C50023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2408238" y="1485900"/>
            <a:ext cx="9056687" cy="8302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4800" b="1"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4800" b="1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4800" b="1">
                <a:latin typeface="微软雅黑" panose="020B0503020204020204" pitchFamily="34" charset="-122"/>
                <a:ea typeface="微软雅黑" panose="020B0503020204020204" pitchFamily="34" charset="-122"/>
              </a:rPr>
              <a:t>单元</a:t>
            </a:r>
            <a:r>
              <a:rPr lang="zh-CN" altLang="en-US" sz="4800">
                <a:latin typeface="微软雅黑" panose="020B0503020204020204" pitchFamily="34" charset="-122"/>
                <a:ea typeface="微软雅黑" panose="020B0503020204020204" pitchFamily="34" charset="-122"/>
              </a:rPr>
              <a:t>　生物圈中的人</a:t>
            </a:r>
            <a:endParaRPr lang="zh-CN" altLang="en-US" sz="4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/>
      </p:par>
    </p:tnLst>
    <p:bldLst>
      <p:bldP spid="9" grpId="0"/>
      <p:bldP spid="3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585788" y="1944688"/>
            <a:ext cx="10763250" cy="20621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indent="26670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肾动脉里面流的是含氧多的动脉血，通过入球小动脉没有发生气体交换，故氧并没有减少，血液仍然是动脉血。因此，入球小动脉、肾小球、出球小动脉中的血液均是动脉血。</a:t>
            </a:r>
            <a:endParaRPr lang="zh-CN" altLang="en-US" sz="3000" b="1" kern="100" dirty="0"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4338" name="Rectangle 5"/>
          <p:cNvSpPr>
            <a:spLocks noChangeArrowheads="1"/>
          </p:cNvSpPr>
          <p:nvPr/>
        </p:nvSpPr>
        <p:spPr bwMode="auto">
          <a:xfrm>
            <a:off x="1117600" y="100013"/>
            <a:ext cx="559752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第一节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人体泌尿系统的组成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Rectangle 10"/>
          <p:cNvSpPr/>
          <p:nvPr/>
        </p:nvSpPr>
        <p:spPr>
          <a:xfrm>
            <a:off x="947738" y="1160463"/>
            <a:ext cx="142240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indent="0">
              <a:spcBef>
                <a:spcPct val="0"/>
              </a:spcBef>
              <a:buFontTx/>
              <a:buNone/>
              <a:defRPr/>
            </a:pPr>
            <a:r>
              <a:rPr lang="zh-CN" altLang="en-US" sz="2400" b="1" dirty="0" smtClean="0">
                <a:solidFill>
                  <a:srgbClr val="F1AF00"/>
                </a:solidFill>
                <a:latin typeface="+mn-ea"/>
              </a:rPr>
              <a:t>易错易混</a:t>
            </a:r>
            <a:endParaRPr lang="zh-CN" altLang="en-US" sz="2400" b="1" dirty="0" smtClean="0">
              <a:solidFill>
                <a:srgbClr val="F1AF00"/>
              </a:solidFill>
              <a:latin typeface="+mn-ea"/>
            </a:endParaRPr>
          </a:p>
        </p:txBody>
      </p:sp>
      <p:pic>
        <p:nvPicPr>
          <p:cNvPr id="14340" name="Picture 4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882650" y="1249363"/>
            <a:ext cx="84138" cy="41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图片 9" descr="图标-03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49263" y="1050925"/>
            <a:ext cx="5646737" cy="846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9"/>
          <p:cNvSpPr>
            <a:spLocks noChangeArrowheads="1"/>
          </p:cNvSpPr>
          <p:nvPr/>
        </p:nvSpPr>
        <p:spPr bwMode="auto">
          <a:xfrm>
            <a:off x="746125" y="1852613"/>
            <a:ext cx="4873625" cy="638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800" b="1">
                <a:solidFill>
                  <a:srgbClr val="00A6AD"/>
                </a:solidFill>
                <a:latin typeface="宋体" panose="02010600030101010101" pitchFamily="2" charset="-122"/>
              </a:rPr>
              <a:t>探究点　人体泌尿系统的组成</a:t>
            </a:r>
            <a:endParaRPr lang="zh-CN" altLang="en-US" sz="2800" b="1">
              <a:solidFill>
                <a:srgbClr val="00A6AD"/>
              </a:solidFill>
              <a:latin typeface="宋体" panose="02010600030101010101" pitchFamily="2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020763" y="1220788"/>
            <a:ext cx="4770437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charset="-122"/>
                <a:ea typeface="华文新魏" panose="02010800040101010101" charset="-122"/>
                <a:sym typeface="+mn-ea"/>
              </a:rPr>
              <a:t>重难探究  解决问题</a:t>
            </a:r>
            <a:endParaRPr lang="zh-CN" altLang="en-US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新魏" panose="02010800040101010101" charset="-122"/>
              <a:ea typeface="华文新魏" panose="02010800040101010101" charset="-122"/>
              <a:sym typeface="+mn-ea"/>
            </a:endParaRPr>
          </a:p>
        </p:txBody>
      </p:sp>
      <p:sp>
        <p:nvSpPr>
          <p:cNvPr id="15364" name="Rectangle 5"/>
          <p:cNvSpPr>
            <a:spLocks noChangeArrowheads="1"/>
          </p:cNvSpPr>
          <p:nvPr/>
        </p:nvSpPr>
        <p:spPr bwMode="auto">
          <a:xfrm>
            <a:off x="1117600" y="100013"/>
            <a:ext cx="559752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第一节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人体泌尿系统的组成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65150" y="2439988"/>
            <a:ext cx="10864850" cy="6381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latin typeface="+mn-ea"/>
                <a:ea typeface="+mn-ea"/>
              </a:rPr>
              <a:t>【</a:t>
            </a:r>
            <a:r>
              <a:rPr lang="zh-CN" altLang="en-US" sz="2800" b="1" dirty="0">
                <a:latin typeface="+mn-ea"/>
                <a:ea typeface="+mn-ea"/>
              </a:rPr>
              <a:t>情景展示</a:t>
            </a:r>
            <a:r>
              <a:rPr lang="en-US" altLang="zh-CN" sz="2800" b="1" dirty="0">
                <a:latin typeface="+mn-ea"/>
                <a:ea typeface="+mn-ea"/>
              </a:rPr>
              <a:t>】 </a:t>
            </a:r>
            <a:r>
              <a:rPr lang="zh-CN" altLang="en-US" sz="2800" b="1" dirty="0">
                <a:latin typeface="+mn-ea"/>
                <a:ea typeface="+mn-ea"/>
              </a:rPr>
              <a:t>仔细观察肾纵解剖结构模式图和肾单位的组成示意图。</a:t>
            </a:r>
            <a:endParaRPr lang="zh-CN" altLang="en-US" sz="2800" b="1" dirty="0">
              <a:latin typeface="+mn-ea"/>
              <a:ea typeface="+mn-ea"/>
            </a:endParaRPr>
          </a:p>
        </p:txBody>
      </p:sp>
      <p:pic>
        <p:nvPicPr>
          <p:cNvPr id="15366" name="Picture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6750" y="1998663"/>
            <a:ext cx="85725" cy="414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10" descr="G:\苏教七下学练考\SJC11-2.EPS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48000" y="3516313"/>
            <a:ext cx="5664200" cy="256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12750" y="915988"/>
            <a:ext cx="10763250" cy="55229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indent="26670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【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问题探究</a:t>
            </a: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】 </a:t>
            </a:r>
            <a:endParaRPr lang="en-US" altLang="zh-CN" sz="3000" b="1" kern="100" dirty="0">
              <a:latin typeface="+mn-ea"/>
              <a:ea typeface="+mn-ea"/>
              <a:cs typeface="Times New Roman" panose="02020603050405020304" pitchFamily="18" charset="0"/>
            </a:endParaRPr>
          </a:p>
          <a:p>
            <a:pPr indent="26670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1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．从外形上看，肾的形状、外侧和内侧有何特点？</a:t>
            </a:r>
            <a:endParaRPr lang="zh-CN" altLang="en-US" sz="3000" b="1" kern="100" dirty="0">
              <a:latin typeface="+mn-ea"/>
              <a:ea typeface="+mn-ea"/>
              <a:cs typeface="Times New Roman" panose="02020603050405020304" pitchFamily="18" charset="0"/>
            </a:endParaRPr>
          </a:p>
          <a:p>
            <a:pPr indent="26670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2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．观察肾的内部结构，你能识别一下各部位名称吗？</a:t>
            </a:r>
            <a:endParaRPr lang="zh-CN" altLang="en-US" sz="3000" b="1" kern="100" dirty="0">
              <a:latin typeface="+mn-ea"/>
              <a:ea typeface="+mn-ea"/>
              <a:cs typeface="Times New Roman" panose="02020603050405020304" pitchFamily="18" charset="0"/>
            </a:endParaRPr>
          </a:p>
          <a:p>
            <a:pPr indent="26670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3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．从肾的结构和功能上看，肾与循环系统有什么密切关系？</a:t>
            </a:r>
            <a:endParaRPr lang="zh-CN" altLang="en-US" sz="3000" b="1" kern="100" dirty="0">
              <a:latin typeface="+mn-ea"/>
              <a:ea typeface="+mn-ea"/>
              <a:cs typeface="Times New Roman" panose="02020603050405020304" pitchFamily="18" charset="0"/>
            </a:endParaRPr>
          </a:p>
          <a:p>
            <a:pPr indent="26670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4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．肾单位由哪些部分构成？</a:t>
            </a:r>
            <a:endParaRPr lang="zh-CN" altLang="en-US" sz="3000" b="1" kern="100" dirty="0">
              <a:latin typeface="+mn-ea"/>
              <a:ea typeface="+mn-ea"/>
              <a:cs typeface="Times New Roman" panose="02020603050405020304" pitchFamily="18" charset="0"/>
            </a:endParaRPr>
          </a:p>
          <a:p>
            <a:pPr indent="26670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5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．肾小体和肾小管发生病变对人体有何影响？这说明肾单位和肾有何关系？ </a:t>
            </a:r>
            <a:endParaRPr lang="zh-CN" altLang="en-US" sz="3000" b="1" kern="100" dirty="0">
              <a:latin typeface="+mn-ea"/>
              <a:ea typeface="+mn-ea"/>
              <a:cs typeface="Times New Roman" panose="02020603050405020304" pitchFamily="18" charset="0"/>
            </a:endParaRPr>
          </a:p>
          <a:p>
            <a:pPr indent="26670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【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思考交流</a:t>
            </a: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】 </a:t>
            </a:r>
            <a:endParaRPr lang="en-US" altLang="zh-CN" sz="3000" b="1" kern="100" dirty="0"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6386" name="Rectangle 5"/>
          <p:cNvSpPr>
            <a:spLocks noChangeArrowheads="1"/>
          </p:cNvSpPr>
          <p:nvPr/>
        </p:nvSpPr>
        <p:spPr bwMode="auto">
          <a:xfrm>
            <a:off x="1117600" y="100013"/>
            <a:ext cx="559752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第一节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人体泌尿系统的组成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5"/>
          <p:cNvSpPr>
            <a:spLocks noChangeArrowheads="1"/>
          </p:cNvSpPr>
          <p:nvPr/>
        </p:nvSpPr>
        <p:spPr bwMode="auto">
          <a:xfrm>
            <a:off x="1117600" y="100013"/>
            <a:ext cx="559752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第一节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人体泌尿系统的组成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4"/>
          <p:cNvSpPr txBox="1"/>
          <p:nvPr/>
        </p:nvSpPr>
        <p:spPr>
          <a:xfrm>
            <a:off x="239713" y="879475"/>
            <a:ext cx="11952287" cy="55435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indent="266700" algn="just" fontAlgn="auto">
              <a:lnSpc>
                <a:spcPts val="48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【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归纳提升</a:t>
            </a: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】 </a:t>
            </a:r>
            <a:endParaRPr lang="en-US" altLang="zh-CN" sz="3000" b="1" kern="100" dirty="0">
              <a:latin typeface="+mn-ea"/>
              <a:ea typeface="+mn-ea"/>
              <a:cs typeface="Courier New" panose="02070309020205020404" pitchFamily="49" charset="0"/>
            </a:endParaRPr>
          </a:p>
          <a:p>
            <a:pPr indent="266700" algn="just" fontAlgn="auto">
              <a:lnSpc>
                <a:spcPts val="48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1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．肾的形状像菜豆种子，呈红褐色，外侧隆起，内侧凹陷。</a:t>
            </a:r>
            <a:endParaRPr lang="zh-CN" altLang="en-US" sz="3000" b="1" kern="100" dirty="0">
              <a:latin typeface="+mn-ea"/>
              <a:ea typeface="+mn-ea"/>
              <a:cs typeface="Courier New" panose="02070309020205020404" pitchFamily="49" charset="0"/>
            </a:endParaRPr>
          </a:p>
          <a:p>
            <a:pPr indent="266700" algn="just" fontAlgn="auto">
              <a:lnSpc>
                <a:spcPts val="48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2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．肾的各部位名称：①肾皮质，②肾髓质，③肾盂，④输尿管。</a:t>
            </a:r>
            <a:endParaRPr lang="zh-CN" altLang="en-US" sz="3000" b="1" kern="100" dirty="0">
              <a:latin typeface="+mn-ea"/>
              <a:ea typeface="+mn-ea"/>
              <a:cs typeface="Courier New" panose="02070309020205020404" pitchFamily="49" charset="0"/>
            </a:endParaRPr>
          </a:p>
          <a:p>
            <a:pPr indent="266700" algn="just" fontAlgn="auto">
              <a:lnSpc>
                <a:spcPts val="48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3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．从肾的结构上看，肾动脉和肾静脉也属于循环系统的重要的组成部分。从肾的功能上看，肾将血液中的代谢废物以尿液的形式排出体外，清洁了血液。 </a:t>
            </a:r>
            <a:endParaRPr lang="zh-CN" altLang="en-US" sz="3000" b="1" kern="100" dirty="0">
              <a:latin typeface="+mn-ea"/>
              <a:ea typeface="+mn-ea"/>
              <a:cs typeface="Courier New" panose="02070309020205020404" pitchFamily="49" charset="0"/>
            </a:endParaRPr>
          </a:p>
          <a:p>
            <a:pPr indent="266700" algn="just" fontAlgn="auto">
              <a:lnSpc>
                <a:spcPts val="48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4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．肾单位由肾小体和肾小管组成，肾小体由肾小球和肾小囊组成。</a:t>
            </a:r>
            <a:endParaRPr lang="zh-CN" altLang="en-US" sz="3000" b="1" kern="100" dirty="0">
              <a:latin typeface="+mn-ea"/>
              <a:ea typeface="+mn-ea"/>
              <a:cs typeface="Courier New" panose="02070309020205020404" pitchFamily="49" charset="0"/>
            </a:endParaRPr>
          </a:p>
          <a:p>
            <a:pPr indent="266700" algn="just" fontAlgn="auto">
              <a:lnSpc>
                <a:spcPts val="48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5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．肾小体和肾小管发生病变会导致肾衰竭。肾单位是肾的结构和功能单位。 </a:t>
            </a:r>
            <a:endParaRPr lang="zh-CN" altLang="en-US" sz="3000" b="1" kern="100" dirty="0">
              <a:latin typeface="+mn-ea"/>
              <a:ea typeface="+mn-ea"/>
              <a:cs typeface="Courier New" panose="02070309020205020404" pitchFamily="49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457200" y="1162050"/>
            <a:ext cx="11468100" cy="31702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indent="266700" algn="just" fontAlgn="auto">
              <a:lnSpc>
                <a:spcPts val="48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[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典例</a:t>
            </a: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]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　如图是肾的纵剖面模式图，请据图回答：</a:t>
            </a:r>
            <a:endParaRPr lang="en-US" altLang="zh-CN" sz="3000" b="1" kern="100" dirty="0">
              <a:latin typeface="+mn-ea"/>
              <a:ea typeface="+mn-ea"/>
              <a:cs typeface="Courier New" panose="02070309020205020404" pitchFamily="49" charset="0"/>
            </a:endParaRPr>
          </a:p>
          <a:p>
            <a:pPr indent="266700" algn="just" fontAlgn="auto">
              <a:lnSpc>
                <a:spcPts val="48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(1)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切开肾，从纵剖面可以看到颜色较深的外周部分是</a:t>
            </a: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[①]________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；内侧颜色较浅的结构是</a:t>
            </a: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[②]________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。</a:t>
            </a:r>
            <a:endParaRPr lang="zh-CN" altLang="en-US" sz="3000" b="1" kern="100" dirty="0">
              <a:latin typeface="+mn-ea"/>
              <a:ea typeface="+mn-ea"/>
              <a:cs typeface="Courier New" panose="02070309020205020404" pitchFamily="49" charset="0"/>
            </a:endParaRPr>
          </a:p>
          <a:p>
            <a:pPr indent="266700" algn="just" fontAlgn="auto">
              <a:lnSpc>
                <a:spcPts val="48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(2)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输尿管与肾脏的</a:t>
            </a: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[③]________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相连接。</a:t>
            </a:r>
            <a:endParaRPr lang="zh-CN" altLang="en-US" sz="3000" b="1" kern="100" dirty="0">
              <a:latin typeface="+mn-ea"/>
              <a:ea typeface="+mn-ea"/>
              <a:cs typeface="Courier New" panose="02070309020205020404" pitchFamily="49" charset="0"/>
            </a:endParaRPr>
          </a:p>
          <a:p>
            <a:pPr indent="266700" algn="just" fontAlgn="auto">
              <a:lnSpc>
                <a:spcPts val="48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(3)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肾的主要功能是</a:t>
            </a: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________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。</a:t>
            </a:r>
            <a:endParaRPr lang="zh-CN" altLang="en-US" sz="3000" b="1" kern="100" dirty="0">
              <a:latin typeface="+mn-ea"/>
              <a:ea typeface="+mn-ea"/>
              <a:cs typeface="Courier New" panose="02070309020205020404" pitchFamily="49" charset="0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 flipH="1">
            <a:off x="1600200" y="2433638"/>
            <a:ext cx="1125538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</a:rPr>
              <a:t>肾皮质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18435" name="Rectangle 5"/>
          <p:cNvSpPr>
            <a:spLocks noChangeArrowheads="1"/>
          </p:cNvSpPr>
          <p:nvPr/>
        </p:nvSpPr>
        <p:spPr bwMode="auto">
          <a:xfrm>
            <a:off x="1117600" y="100013"/>
            <a:ext cx="559752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第一节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人体泌尿系统的组成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098" name="Picture 2" descr="SJC11-3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8807450" y="3424238"/>
            <a:ext cx="1889125" cy="161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>
            <a:spLocks noChangeArrowheads="1"/>
          </p:cNvSpPr>
          <p:nvPr/>
        </p:nvSpPr>
        <p:spPr bwMode="auto">
          <a:xfrm flipH="1">
            <a:off x="8110538" y="2420938"/>
            <a:ext cx="1125537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</a:rPr>
              <a:t>肾髓质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 flipH="1">
            <a:off x="5080000" y="3082925"/>
            <a:ext cx="1125538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</a:rPr>
              <a:t>肾盂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 flipH="1">
            <a:off x="4187825" y="3632200"/>
            <a:ext cx="1514475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</a:rPr>
              <a:t>形成尿液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  <p:bldP spid="9" grpId="0"/>
      <p:bldP spid="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52413" y="1471613"/>
            <a:ext cx="11453812" cy="17986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indent="26670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600" b="1" kern="100" dirty="0">
                <a:solidFill>
                  <a:srgbClr val="0000FF"/>
                </a:solidFill>
                <a:latin typeface="+mn-ea"/>
                <a:ea typeface="+mn-ea"/>
                <a:cs typeface="Courier New" panose="02070309020205020404" pitchFamily="49" charset="0"/>
              </a:rPr>
              <a:t>[</a:t>
            </a:r>
            <a:r>
              <a:rPr lang="zh-CN" altLang="en-US" sz="2600" b="1" kern="1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600" b="1" kern="100" dirty="0">
                <a:solidFill>
                  <a:srgbClr val="0000FF"/>
                </a:solidFill>
                <a:latin typeface="+mn-ea"/>
                <a:ea typeface="+mn-ea"/>
                <a:cs typeface="Courier New" panose="02070309020205020404" pitchFamily="49" charset="0"/>
              </a:rPr>
              <a:t>]</a:t>
            </a:r>
            <a:r>
              <a:rPr lang="zh-CN" altLang="zh-CN" sz="2600" b="1" kern="100" dirty="0">
                <a:latin typeface="+mn-ea"/>
                <a:ea typeface="+mn-ea"/>
                <a:cs typeface="Times New Roman" panose="02020603050405020304" pitchFamily="18" charset="0"/>
              </a:rPr>
              <a:t>　</a:t>
            </a:r>
            <a:r>
              <a:rPr lang="zh-CN" altLang="en-US" sz="2600" b="1" kern="100" dirty="0">
                <a:latin typeface="仿宋" panose="02010609060101010101" charset="-122"/>
                <a:ea typeface="仿宋" panose="02010609060101010101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kern="100" dirty="0">
                <a:latin typeface="仿宋" panose="02010609060101010101" charset="-122"/>
                <a:ea typeface="仿宋" panose="02010609060101010101" charset="-122"/>
                <a:cs typeface="Times New Roman" panose="02020603050405020304" pitchFamily="18" charset="0"/>
              </a:rPr>
              <a:t>(1)</a:t>
            </a:r>
            <a:r>
              <a:rPr lang="zh-CN" altLang="en-US" sz="2600" b="1" kern="100" dirty="0">
                <a:latin typeface="仿宋" panose="02010609060101010101" charset="-122"/>
                <a:ea typeface="仿宋" panose="02010609060101010101" charset="-122"/>
                <a:cs typeface="Times New Roman" panose="02020603050405020304" pitchFamily="18" charset="0"/>
              </a:rPr>
              <a:t>图中外层①肾皮质颜色较深，是因为它具有丰富的毛细血管，图中②的颜色较浅，是肾脏的肾髓质部分。</a:t>
            </a:r>
            <a:r>
              <a:rPr lang="en-US" altLang="zh-CN" sz="2600" b="1" kern="100" dirty="0">
                <a:latin typeface="仿宋" panose="02010609060101010101" charset="-122"/>
                <a:ea typeface="仿宋" panose="02010609060101010101" charset="-122"/>
                <a:cs typeface="Times New Roman" panose="02020603050405020304" pitchFamily="18" charset="0"/>
              </a:rPr>
              <a:t>(2)③</a:t>
            </a:r>
            <a:r>
              <a:rPr lang="zh-CN" altLang="en-US" sz="2600" b="1" kern="100" dirty="0">
                <a:latin typeface="仿宋" panose="02010609060101010101" charset="-122"/>
                <a:ea typeface="仿宋" panose="02010609060101010101" charset="-122"/>
                <a:cs typeface="Times New Roman" panose="02020603050405020304" pitchFamily="18" charset="0"/>
              </a:rPr>
              <a:t>肾盂与④输尿管相连。</a:t>
            </a:r>
            <a:r>
              <a:rPr lang="en-US" altLang="zh-CN" sz="2600" b="1" kern="100" dirty="0">
                <a:latin typeface="仿宋" panose="02010609060101010101" charset="-122"/>
                <a:ea typeface="仿宋" panose="02010609060101010101" charset="-122"/>
                <a:cs typeface="Times New Roman" panose="02020603050405020304" pitchFamily="18" charset="0"/>
              </a:rPr>
              <a:t>(3)</a:t>
            </a:r>
            <a:r>
              <a:rPr lang="zh-CN" altLang="en-US" sz="2600" b="1" kern="100" dirty="0">
                <a:latin typeface="仿宋" panose="02010609060101010101" charset="-122"/>
                <a:ea typeface="仿宋" panose="02010609060101010101" charset="-122"/>
                <a:cs typeface="Times New Roman" panose="02020603050405020304" pitchFamily="18" charset="0"/>
              </a:rPr>
              <a:t>肾是泌尿系统的主要器官，是形成尿液的主要场所。</a:t>
            </a:r>
            <a:endParaRPr lang="zh-CN" altLang="zh-CN" sz="2600" b="1" kern="100" dirty="0">
              <a:latin typeface="仿宋" panose="02010609060101010101" charset="-122"/>
              <a:ea typeface="仿宋" panose="02010609060101010101" charset="-122"/>
              <a:cs typeface="Courier New" panose="02070309020205020404" pitchFamily="49" charset="0"/>
            </a:endParaRPr>
          </a:p>
        </p:txBody>
      </p:sp>
      <p:sp>
        <p:nvSpPr>
          <p:cNvPr id="19458" name="Rectangle 5"/>
          <p:cNvSpPr>
            <a:spLocks noChangeArrowheads="1"/>
          </p:cNvSpPr>
          <p:nvPr/>
        </p:nvSpPr>
        <p:spPr bwMode="auto">
          <a:xfrm>
            <a:off x="1117600" y="100013"/>
            <a:ext cx="559752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第一节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人体泌尿系统的组成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334963" y="1227138"/>
            <a:ext cx="11514137" cy="344646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>
            <a:spAutoFit/>
          </a:bodyPr>
          <a:lstStyle/>
          <a:p>
            <a:pPr indent="266700">
              <a:lnSpc>
                <a:spcPct val="150000"/>
              </a:lnSpc>
              <a:defRPr/>
            </a:pPr>
            <a:r>
              <a:rPr lang="en-US" altLang="zh-CN" sz="3000" b="1" dirty="0">
                <a:latin typeface="+mn-ea"/>
                <a:ea typeface="+mn-ea"/>
                <a:cs typeface="Times New Roman" panose="02020603050405020304" pitchFamily="18" charset="0"/>
              </a:rPr>
              <a:t>[</a:t>
            </a:r>
            <a:r>
              <a:rPr lang="zh-CN" altLang="en-US" sz="3000" b="1" dirty="0">
                <a:latin typeface="+mn-ea"/>
                <a:ea typeface="+mn-ea"/>
                <a:cs typeface="Times New Roman" panose="02020603050405020304" pitchFamily="18" charset="0"/>
              </a:rPr>
              <a:t>方法点拨</a:t>
            </a:r>
            <a:r>
              <a:rPr lang="en-US" altLang="zh-CN" sz="3000" b="1" dirty="0">
                <a:latin typeface="+mn-ea"/>
                <a:ea typeface="+mn-ea"/>
                <a:cs typeface="Times New Roman" panose="02020603050405020304" pitchFamily="18" charset="0"/>
              </a:rPr>
              <a:t>] 1.</a:t>
            </a:r>
            <a:r>
              <a:rPr lang="zh-CN" altLang="en-US" sz="3000" b="1" dirty="0">
                <a:latin typeface="+mn-ea"/>
                <a:ea typeface="+mn-ea"/>
                <a:cs typeface="Times New Roman" panose="02020603050405020304" pitchFamily="18" charset="0"/>
              </a:rPr>
              <a:t>熟练掌握泌尿系统的组成及功能，可结合图形来记忆，结合泌尿系统的组成和功能分析作答。</a:t>
            </a:r>
            <a:endParaRPr lang="zh-CN" altLang="en-US" sz="3000" b="1" dirty="0">
              <a:latin typeface="+mn-ea"/>
              <a:ea typeface="+mn-ea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defRPr/>
            </a:pPr>
            <a:r>
              <a:rPr lang="en-US" altLang="zh-CN" sz="3000" b="1" dirty="0">
                <a:latin typeface="+mn-ea"/>
                <a:ea typeface="+mn-ea"/>
                <a:cs typeface="Times New Roman" panose="02020603050405020304" pitchFamily="18" charset="0"/>
              </a:rPr>
              <a:t>2</a:t>
            </a:r>
            <a:r>
              <a:rPr lang="zh-CN" altLang="en-US" sz="3000" b="1" dirty="0">
                <a:latin typeface="+mn-ea"/>
                <a:ea typeface="+mn-ea"/>
                <a:cs typeface="Times New Roman" panose="02020603050405020304" pitchFamily="18" charset="0"/>
              </a:rPr>
              <a:t>．手势记忆法：在学习肾单位中，用手指相互缠绕来表示肾小球、左手臂代表入球小动脉、右手臂代表出球小动脉，来表示肾小球的形成。</a:t>
            </a:r>
            <a:endParaRPr lang="zh-CN" altLang="en-US" sz="3000" b="1" dirty="0"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0482" name="Rectangle 5"/>
          <p:cNvSpPr>
            <a:spLocks noChangeArrowheads="1"/>
          </p:cNvSpPr>
          <p:nvPr/>
        </p:nvSpPr>
        <p:spPr bwMode="auto">
          <a:xfrm>
            <a:off x="1117600" y="100013"/>
            <a:ext cx="559752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第一节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人体泌尿系统的组成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9"/>
          <p:cNvSpPr>
            <a:spLocks noChangeArrowheads="1"/>
          </p:cNvSpPr>
          <p:nvPr/>
        </p:nvSpPr>
        <p:spPr bwMode="auto">
          <a:xfrm>
            <a:off x="984250" y="1055688"/>
            <a:ext cx="1627188" cy="739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800" b="1">
                <a:solidFill>
                  <a:srgbClr val="00A6AD"/>
                </a:solidFill>
                <a:latin typeface="宋体" panose="02010600030101010101" pitchFamily="2" charset="-122"/>
              </a:rPr>
              <a:t>课内小结</a:t>
            </a:r>
            <a:endParaRPr lang="zh-CN" altLang="en-US" sz="2800" b="1">
              <a:solidFill>
                <a:srgbClr val="FF6600"/>
              </a:solidFill>
              <a:latin typeface="Calibri" panose="020F0502020204030204" pitchFamily="34" charset="0"/>
            </a:endParaRPr>
          </a:p>
        </p:txBody>
      </p:sp>
      <p:sp>
        <p:nvSpPr>
          <p:cNvPr id="21506" name="Rectangle 5"/>
          <p:cNvSpPr>
            <a:spLocks noChangeArrowheads="1"/>
          </p:cNvSpPr>
          <p:nvPr/>
        </p:nvSpPr>
        <p:spPr bwMode="auto">
          <a:xfrm>
            <a:off x="1117600" y="100013"/>
            <a:ext cx="559752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第一节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人体泌尿系统的组成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Rectangle 30"/>
          <p:cNvSpPr>
            <a:spLocks noChangeArrowheads="1"/>
          </p:cNvSpPr>
          <p:nvPr/>
        </p:nvSpPr>
        <p:spPr bwMode="auto">
          <a:xfrm>
            <a:off x="2465388" y="1905000"/>
            <a:ext cx="6264275" cy="9540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>
                <a:latin typeface="+mn-ea"/>
                <a:ea typeface="+mn-ea"/>
              </a:rPr>
              <a:t>泌尿系统</a:t>
            </a:r>
            <a:r>
              <a:rPr lang="en-US" altLang="zh-CN" sz="2800" b="1">
                <a:latin typeface="+mn-ea"/>
                <a:ea typeface="+mn-ea"/>
              </a:rPr>
              <a:t>:</a:t>
            </a:r>
            <a:r>
              <a:rPr lang="zh-CN" altLang="en-US" sz="2800" b="1">
                <a:latin typeface="+mn-ea"/>
                <a:ea typeface="+mn-ea"/>
              </a:rPr>
              <a:t>肾</a:t>
            </a:r>
            <a:r>
              <a:rPr lang="en-US" altLang="zh-CN" sz="2800" b="1">
                <a:latin typeface="+mn-ea"/>
                <a:ea typeface="+mn-ea"/>
              </a:rPr>
              <a:t>(</a:t>
            </a:r>
            <a:r>
              <a:rPr lang="zh-CN" altLang="en-US" sz="2800" b="1">
                <a:latin typeface="+mn-ea"/>
                <a:ea typeface="+mn-ea"/>
              </a:rPr>
              <a:t>成尿</a:t>
            </a:r>
            <a:r>
              <a:rPr lang="en-US" altLang="zh-CN" sz="2800" b="1">
                <a:latin typeface="+mn-ea"/>
                <a:ea typeface="+mn-ea"/>
              </a:rPr>
              <a:t>)</a:t>
            </a:r>
            <a:r>
              <a:rPr lang="zh-CN" altLang="en-US" sz="2800" b="1">
                <a:latin typeface="+mn-ea"/>
                <a:ea typeface="+mn-ea"/>
              </a:rPr>
              <a:t>、输尿管（输尿）、尿道（排尿）、膀胱（贮尿）</a:t>
            </a:r>
            <a:endParaRPr lang="zh-CN" altLang="en-US" sz="2800" b="1">
              <a:latin typeface="+mn-ea"/>
              <a:ea typeface="+mn-ea"/>
            </a:endParaRPr>
          </a:p>
        </p:txBody>
      </p:sp>
      <p:sp>
        <p:nvSpPr>
          <p:cNvPr id="15" name="Rectangle 31"/>
          <p:cNvSpPr>
            <a:spLocks noChangeArrowheads="1"/>
          </p:cNvSpPr>
          <p:nvPr/>
        </p:nvSpPr>
        <p:spPr bwMode="auto">
          <a:xfrm>
            <a:off x="1096963" y="2409825"/>
            <a:ext cx="935037" cy="22479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>
                <a:latin typeface="+mn-ea"/>
                <a:ea typeface="+mn-ea"/>
              </a:rPr>
              <a:t>人体泌尿系统的组成</a:t>
            </a:r>
            <a:endParaRPr lang="zh-CN" altLang="en-US" sz="2800" b="1">
              <a:latin typeface="+mn-ea"/>
              <a:ea typeface="+mn-ea"/>
            </a:endParaRPr>
          </a:p>
        </p:txBody>
      </p:sp>
      <p:sp>
        <p:nvSpPr>
          <p:cNvPr id="16" name="Rectangle 33"/>
          <p:cNvSpPr>
            <a:spLocks noChangeArrowheads="1"/>
          </p:cNvSpPr>
          <p:nvPr/>
        </p:nvSpPr>
        <p:spPr bwMode="auto">
          <a:xfrm>
            <a:off x="2393950" y="3128963"/>
            <a:ext cx="6646863" cy="5238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>
                <a:latin typeface="+mn-ea"/>
                <a:ea typeface="+mn-ea"/>
              </a:rPr>
              <a:t>肾由肾髓质、肾皮质、肾盂三部分组成。</a:t>
            </a:r>
            <a:endParaRPr lang="zh-CN" altLang="en-US" sz="2800" b="1">
              <a:latin typeface="+mn-ea"/>
              <a:ea typeface="+mn-ea"/>
            </a:endParaRPr>
          </a:p>
        </p:txBody>
      </p:sp>
      <p:sp>
        <p:nvSpPr>
          <p:cNvPr id="17" name="Rectangle 34"/>
          <p:cNvSpPr>
            <a:spLocks noChangeArrowheads="1"/>
          </p:cNvSpPr>
          <p:nvPr/>
        </p:nvSpPr>
        <p:spPr bwMode="auto">
          <a:xfrm>
            <a:off x="2825750" y="4570413"/>
            <a:ext cx="1260475" cy="5238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>
                <a:latin typeface="+mn-ea"/>
                <a:ea typeface="+mn-ea"/>
              </a:rPr>
              <a:t>肾单位</a:t>
            </a:r>
            <a:endParaRPr lang="zh-CN" altLang="en-US" sz="2800" b="1">
              <a:latin typeface="+mn-ea"/>
              <a:ea typeface="+mn-ea"/>
            </a:endParaRPr>
          </a:p>
        </p:txBody>
      </p:sp>
      <p:sp>
        <p:nvSpPr>
          <p:cNvPr id="18" name="AutoShape 35"/>
          <p:cNvSpPr/>
          <p:nvPr/>
        </p:nvSpPr>
        <p:spPr bwMode="auto">
          <a:xfrm>
            <a:off x="2033588" y="2120900"/>
            <a:ext cx="433387" cy="3673475"/>
          </a:xfrm>
          <a:prstGeom prst="leftBrace">
            <a:avLst>
              <a:gd name="adj1" fmla="val 70635"/>
              <a:gd name="adj2" fmla="val 50000"/>
            </a:avLst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800" b="1">
              <a:latin typeface="+mn-ea"/>
              <a:ea typeface="+mn-ea"/>
            </a:endParaRPr>
          </a:p>
        </p:txBody>
      </p:sp>
      <p:sp>
        <p:nvSpPr>
          <p:cNvPr id="19" name="AutoShape 36"/>
          <p:cNvSpPr/>
          <p:nvPr/>
        </p:nvSpPr>
        <p:spPr bwMode="auto">
          <a:xfrm>
            <a:off x="3905250" y="4281488"/>
            <a:ext cx="433388" cy="1512887"/>
          </a:xfrm>
          <a:prstGeom prst="leftBrace">
            <a:avLst>
              <a:gd name="adj1" fmla="val 29090"/>
              <a:gd name="adj2" fmla="val 50000"/>
            </a:avLst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800" b="1">
              <a:latin typeface="+mn-ea"/>
              <a:ea typeface="+mn-ea"/>
            </a:endParaRPr>
          </a:p>
        </p:txBody>
      </p:sp>
      <p:sp>
        <p:nvSpPr>
          <p:cNvPr id="20" name="Rectangle 37"/>
          <p:cNvSpPr>
            <a:spLocks noChangeArrowheads="1"/>
          </p:cNvSpPr>
          <p:nvPr/>
        </p:nvSpPr>
        <p:spPr bwMode="auto">
          <a:xfrm>
            <a:off x="4410075" y="3994150"/>
            <a:ext cx="1260475" cy="5238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>
                <a:latin typeface="+mn-ea"/>
                <a:ea typeface="+mn-ea"/>
              </a:rPr>
              <a:t>肾小体</a:t>
            </a:r>
            <a:endParaRPr lang="zh-CN" altLang="en-US" sz="2800" b="1">
              <a:latin typeface="+mn-ea"/>
              <a:ea typeface="+mn-ea"/>
            </a:endParaRPr>
          </a:p>
        </p:txBody>
      </p:sp>
      <p:sp>
        <p:nvSpPr>
          <p:cNvPr id="21" name="Rectangle 38"/>
          <p:cNvSpPr>
            <a:spLocks noChangeArrowheads="1"/>
          </p:cNvSpPr>
          <p:nvPr/>
        </p:nvSpPr>
        <p:spPr bwMode="auto">
          <a:xfrm>
            <a:off x="4481513" y="5289550"/>
            <a:ext cx="1260475" cy="5238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>
                <a:latin typeface="+mn-ea"/>
                <a:ea typeface="+mn-ea"/>
              </a:rPr>
              <a:t>肾小管</a:t>
            </a:r>
            <a:endParaRPr lang="zh-CN" altLang="en-US" sz="2800" b="1">
              <a:latin typeface="+mn-ea"/>
              <a:ea typeface="+mn-ea"/>
            </a:endParaRPr>
          </a:p>
        </p:txBody>
      </p:sp>
      <p:sp>
        <p:nvSpPr>
          <p:cNvPr id="22" name="AutoShape 39"/>
          <p:cNvSpPr/>
          <p:nvPr/>
        </p:nvSpPr>
        <p:spPr bwMode="auto">
          <a:xfrm>
            <a:off x="5489575" y="4065588"/>
            <a:ext cx="433388" cy="720725"/>
          </a:xfrm>
          <a:prstGeom prst="leftBrace">
            <a:avLst>
              <a:gd name="adj1" fmla="val 13858"/>
              <a:gd name="adj2" fmla="val 50000"/>
            </a:avLst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800" b="1">
              <a:latin typeface="+mn-ea"/>
              <a:ea typeface="+mn-ea"/>
            </a:endParaRPr>
          </a:p>
        </p:txBody>
      </p:sp>
      <p:sp>
        <p:nvSpPr>
          <p:cNvPr id="23" name="Rectangle 41"/>
          <p:cNvSpPr>
            <a:spLocks noChangeArrowheads="1"/>
          </p:cNvSpPr>
          <p:nvPr/>
        </p:nvSpPr>
        <p:spPr bwMode="auto">
          <a:xfrm>
            <a:off x="5845175" y="3884613"/>
            <a:ext cx="1260475" cy="5238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+mn-ea"/>
                <a:ea typeface="+mn-ea"/>
              </a:rPr>
              <a:t>肾小球</a:t>
            </a:r>
            <a:endParaRPr lang="zh-CN" altLang="en-US" sz="2800" b="1" dirty="0">
              <a:latin typeface="+mn-ea"/>
              <a:ea typeface="+mn-ea"/>
            </a:endParaRPr>
          </a:p>
        </p:txBody>
      </p:sp>
      <p:sp>
        <p:nvSpPr>
          <p:cNvPr id="27" name="Rectangle 42"/>
          <p:cNvSpPr>
            <a:spLocks noChangeArrowheads="1"/>
          </p:cNvSpPr>
          <p:nvPr/>
        </p:nvSpPr>
        <p:spPr bwMode="auto">
          <a:xfrm>
            <a:off x="5930900" y="4322763"/>
            <a:ext cx="1262063" cy="5238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+mn-ea"/>
                <a:ea typeface="+mn-ea"/>
              </a:rPr>
              <a:t>肾小囊</a:t>
            </a:r>
            <a:endParaRPr lang="zh-CN" altLang="en-US" sz="2800" b="1" dirty="0">
              <a:latin typeface="+mn-ea"/>
              <a:ea typeface="+mn-ea"/>
            </a:endParaRPr>
          </a:p>
        </p:txBody>
      </p:sp>
      <p:sp>
        <p:nvSpPr>
          <p:cNvPr id="28" name="AutoShape 43"/>
          <p:cNvSpPr/>
          <p:nvPr/>
        </p:nvSpPr>
        <p:spPr bwMode="auto">
          <a:xfrm>
            <a:off x="7073900" y="3994150"/>
            <a:ext cx="73025" cy="719138"/>
          </a:xfrm>
          <a:prstGeom prst="rightBrace">
            <a:avLst>
              <a:gd name="adj1" fmla="val 82065"/>
              <a:gd name="adj2" fmla="val 50000"/>
            </a:avLst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800" b="1">
              <a:latin typeface="+mn-ea"/>
              <a:ea typeface="+mn-ea"/>
            </a:endParaRPr>
          </a:p>
        </p:txBody>
      </p:sp>
      <p:sp>
        <p:nvSpPr>
          <p:cNvPr id="29" name="Rectangle 44"/>
          <p:cNvSpPr>
            <a:spLocks noChangeArrowheads="1"/>
          </p:cNvSpPr>
          <p:nvPr/>
        </p:nvSpPr>
        <p:spPr bwMode="auto">
          <a:xfrm>
            <a:off x="7223125" y="4175125"/>
            <a:ext cx="1981200" cy="5238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+mn-ea"/>
                <a:ea typeface="+mn-ea"/>
              </a:rPr>
              <a:t>分布在皮质</a:t>
            </a:r>
            <a:endParaRPr lang="zh-CN" altLang="en-US" sz="2800" b="1" dirty="0">
              <a:latin typeface="+mn-ea"/>
              <a:ea typeface="+mn-ea"/>
            </a:endParaRPr>
          </a:p>
        </p:txBody>
      </p:sp>
      <p:sp>
        <p:nvSpPr>
          <p:cNvPr id="30" name="Line 45"/>
          <p:cNvSpPr>
            <a:spLocks noChangeShapeType="1"/>
          </p:cNvSpPr>
          <p:nvPr/>
        </p:nvSpPr>
        <p:spPr bwMode="auto">
          <a:xfrm>
            <a:off x="5562600" y="5649913"/>
            <a:ext cx="5762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800" b="1">
              <a:latin typeface="+mn-ea"/>
              <a:ea typeface="+mn-ea"/>
            </a:endParaRPr>
          </a:p>
        </p:txBody>
      </p:sp>
      <p:sp>
        <p:nvSpPr>
          <p:cNvPr id="34" name="Rectangle 46"/>
          <p:cNvSpPr>
            <a:spLocks noChangeArrowheads="1"/>
          </p:cNvSpPr>
          <p:nvPr/>
        </p:nvSpPr>
        <p:spPr bwMode="auto">
          <a:xfrm>
            <a:off x="6164263" y="5365750"/>
            <a:ext cx="3057525" cy="5222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+mn-ea"/>
                <a:ea typeface="+mn-ea"/>
              </a:rPr>
              <a:t>分布在皮质和髓质</a:t>
            </a:r>
            <a:endParaRPr lang="zh-CN" altLang="en-US" sz="2800" b="1" dirty="0">
              <a:latin typeface="+mn-ea"/>
              <a:ea typeface="+mn-ea"/>
            </a:endParaRPr>
          </a:p>
        </p:txBody>
      </p:sp>
      <p:pic>
        <p:nvPicPr>
          <p:cNvPr id="21522" name="Picture 4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882650" y="1249363"/>
            <a:ext cx="84138" cy="41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500"/>
                            </p:stCondLst>
                            <p:childTnLst>
                              <p:par>
                                <p:cTn id="6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500"/>
                            </p:stCondLst>
                            <p:childTnLst>
                              <p:par>
                                <p:cTn id="7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000"/>
                            </p:stCondLst>
                            <p:childTnLst>
                              <p:par>
                                <p:cTn id="7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 animBg="1"/>
      <p:bldP spid="19" grpId="0" animBg="1"/>
      <p:bldP spid="20" grpId="0"/>
      <p:bldP spid="21" grpId="0"/>
      <p:bldP spid="22" grpId="0" animBg="1"/>
      <p:bldP spid="23" grpId="0"/>
      <p:bldP spid="27" grpId="0"/>
      <p:bldP spid="28" grpId="0" animBg="1"/>
      <p:bldP spid="29" grpId="0"/>
      <p:bldP spid="3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9"/>
          <p:cNvSpPr>
            <a:spLocks noChangeArrowheads="1"/>
          </p:cNvSpPr>
          <p:nvPr/>
        </p:nvSpPr>
        <p:spPr bwMode="auto">
          <a:xfrm>
            <a:off x="958850" y="1004888"/>
            <a:ext cx="1627188" cy="7381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800" b="1">
                <a:solidFill>
                  <a:srgbClr val="00A6AD"/>
                </a:solidFill>
                <a:latin typeface="宋体" panose="02010600030101010101" pitchFamily="2" charset="-122"/>
              </a:rPr>
              <a:t>课外链接</a:t>
            </a:r>
            <a:endParaRPr lang="zh-CN" altLang="en-US" sz="2800" b="1">
              <a:solidFill>
                <a:srgbClr val="FF6600"/>
              </a:solidFill>
              <a:latin typeface="Calibri" panose="020F0502020204030204" pitchFamily="34" charset="0"/>
            </a:endParaRPr>
          </a:p>
        </p:txBody>
      </p:sp>
      <p:pic>
        <p:nvPicPr>
          <p:cNvPr id="22530" name="Picture 4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882650" y="1249363"/>
            <a:ext cx="84138" cy="41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文本框 101"/>
          <p:cNvSpPr txBox="1"/>
          <p:nvPr/>
        </p:nvSpPr>
        <p:spPr>
          <a:xfrm>
            <a:off x="374650" y="1855788"/>
            <a:ext cx="11215688" cy="32273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260350" fontAlgn="auto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泌尿系统结石又称为尿路结石，是指位于肾、输尿管、膀胱和尿道的结石，是泌尿外科常见疾病之一，绝大多数为含钙结石，其中草酸钙和磷酸钙占</a:t>
            </a:r>
            <a:r>
              <a:rPr lang="en-US" altLang="zh-CN" sz="3000" b="1" noProof="1"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80%</a:t>
            </a:r>
            <a:r>
              <a:rPr lang="zh-CN" altLang="en-US" sz="3000" b="1" noProof="1"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以上。</a:t>
            </a:r>
            <a:r>
              <a:rPr lang="en-US" altLang="zh-CN" sz="3000" b="1" noProof="1"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,</a:t>
            </a:r>
            <a:r>
              <a:rPr lang="zh-CN" altLang="en-US" sz="3000" b="1" noProof="1"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避免过多饮用浓茶、咖啡等饮料可降低结石发病率，饮水后适度运动，如跳绳、体操等，可预防结石形成，还要避免过多摄入高蛋白、高嘌呤和高钙食物。</a:t>
            </a:r>
            <a:endParaRPr lang="zh-CN" altLang="en-US" sz="3000" b="1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2532" name="Rectangle 5"/>
          <p:cNvSpPr>
            <a:spLocks noChangeArrowheads="1"/>
          </p:cNvSpPr>
          <p:nvPr/>
        </p:nvSpPr>
        <p:spPr bwMode="auto">
          <a:xfrm>
            <a:off x="1117600" y="100013"/>
            <a:ext cx="559752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第一节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人体泌尿系统的组成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5"/>
          <p:cNvSpPr>
            <a:spLocks noChangeArrowheads="1"/>
          </p:cNvSpPr>
          <p:nvPr/>
        </p:nvSpPr>
        <p:spPr bwMode="auto">
          <a:xfrm>
            <a:off x="2146300" y="1477963"/>
            <a:ext cx="8118475" cy="8302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en-US" altLang="zh-CN" sz="4800" b="1"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zh-CN" altLang="en-US" sz="4800" b="1">
                <a:latin typeface="微软雅黑" panose="020B0503020204020204" pitchFamily="34" charset="-122"/>
                <a:ea typeface="微软雅黑" panose="020B0503020204020204" pitchFamily="34" charset="-122"/>
              </a:rPr>
              <a:t>一节   </a:t>
            </a:r>
            <a:r>
              <a:rPr lang="zh-CN" altLang="en-US" sz="4800">
                <a:latin typeface="微软雅黑" panose="020B0503020204020204" pitchFamily="34" charset="-122"/>
                <a:ea typeface="微软雅黑" panose="020B0503020204020204" pitchFamily="34" charset="-122"/>
              </a:rPr>
              <a:t>人体泌尿系统的组成</a:t>
            </a:r>
            <a:endParaRPr lang="zh-CN" altLang="en-US" sz="4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146" name="组合 2"/>
          <p:cNvGrpSpPr/>
          <p:nvPr/>
        </p:nvGrpSpPr>
        <p:grpSpPr bwMode="auto">
          <a:xfrm>
            <a:off x="2490788" y="3070225"/>
            <a:ext cx="9118600" cy="1008063"/>
            <a:chOff x="5164" y="4732"/>
            <a:chExt cx="9550" cy="1587"/>
          </a:xfrm>
        </p:grpSpPr>
        <p:pic>
          <p:nvPicPr>
            <p:cNvPr id="6151" name="图片 8" descr="图标-02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5164" y="4732"/>
              <a:ext cx="7955" cy="15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" name="文本框 3">
              <a:hlinkClick r:id="rId1" action="ppaction://hlinksldjump"/>
            </p:cNvPr>
            <p:cNvSpPr txBox="1"/>
            <p:nvPr/>
          </p:nvSpPr>
          <p:spPr>
            <a:xfrm>
              <a:off x="5723" y="4919"/>
              <a:ext cx="8991" cy="12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4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自主学习  发现问题</a:t>
              </a:r>
              <a:endParaRPr lang="zh-CN" altLang="en-US" sz="4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charset="-122"/>
                <a:ea typeface="华文新魏" panose="02010800040101010101" charset="-122"/>
                <a:sym typeface="+mn-ea"/>
              </a:endParaRPr>
            </a:p>
          </p:txBody>
        </p:sp>
      </p:grpSp>
      <p:grpSp>
        <p:nvGrpSpPr>
          <p:cNvPr id="6147" name="组合 5"/>
          <p:cNvGrpSpPr/>
          <p:nvPr/>
        </p:nvGrpSpPr>
        <p:grpSpPr bwMode="auto">
          <a:xfrm>
            <a:off x="2347913" y="4419600"/>
            <a:ext cx="8939212" cy="1038225"/>
            <a:chOff x="4443" y="6850"/>
            <a:chExt cx="11676" cy="1635"/>
          </a:xfrm>
        </p:grpSpPr>
        <p:pic>
          <p:nvPicPr>
            <p:cNvPr id="6149" name="图片 9" descr="图标-03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4443" y="6850"/>
              <a:ext cx="9349" cy="1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" name="文本框 4">
              <a:hlinkClick r:id="rId3" action="ppaction://hlinksldjump"/>
            </p:cNvPr>
            <p:cNvSpPr txBox="1"/>
            <p:nvPr/>
          </p:nvSpPr>
          <p:spPr>
            <a:xfrm>
              <a:off x="5042" y="7063"/>
              <a:ext cx="11077" cy="12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4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重难探究   解决问题</a:t>
              </a:r>
              <a:endParaRPr lang="zh-CN" altLang="en-US" sz="4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charset="-122"/>
                <a:ea typeface="华文新魏" panose="02010800040101010101" charset="-122"/>
                <a:sym typeface="+mn-ea"/>
              </a:endParaRPr>
            </a:p>
          </p:txBody>
        </p:sp>
      </p:grpSp>
      <p:sp>
        <p:nvSpPr>
          <p:cNvPr id="6148" name="Rectangle 5"/>
          <p:cNvSpPr>
            <a:spLocks noChangeArrowheads="1"/>
          </p:cNvSpPr>
          <p:nvPr/>
        </p:nvSpPr>
        <p:spPr bwMode="auto">
          <a:xfrm>
            <a:off x="1125538" y="0"/>
            <a:ext cx="4699000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第四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单元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生物圈中的人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Rectangle 5"/>
          <p:cNvSpPr>
            <a:spLocks noChangeArrowheads="1"/>
          </p:cNvSpPr>
          <p:nvPr/>
        </p:nvSpPr>
        <p:spPr bwMode="auto">
          <a:xfrm>
            <a:off x="1117600" y="100013"/>
            <a:ext cx="559752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第一节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人体泌尿系统的组成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61" name="Rectangle 10"/>
          <p:cNvSpPr/>
          <p:nvPr/>
        </p:nvSpPr>
        <p:spPr>
          <a:xfrm>
            <a:off x="785813" y="1035050"/>
            <a:ext cx="157797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indent="0">
              <a:spcBef>
                <a:spcPct val="0"/>
              </a:spcBef>
              <a:buFontTx/>
              <a:buNone/>
              <a:defRPr/>
            </a:pPr>
            <a:r>
              <a:rPr lang="zh-CN" altLang="en-US" sz="2400" b="1" dirty="0">
                <a:solidFill>
                  <a:srgbClr val="F1AF00"/>
                </a:solidFill>
                <a:latin typeface="+mn-ea"/>
              </a:rPr>
              <a:t>学习目标 </a:t>
            </a:r>
            <a:endParaRPr lang="zh-CN" altLang="en-US" sz="2400" b="1" dirty="0">
              <a:solidFill>
                <a:srgbClr val="F1AF00"/>
              </a:solidFill>
              <a:latin typeface="+mn-ea"/>
            </a:endParaRPr>
          </a:p>
        </p:txBody>
      </p:sp>
      <p:pic>
        <p:nvPicPr>
          <p:cNvPr id="7171" name="Picture 4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27063" y="1122363"/>
            <a:ext cx="85725" cy="414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文本框 1"/>
          <p:cNvSpPr txBox="1"/>
          <p:nvPr/>
        </p:nvSpPr>
        <p:spPr>
          <a:xfrm>
            <a:off x="762000" y="1647825"/>
            <a:ext cx="11061700" cy="20621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dirty="0">
                <a:latin typeface="+mj-ea"/>
                <a:ea typeface="+mj-ea"/>
              </a:rPr>
              <a:t>1.</a:t>
            </a:r>
            <a:r>
              <a:rPr lang="zh-CN" altLang="en-US" sz="3000" b="1" dirty="0">
                <a:latin typeface="+mj-ea"/>
                <a:ea typeface="+mj-ea"/>
              </a:rPr>
              <a:t>说出泌尿系统的组成包括肾、输尿管、膀胱和尿道，说出泌尿系统的功能。</a:t>
            </a:r>
            <a:endParaRPr lang="zh-CN" altLang="en-US" sz="3000" b="1" dirty="0">
              <a:latin typeface="+mj-ea"/>
              <a:ea typeface="+mj-ea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dirty="0">
                <a:latin typeface="+mj-ea"/>
                <a:ea typeface="+mj-ea"/>
              </a:rPr>
              <a:t>2</a:t>
            </a:r>
            <a:r>
              <a:rPr lang="zh-CN" altLang="en-US" sz="3000" b="1" dirty="0">
                <a:latin typeface="+mj-ea"/>
                <a:ea typeface="+mj-ea"/>
              </a:rPr>
              <a:t>．描述肾的结构及肾单位的组成。</a:t>
            </a:r>
            <a:r>
              <a:rPr lang="en-US" altLang="zh-CN" sz="3000" b="1" dirty="0">
                <a:latin typeface="+mj-ea"/>
                <a:ea typeface="+mj-ea"/>
              </a:rPr>
              <a:t>(</a:t>
            </a:r>
            <a:r>
              <a:rPr lang="zh-CN" altLang="en-US" sz="3000" b="1" dirty="0">
                <a:latin typeface="+mj-ea"/>
                <a:ea typeface="+mj-ea"/>
              </a:rPr>
              <a:t>重难点</a:t>
            </a:r>
            <a:r>
              <a:rPr lang="en-US" altLang="zh-CN" sz="3000" b="1" dirty="0">
                <a:latin typeface="+mj-ea"/>
                <a:ea typeface="+mj-ea"/>
              </a:rPr>
              <a:t>)</a:t>
            </a:r>
            <a:endParaRPr lang="en-US" altLang="zh-CN" sz="3000" b="1" dirty="0">
              <a:latin typeface="+mj-ea"/>
              <a:ea typeface="+mj-ea"/>
            </a:endParaRPr>
          </a:p>
        </p:txBody>
      </p:sp>
      <p:sp>
        <p:nvSpPr>
          <p:cNvPr id="8" name="Rectangle 10"/>
          <p:cNvSpPr/>
          <p:nvPr/>
        </p:nvSpPr>
        <p:spPr>
          <a:xfrm>
            <a:off x="519113" y="3719513"/>
            <a:ext cx="1577975" cy="461962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indent="0">
              <a:spcBef>
                <a:spcPct val="0"/>
              </a:spcBef>
              <a:buFontTx/>
              <a:buNone/>
              <a:defRPr/>
            </a:pPr>
            <a:r>
              <a:rPr lang="zh-CN" altLang="en-US" sz="2400" b="1" dirty="0">
                <a:solidFill>
                  <a:srgbClr val="F1AF00"/>
                </a:solidFill>
                <a:latin typeface="+mn-ea"/>
              </a:rPr>
              <a:t>问题导入 </a:t>
            </a:r>
            <a:endParaRPr lang="zh-CN" altLang="en-US" sz="2400" b="1" dirty="0">
              <a:solidFill>
                <a:srgbClr val="F1AF00"/>
              </a:solidFill>
              <a:latin typeface="+mn-ea"/>
            </a:endParaRPr>
          </a:p>
        </p:txBody>
      </p:sp>
      <p:pic>
        <p:nvPicPr>
          <p:cNvPr id="7174" name="Picture 4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41325" y="3778250"/>
            <a:ext cx="84138" cy="41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文本框 14"/>
          <p:cNvSpPr txBox="1"/>
          <p:nvPr/>
        </p:nvSpPr>
        <p:spPr>
          <a:xfrm>
            <a:off x="519113" y="4306888"/>
            <a:ext cx="11050587" cy="13684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dirty="0">
                <a:latin typeface="+mj-ea"/>
                <a:ea typeface="+mj-ea"/>
              </a:rPr>
              <a:t>传统中医认为，肾为先天之本。你知道肾的功能是什么吗？肾的结构是怎样的呢？</a:t>
            </a:r>
            <a:endParaRPr lang="zh-CN" altLang="en-US" sz="3000" b="1" dirty="0">
              <a:latin typeface="+mj-ea"/>
              <a:ea typeface="+mj-ea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61" grpId="0"/>
      <p:bldP spid="2" grpId="0"/>
      <p:bldP spid="8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3" name="Picture 4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73075" y="2036763"/>
            <a:ext cx="84138" cy="414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8194" name="组合 1"/>
          <p:cNvGrpSpPr/>
          <p:nvPr/>
        </p:nvGrpSpPr>
        <p:grpSpPr bwMode="auto">
          <a:xfrm>
            <a:off x="190500" y="974725"/>
            <a:ext cx="6281738" cy="820738"/>
            <a:chOff x="183" y="1646"/>
            <a:chExt cx="4986" cy="1063"/>
          </a:xfrm>
        </p:grpSpPr>
        <p:pic>
          <p:nvPicPr>
            <p:cNvPr id="8205" name="图片 4" descr="图标-02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83" y="1646"/>
              <a:ext cx="4986" cy="10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文本框 5"/>
            <p:cNvSpPr txBox="1"/>
            <p:nvPr/>
          </p:nvSpPr>
          <p:spPr>
            <a:xfrm>
              <a:off x="635" y="1827"/>
              <a:ext cx="4114" cy="82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自主学习  发现问题</a:t>
              </a:r>
              <a:endParaRPr lang="zh-CN" alt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charset="-122"/>
                <a:ea typeface="华文新魏" panose="02010800040101010101" charset="-122"/>
                <a:sym typeface="+mn-ea"/>
              </a:endParaRPr>
            </a:p>
          </p:txBody>
        </p:sp>
      </p:grp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717550" y="2345690"/>
            <a:ext cx="8997950" cy="39693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>
                <a:latin typeface="宋体" panose="02010600030101010101" pitchFamily="2" charset="-122"/>
              </a:rPr>
              <a:t>1</a:t>
            </a:r>
            <a:r>
              <a:rPr lang="zh-CN" altLang="en-US" sz="2800" b="1">
                <a:latin typeface="宋体" panose="02010600030101010101" pitchFamily="2" charset="-122"/>
              </a:rPr>
              <a:t>．代谢废物   人体内的代谢活动会产生多种废物，这些</a:t>
            </a:r>
            <a:r>
              <a:rPr lang="en-US" altLang="zh-CN" sz="2800" b="1">
                <a:latin typeface="宋体" panose="02010600030101010101" pitchFamily="2" charset="-122"/>
              </a:rPr>
              <a:t>________</a:t>
            </a:r>
            <a:r>
              <a:rPr lang="zh-CN" altLang="en-US" sz="2800" b="1">
                <a:latin typeface="宋体" panose="02010600030101010101" pitchFamily="2" charset="-122"/>
              </a:rPr>
              <a:t>或</a:t>
            </a:r>
            <a:r>
              <a:rPr lang="en-US" altLang="zh-CN" sz="2800" b="1">
                <a:latin typeface="宋体" panose="02010600030101010101" pitchFamily="2" charset="-122"/>
              </a:rPr>
              <a:t>________</a:t>
            </a:r>
            <a:r>
              <a:rPr lang="zh-CN" altLang="en-US" sz="2800" b="1">
                <a:latin typeface="宋体" panose="02010600030101010101" pitchFamily="2" charset="-122"/>
              </a:rPr>
              <a:t>排出体外，才能维持体内环境的相对稳定。人体主要通过</a:t>
            </a:r>
            <a:r>
              <a:rPr lang="en-US" altLang="zh-CN" sz="2800" b="1">
                <a:latin typeface="宋体" panose="02010600030101010101" pitchFamily="2" charset="-122"/>
              </a:rPr>
              <a:t>________</a:t>
            </a:r>
            <a:r>
              <a:rPr lang="zh-CN" altLang="en-US" sz="2800" b="1">
                <a:latin typeface="宋体" panose="02010600030101010101" pitchFamily="2" charset="-122"/>
              </a:rPr>
              <a:t>排出代谢废物。</a:t>
            </a:r>
            <a:endParaRPr lang="zh-CN" altLang="en-US" sz="2800" b="1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>
                <a:latin typeface="宋体" panose="02010600030101010101" pitchFamily="2" charset="-122"/>
              </a:rPr>
              <a:t>2</a:t>
            </a:r>
            <a:r>
              <a:rPr lang="zh-CN" altLang="en-US" sz="2800" b="1">
                <a:latin typeface="宋体" panose="02010600030101010101" pitchFamily="2" charset="-122"/>
              </a:rPr>
              <a:t>．泌尿系统的组成 </a:t>
            </a:r>
            <a:endParaRPr lang="en-US" altLang="zh-CN" sz="2800" b="1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>
                <a:latin typeface="宋体" panose="02010600030101010101" pitchFamily="2" charset="-122"/>
              </a:rPr>
              <a:t>泌尿系统由①</a:t>
            </a:r>
            <a:r>
              <a:rPr lang="en-US" altLang="zh-CN" sz="2800" b="1">
                <a:latin typeface="宋体" panose="02010600030101010101" pitchFamily="2" charset="-122"/>
              </a:rPr>
              <a:t>________</a:t>
            </a:r>
            <a:r>
              <a:rPr lang="zh-CN" altLang="en-US" sz="2800" b="1">
                <a:latin typeface="宋体" panose="02010600030101010101" pitchFamily="2" charset="-122"/>
              </a:rPr>
              <a:t>、②输尿管、③</a:t>
            </a:r>
            <a:r>
              <a:rPr lang="en-US" altLang="zh-CN" sz="2800" b="1">
                <a:latin typeface="宋体" panose="02010600030101010101" pitchFamily="2" charset="-122"/>
              </a:rPr>
              <a:t>________</a:t>
            </a:r>
            <a:r>
              <a:rPr lang="zh-CN" altLang="en-US" sz="2800" b="1">
                <a:latin typeface="宋体" panose="02010600030101010101" pitchFamily="2" charset="-122"/>
              </a:rPr>
              <a:t>和④尿道组成，①</a:t>
            </a:r>
            <a:r>
              <a:rPr lang="en-US" altLang="zh-CN" sz="2800" b="1">
                <a:latin typeface="宋体" panose="02010600030101010101" pitchFamily="2" charset="-122"/>
              </a:rPr>
              <a:t>________</a:t>
            </a:r>
            <a:r>
              <a:rPr lang="zh-CN" altLang="en-US" sz="2800" b="1">
                <a:latin typeface="宋体" panose="02010600030101010101" pitchFamily="2" charset="-122"/>
              </a:rPr>
              <a:t>是泌尿系统中最主要的器官。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557213" y="1989138"/>
            <a:ext cx="4826000" cy="461962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indent="0">
              <a:spcBef>
                <a:spcPct val="0"/>
              </a:spcBef>
              <a:buFontTx/>
              <a:buNone/>
              <a:defRPr/>
            </a:pPr>
            <a:r>
              <a:rPr lang="zh-CN" altLang="en-US" sz="2400" b="1" dirty="0" smtClean="0">
                <a:solidFill>
                  <a:srgbClr val="F1AF00"/>
                </a:solidFill>
                <a:latin typeface="+mn-ea"/>
              </a:rPr>
              <a:t>知识点一　泌尿系统的组成和功能</a:t>
            </a:r>
            <a:endParaRPr lang="zh-CN" altLang="en-US" sz="2400" b="1" dirty="0" smtClean="0">
              <a:solidFill>
                <a:srgbClr val="F1AF00"/>
              </a:solidFill>
              <a:latin typeface="+mn-ea"/>
            </a:endParaRPr>
          </a:p>
        </p:txBody>
      </p:sp>
      <p:sp>
        <p:nvSpPr>
          <p:cNvPr id="8197" name="Rectangle 5"/>
          <p:cNvSpPr>
            <a:spLocks noChangeArrowheads="1"/>
          </p:cNvSpPr>
          <p:nvPr/>
        </p:nvSpPr>
        <p:spPr bwMode="auto">
          <a:xfrm>
            <a:off x="1117600" y="100013"/>
            <a:ext cx="559752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第一节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人体泌尿系统的组成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1520825" y="3143250"/>
            <a:ext cx="803275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Calibri" panose="020F0502020204030204" pitchFamily="34" charset="0"/>
              </a:rPr>
              <a:t>废物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2853055" y="3142933"/>
            <a:ext cx="1731963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Calibri" panose="020F0502020204030204" pitchFamily="34" charset="0"/>
              </a:rPr>
              <a:t>多余的物质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5017135" y="3771265"/>
            <a:ext cx="804863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Calibri" panose="020F0502020204030204" pitchFamily="34" charset="0"/>
              </a:rPr>
              <a:t>尿液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3289300" y="5083175"/>
            <a:ext cx="493713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Calibri" panose="020F0502020204030204" pitchFamily="34" charset="0"/>
              </a:rPr>
              <a:t>肾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7345680" y="5078730"/>
            <a:ext cx="803275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Calibri" panose="020F0502020204030204" pitchFamily="34" charset="0"/>
              </a:rPr>
              <a:t>膀胱</a:t>
            </a:r>
            <a:endParaRPr lang="zh-CN" altLang="en-US">
              <a:latin typeface="Calibri" panose="020F0502020204030204" pitchFamily="34" charset="0"/>
            </a:endParaRPr>
          </a:p>
        </p:txBody>
      </p:sp>
      <p:pic>
        <p:nvPicPr>
          <p:cNvPr id="1026" name="Picture 2" descr="SJC11-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721850" y="4079875"/>
            <a:ext cx="1970088" cy="189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3024188" y="5702300"/>
            <a:ext cx="493712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Calibri" panose="020F0502020204030204" pitchFamily="34" charset="0"/>
              </a:rPr>
              <a:t>肾</a:t>
            </a:r>
            <a:endParaRPr lang="zh-CN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5"/>
          <p:cNvSpPr>
            <a:spLocks noChangeArrowheads="1"/>
          </p:cNvSpPr>
          <p:nvPr/>
        </p:nvSpPr>
        <p:spPr bwMode="auto">
          <a:xfrm>
            <a:off x="1117600" y="100013"/>
            <a:ext cx="559752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第一节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人体泌尿系统的组成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9"/>
          <p:cNvSpPr txBox="1">
            <a:spLocks noChangeArrowheads="1"/>
          </p:cNvSpPr>
          <p:nvPr/>
        </p:nvSpPr>
        <p:spPr bwMode="auto">
          <a:xfrm>
            <a:off x="396875" y="950913"/>
            <a:ext cx="11387138" cy="48307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000" b="1">
                <a:latin typeface="宋体" panose="02010600030101010101" pitchFamily="2" charset="-122"/>
              </a:rPr>
              <a:t>3</a:t>
            </a:r>
            <a:r>
              <a:rPr lang="zh-CN" altLang="en-US" sz="3000" b="1">
                <a:latin typeface="宋体" panose="02010600030101010101" pitchFamily="2" charset="-122"/>
              </a:rPr>
              <a:t>．泌尿系统的功能</a:t>
            </a:r>
            <a:endParaRPr lang="zh-CN" altLang="en-US" sz="3000" b="1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000" b="1">
                <a:latin typeface="宋体" panose="02010600030101010101" pitchFamily="2" charset="-122"/>
              </a:rPr>
              <a:t>(1)</a:t>
            </a:r>
            <a:r>
              <a:rPr lang="zh-CN" altLang="en-US" sz="3000" b="1">
                <a:latin typeface="宋体" panose="02010600030101010101" pitchFamily="2" charset="-122"/>
              </a:rPr>
              <a:t>泌尿系统主要功能是</a:t>
            </a:r>
            <a:r>
              <a:rPr lang="en-US" altLang="zh-CN" sz="3000" b="1">
                <a:latin typeface="宋体" panose="02010600030101010101" pitchFamily="2" charset="-122"/>
              </a:rPr>
              <a:t>________</a:t>
            </a:r>
            <a:r>
              <a:rPr lang="zh-CN" altLang="en-US" sz="3000" b="1">
                <a:latin typeface="宋体" panose="02010600030101010101" pitchFamily="2" charset="-122"/>
              </a:rPr>
              <a:t>和</a:t>
            </a:r>
            <a:r>
              <a:rPr lang="en-US" altLang="zh-CN" sz="3000" b="1">
                <a:latin typeface="宋体" panose="02010600030101010101" pitchFamily="2" charset="-122"/>
              </a:rPr>
              <a:t>________</a:t>
            </a:r>
            <a:r>
              <a:rPr lang="zh-CN" altLang="en-US" sz="3000" b="1">
                <a:latin typeface="宋体" panose="02010600030101010101" pitchFamily="2" charset="-122"/>
              </a:rPr>
              <a:t>尿液。</a:t>
            </a:r>
            <a:endParaRPr lang="zh-CN" altLang="en-US" sz="3000" b="1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000" b="1">
                <a:latin typeface="宋体" panose="02010600030101010101" pitchFamily="2" charset="-122"/>
              </a:rPr>
              <a:t>(2)</a:t>
            </a:r>
            <a:r>
              <a:rPr lang="zh-CN" altLang="en-US" sz="3000" b="1">
                <a:latin typeface="宋体" panose="02010600030101010101" pitchFamily="2" charset="-122"/>
              </a:rPr>
              <a:t>肾功能是形成</a:t>
            </a:r>
            <a:r>
              <a:rPr lang="en-US" altLang="zh-CN" sz="3000" b="1">
                <a:latin typeface="宋体" panose="02010600030101010101" pitchFamily="2" charset="-122"/>
              </a:rPr>
              <a:t>________</a:t>
            </a:r>
            <a:r>
              <a:rPr lang="zh-CN" altLang="en-US" sz="3000" b="1">
                <a:latin typeface="宋体" panose="02010600030101010101" pitchFamily="2" charset="-122"/>
              </a:rPr>
              <a:t>，清除体内的废物。</a:t>
            </a:r>
            <a:endParaRPr lang="zh-CN" altLang="en-US" sz="3000" b="1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000" b="1">
                <a:latin typeface="宋体" panose="02010600030101010101" pitchFamily="2" charset="-122"/>
              </a:rPr>
              <a:t>(3)</a:t>
            </a:r>
            <a:r>
              <a:rPr lang="zh-CN" altLang="en-US" sz="3000" b="1">
                <a:latin typeface="宋体" panose="02010600030101010101" pitchFamily="2" charset="-122"/>
              </a:rPr>
              <a:t>输尿管能将肾生成的尿液不断地输入</a:t>
            </a:r>
            <a:r>
              <a:rPr lang="en-US" altLang="zh-CN" sz="3000" b="1">
                <a:latin typeface="宋体" panose="02010600030101010101" pitchFamily="2" charset="-122"/>
              </a:rPr>
              <a:t>________</a:t>
            </a:r>
            <a:r>
              <a:rPr lang="zh-CN" altLang="en-US" sz="3000" b="1">
                <a:latin typeface="宋体" panose="02010600030101010101" pitchFamily="2" charset="-122"/>
              </a:rPr>
              <a:t>。</a:t>
            </a:r>
            <a:endParaRPr lang="zh-CN" altLang="en-US" sz="3000" b="1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000" b="1">
                <a:latin typeface="宋体" panose="02010600030101010101" pitchFamily="2" charset="-122"/>
              </a:rPr>
              <a:t>(4)________</a:t>
            </a:r>
            <a:r>
              <a:rPr lang="zh-CN" altLang="en-US" sz="3000" b="1">
                <a:latin typeface="宋体" panose="02010600030101010101" pitchFamily="2" charset="-122"/>
              </a:rPr>
              <a:t>是暂时贮存尿液的器官。</a:t>
            </a:r>
            <a:endParaRPr lang="zh-CN" altLang="en-US" sz="3000" b="1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000" b="1">
                <a:latin typeface="宋体" panose="02010600030101010101" pitchFamily="2" charset="-122"/>
              </a:rPr>
              <a:t>(5)________</a:t>
            </a:r>
            <a:r>
              <a:rPr lang="zh-CN" altLang="en-US" sz="3000" b="1">
                <a:latin typeface="宋体" panose="02010600030101010101" pitchFamily="2" charset="-122"/>
              </a:rPr>
              <a:t>是尿液从膀胱排出体外的通道。尿道口的括约肌在</a:t>
            </a:r>
            <a:r>
              <a:rPr lang="en-US" altLang="zh-CN" sz="3000" b="1">
                <a:latin typeface="宋体" panose="02010600030101010101" pitchFamily="2" charset="-122"/>
              </a:rPr>
              <a:t>________</a:t>
            </a:r>
            <a:r>
              <a:rPr lang="zh-CN" altLang="en-US" sz="3000" b="1">
                <a:latin typeface="宋体" panose="02010600030101010101" pitchFamily="2" charset="-122"/>
              </a:rPr>
              <a:t>系统的调节下控制着尿液的排出。</a:t>
            </a:r>
            <a:endParaRPr lang="zh-CN" altLang="en-US" sz="3000" b="1">
              <a:latin typeface="宋体" panose="02010600030101010101" pitchFamily="2" charset="-122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4875213" y="1728788"/>
            <a:ext cx="803275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Calibri" panose="020F0502020204030204" pitchFamily="34" charset="0"/>
              </a:rPr>
              <a:t>形成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6770688" y="1733550"/>
            <a:ext cx="803275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Calibri" panose="020F0502020204030204" pitchFamily="34" charset="0"/>
              </a:rPr>
              <a:t>排出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3697288" y="2481263"/>
            <a:ext cx="1112837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Calibri" panose="020F0502020204030204" pitchFamily="34" charset="0"/>
              </a:rPr>
              <a:t>尿液　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7610475" y="3151188"/>
            <a:ext cx="803275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Calibri" panose="020F0502020204030204" pitchFamily="34" charset="0"/>
              </a:rPr>
              <a:t>膀胱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1560513" y="3752850"/>
            <a:ext cx="803275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Calibri" panose="020F0502020204030204" pitchFamily="34" charset="0"/>
              </a:rPr>
              <a:t>膀胱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1444625" y="4440238"/>
            <a:ext cx="803275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Calibri" panose="020F0502020204030204" pitchFamily="34" charset="0"/>
              </a:rPr>
              <a:t>尿道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933450" y="5118100"/>
            <a:ext cx="800100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Calibri" panose="020F0502020204030204" pitchFamily="34" charset="0"/>
              </a:rPr>
              <a:t>神经</a:t>
            </a:r>
            <a:endParaRPr lang="zh-CN" altLang="en-US" sz="2400" b="1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4XIJ125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758825" y="2795588"/>
            <a:ext cx="8562975" cy="3243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2" name="Picture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3075" y="1250950"/>
            <a:ext cx="84138" cy="414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文本框 9"/>
          <p:cNvSpPr txBox="1">
            <a:spLocks noChangeArrowheads="1"/>
          </p:cNvSpPr>
          <p:nvPr/>
        </p:nvSpPr>
        <p:spPr bwMode="auto">
          <a:xfrm>
            <a:off x="476250" y="1755775"/>
            <a:ext cx="11398250" cy="676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000" b="1">
                <a:latin typeface="宋体" panose="02010600030101010101" pitchFamily="2" charset="-122"/>
              </a:rPr>
              <a:t>1</a:t>
            </a:r>
            <a:r>
              <a:rPr lang="zh-CN" altLang="en-US" sz="3000" b="1">
                <a:latin typeface="宋体" panose="02010600030101010101" pitchFamily="2" charset="-122"/>
              </a:rPr>
              <a:t>．肾的结构和功能单位是肾单位。</a:t>
            </a:r>
            <a:endParaRPr lang="zh-CN" altLang="en-US" sz="3000" b="1">
              <a:latin typeface="宋体" panose="02010600030101010101" pitchFamily="2" charset="-122"/>
            </a:endParaRPr>
          </a:p>
        </p:txBody>
      </p:sp>
      <p:sp>
        <p:nvSpPr>
          <p:cNvPr id="4" name="Rectangle 10"/>
          <p:cNvSpPr/>
          <p:nvPr/>
        </p:nvSpPr>
        <p:spPr>
          <a:xfrm>
            <a:off x="627063" y="1255713"/>
            <a:ext cx="5133975" cy="461962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indent="0">
              <a:spcBef>
                <a:spcPct val="0"/>
              </a:spcBef>
              <a:buFontTx/>
              <a:buNone/>
              <a:defRPr/>
            </a:pPr>
            <a:r>
              <a:rPr lang="zh-CN" altLang="en-US" sz="2400" b="1" dirty="0" smtClean="0">
                <a:solidFill>
                  <a:srgbClr val="F1AF00"/>
                </a:solidFill>
                <a:latin typeface="+mn-ea"/>
              </a:rPr>
              <a:t>知识点二　肾是泌尿系统的主要器官</a:t>
            </a:r>
            <a:endParaRPr lang="zh-CN" altLang="en-US" sz="2400" b="1" dirty="0" smtClean="0">
              <a:solidFill>
                <a:srgbClr val="F1AF00"/>
              </a:solidFill>
              <a:latin typeface="+mn-ea"/>
            </a:endParaRPr>
          </a:p>
        </p:txBody>
      </p:sp>
      <p:sp>
        <p:nvSpPr>
          <p:cNvPr id="10245" name="Rectangle 5"/>
          <p:cNvSpPr>
            <a:spLocks noChangeArrowheads="1"/>
          </p:cNvSpPr>
          <p:nvPr/>
        </p:nvSpPr>
        <p:spPr bwMode="auto">
          <a:xfrm>
            <a:off x="1117600" y="100013"/>
            <a:ext cx="559752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第一节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人体泌尿系统的组成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2849563" y="3652838"/>
            <a:ext cx="1112837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Calibri" panose="020F0502020204030204" pitchFamily="34" charset="0"/>
              </a:rPr>
              <a:t>肾髓质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2892425" y="4264025"/>
            <a:ext cx="803275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Calibri" panose="020F0502020204030204" pitchFamily="34" charset="0"/>
              </a:rPr>
              <a:t>肾盂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2771775" y="3040063"/>
            <a:ext cx="1112838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Calibri" panose="020F0502020204030204" pitchFamily="34" charset="0"/>
              </a:rPr>
              <a:t>肾皮质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7142163" y="2398713"/>
            <a:ext cx="1731962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Calibri" panose="020F0502020204030204" pitchFamily="34" charset="0"/>
              </a:rPr>
              <a:t>出球小动脉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6294438" y="3051175"/>
            <a:ext cx="1112837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Calibri" panose="020F0502020204030204" pitchFamily="34" charset="0"/>
              </a:rPr>
              <a:t>肾小球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5281613" y="3316288"/>
            <a:ext cx="1112837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Calibri" panose="020F0502020204030204" pitchFamily="34" charset="0"/>
              </a:rPr>
              <a:t>肾小管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5054600" y="3675063"/>
            <a:ext cx="1731963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Calibri" panose="020F0502020204030204" pitchFamily="34" charset="0"/>
              </a:rPr>
              <a:t>入球小动脉</a:t>
            </a:r>
            <a:endParaRPr lang="zh-CN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9"/>
          <p:cNvSpPr txBox="1">
            <a:spLocks noChangeArrowheads="1"/>
          </p:cNvSpPr>
          <p:nvPr/>
        </p:nvSpPr>
        <p:spPr bwMode="auto">
          <a:xfrm>
            <a:off x="347663" y="1098550"/>
            <a:ext cx="11398250" cy="48307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000" b="1">
                <a:latin typeface="宋体" panose="02010600030101010101" pitchFamily="2" charset="-122"/>
              </a:rPr>
              <a:t>2</a:t>
            </a:r>
            <a:r>
              <a:rPr lang="zh-CN" altLang="en-US" sz="3000" b="1">
                <a:latin typeface="宋体" panose="02010600030101010101" pitchFamily="2" charset="-122"/>
              </a:rPr>
              <a:t>．每个肾单位包括肾小体和</a:t>
            </a:r>
            <a:r>
              <a:rPr lang="en-US" altLang="zh-CN" sz="3000" b="1">
                <a:latin typeface="宋体" panose="02010600030101010101" pitchFamily="2" charset="-122"/>
              </a:rPr>
              <a:t>________</a:t>
            </a:r>
            <a:r>
              <a:rPr lang="zh-CN" altLang="en-US" sz="3000" b="1">
                <a:latin typeface="宋体" panose="02010600030101010101" pitchFamily="2" charset="-122"/>
              </a:rPr>
              <a:t>两个部分。肾小体呈球形，由</a:t>
            </a:r>
            <a:r>
              <a:rPr lang="en-US" altLang="zh-CN" sz="3000" b="1">
                <a:latin typeface="宋体" panose="02010600030101010101" pitchFamily="2" charset="-122"/>
              </a:rPr>
              <a:t>________</a:t>
            </a:r>
            <a:r>
              <a:rPr lang="zh-CN" altLang="en-US" sz="3000" b="1">
                <a:latin typeface="宋体" panose="02010600030101010101" pitchFamily="2" charset="-122"/>
              </a:rPr>
              <a:t>和肾小囊两部分组成。</a:t>
            </a:r>
            <a:endParaRPr lang="zh-CN" altLang="en-US" sz="3000" b="1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000" b="1">
                <a:latin typeface="宋体" panose="02010600030101010101" pitchFamily="2" charset="-122"/>
              </a:rPr>
              <a:t>3</a:t>
            </a:r>
            <a:r>
              <a:rPr lang="zh-CN" altLang="en-US" sz="3000" b="1">
                <a:latin typeface="宋体" panose="02010600030101010101" pitchFamily="2" charset="-122"/>
              </a:rPr>
              <a:t>．肾小球是由入球小动脉分支形成的</a:t>
            </a:r>
            <a:r>
              <a:rPr lang="en-US" altLang="zh-CN" sz="3000" b="1">
                <a:latin typeface="宋体" panose="02010600030101010101" pitchFamily="2" charset="-122"/>
              </a:rPr>
              <a:t>________</a:t>
            </a:r>
            <a:r>
              <a:rPr lang="zh-CN" altLang="en-US" sz="3000" b="1">
                <a:latin typeface="宋体" panose="02010600030101010101" pitchFamily="2" charset="-122"/>
              </a:rPr>
              <a:t>球，其终端汇合成一条出球小动脉。出球小动脉又分支形成许多毛细血管，环绕在</a:t>
            </a:r>
            <a:r>
              <a:rPr lang="en-US" altLang="zh-CN" sz="3000" b="1">
                <a:latin typeface="宋体" panose="02010600030101010101" pitchFamily="2" charset="-122"/>
              </a:rPr>
              <a:t>________</a:t>
            </a:r>
            <a:r>
              <a:rPr lang="zh-CN" altLang="en-US" sz="3000" b="1">
                <a:latin typeface="宋体" panose="02010600030101010101" pitchFamily="2" charset="-122"/>
              </a:rPr>
              <a:t>周围。</a:t>
            </a:r>
            <a:endParaRPr lang="zh-CN" altLang="en-US" sz="3000" b="1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000" b="1">
                <a:latin typeface="宋体" panose="02010600030101010101" pitchFamily="2" charset="-122"/>
              </a:rPr>
              <a:t>4</a:t>
            </a:r>
            <a:r>
              <a:rPr lang="zh-CN" altLang="en-US" sz="3000" b="1">
                <a:latin typeface="宋体" panose="02010600030101010101" pitchFamily="2" charset="-122"/>
              </a:rPr>
              <a:t>．肾小囊呈囊状，它的一端包裹着</a:t>
            </a:r>
            <a:r>
              <a:rPr lang="en-US" altLang="zh-CN" sz="3000" b="1">
                <a:latin typeface="宋体" panose="02010600030101010101" pitchFamily="2" charset="-122"/>
              </a:rPr>
              <a:t>________</a:t>
            </a:r>
            <a:r>
              <a:rPr lang="zh-CN" altLang="en-US" sz="3000" b="1">
                <a:latin typeface="宋体" panose="02010600030101010101" pitchFamily="2" charset="-122"/>
              </a:rPr>
              <a:t>，另一端连着肾小管。肾小管细长而曲折，最终汇集成</a:t>
            </a:r>
            <a:r>
              <a:rPr lang="en-US" altLang="zh-CN" sz="3000" b="1">
                <a:latin typeface="宋体" panose="02010600030101010101" pitchFamily="2" charset="-122"/>
              </a:rPr>
              <a:t>________</a:t>
            </a:r>
            <a:r>
              <a:rPr lang="zh-CN" altLang="en-US" sz="3000" b="1">
                <a:latin typeface="宋体" panose="02010600030101010101" pitchFamily="2" charset="-122"/>
              </a:rPr>
              <a:t>，并与肾盂相连。</a:t>
            </a:r>
            <a:endParaRPr lang="zh-CN" altLang="en-US" sz="3000" b="1">
              <a:latin typeface="宋体" panose="02010600030101010101" pitchFamily="2" charset="-122"/>
            </a:endParaRPr>
          </a:p>
        </p:txBody>
      </p:sp>
      <p:sp>
        <p:nvSpPr>
          <p:cNvPr id="11266" name="Rectangle 5"/>
          <p:cNvSpPr>
            <a:spLocks noChangeArrowheads="1"/>
          </p:cNvSpPr>
          <p:nvPr/>
        </p:nvSpPr>
        <p:spPr bwMode="auto">
          <a:xfrm>
            <a:off x="1117600" y="100013"/>
            <a:ext cx="559752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第一节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人体泌尿系统的组成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5357813" y="1185863"/>
            <a:ext cx="1112837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Calibri" panose="020F0502020204030204" pitchFamily="34" charset="0"/>
              </a:rPr>
              <a:t>肾小管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982663" y="1909763"/>
            <a:ext cx="1112837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Calibri" panose="020F0502020204030204" pitchFamily="34" charset="0"/>
              </a:rPr>
              <a:t>肾小球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6902450" y="2573338"/>
            <a:ext cx="1422400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Calibri" panose="020F0502020204030204" pitchFamily="34" charset="0"/>
              </a:rPr>
              <a:t>毛细血管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600075" y="3902075"/>
            <a:ext cx="1112838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Calibri" panose="020F0502020204030204" pitchFamily="34" charset="0"/>
              </a:rPr>
              <a:t>肾小管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6592888" y="4618038"/>
            <a:ext cx="1112837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Calibri" panose="020F0502020204030204" pitchFamily="34" charset="0"/>
              </a:rPr>
              <a:t>肾小球</a:t>
            </a:r>
            <a:endParaRPr lang="zh-CN" altLang="en-US" sz="2400" b="1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6019800" y="5313363"/>
            <a:ext cx="1108075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Calibri" panose="020F0502020204030204" pitchFamily="34" charset="0"/>
              </a:rPr>
              <a:t>集合管</a:t>
            </a:r>
            <a:endParaRPr lang="zh-CN" altLang="en-US" sz="2400" b="1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  <p:bldP spid="8" grpId="0"/>
      <p:bldP spid="9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0"/>
          <p:cNvSpPr/>
          <p:nvPr/>
        </p:nvSpPr>
        <p:spPr>
          <a:xfrm>
            <a:off x="947738" y="1160463"/>
            <a:ext cx="141605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indent="0">
              <a:spcBef>
                <a:spcPct val="0"/>
              </a:spcBef>
              <a:buFontTx/>
              <a:buNone/>
              <a:defRPr/>
            </a:pPr>
            <a:r>
              <a:rPr lang="zh-CN" altLang="en-US" sz="2400" b="1" dirty="0">
                <a:solidFill>
                  <a:srgbClr val="F1AF00"/>
                </a:solidFill>
                <a:latin typeface="+mn-ea"/>
              </a:rPr>
              <a:t>牛刀小试</a:t>
            </a:r>
            <a:endParaRPr lang="zh-CN" altLang="en-US" sz="2400" b="1" dirty="0">
              <a:solidFill>
                <a:srgbClr val="F1AF00"/>
              </a:solidFill>
              <a:latin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46088" y="1854200"/>
            <a:ext cx="11068050" cy="3448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indent="26670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1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．泌尿系统中形成尿液的器官是</a:t>
            </a: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(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　　</a:t>
            </a: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)</a:t>
            </a:r>
            <a:endParaRPr lang="en-US" altLang="zh-CN" sz="3000" b="1" kern="100" dirty="0">
              <a:latin typeface="+mn-ea"/>
              <a:ea typeface="+mn-ea"/>
              <a:cs typeface="Courier New" panose="02070309020205020404" pitchFamily="49" charset="0"/>
            </a:endParaRPr>
          </a:p>
          <a:p>
            <a:pPr indent="26670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A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．肾	  	</a:t>
            </a:r>
            <a:endParaRPr lang="zh-CN" altLang="en-US" sz="3000" b="1" kern="100" dirty="0">
              <a:latin typeface="+mn-ea"/>
              <a:ea typeface="+mn-ea"/>
              <a:cs typeface="Courier New" panose="02070309020205020404" pitchFamily="49" charset="0"/>
            </a:endParaRPr>
          </a:p>
          <a:p>
            <a:pPr indent="26670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B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．输尿管	</a:t>
            </a:r>
            <a:endParaRPr lang="zh-CN" altLang="en-US" sz="3000" b="1" kern="100" dirty="0">
              <a:latin typeface="+mn-ea"/>
              <a:ea typeface="+mn-ea"/>
              <a:cs typeface="Courier New" panose="02070309020205020404" pitchFamily="49" charset="0"/>
            </a:endParaRPr>
          </a:p>
          <a:p>
            <a:pPr indent="26670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C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．膀胱	    </a:t>
            </a:r>
            <a:endParaRPr lang="zh-CN" altLang="en-US" sz="3000" b="1" kern="100" dirty="0">
              <a:latin typeface="+mn-ea"/>
              <a:ea typeface="+mn-ea"/>
              <a:cs typeface="Courier New" panose="02070309020205020404" pitchFamily="49" charset="0"/>
            </a:endParaRPr>
          </a:p>
          <a:p>
            <a:pPr indent="26670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D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．尿道</a:t>
            </a:r>
            <a:endParaRPr lang="zh-CN" altLang="en-US" sz="3000" b="1" kern="100" dirty="0">
              <a:latin typeface="+mn-ea"/>
              <a:ea typeface="+mn-ea"/>
              <a:cs typeface="Courier New" panose="02070309020205020404" pitchFamily="49" charset="0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6742113" y="2043113"/>
            <a:ext cx="463550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</a:rPr>
              <a:t>A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12292" name="Rectangle 5"/>
          <p:cNvSpPr>
            <a:spLocks noChangeArrowheads="1"/>
          </p:cNvSpPr>
          <p:nvPr/>
        </p:nvSpPr>
        <p:spPr bwMode="auto">
          <a:xfrm>
            <a:off x="1117600" y="100013"/>
            <a:ext cx="559752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第一节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人体泌尿系统的组成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2293" name="Picture 4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882650" y="1249363"/>
            <a:ext cx="84138" cy="41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301625" y="5267325"/>
            <a:ext cx="11688763" cy="12922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6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[</a:t>
            </a:r>
            <a:r>
              <a:rPr lang="zh-CN" altLang="en-US" sz="26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解析</a:t>
            </a:r>
            <a:r>
              <a:rPr lang="en-US" altLang="zh-CN" sz="26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] </a:t>
            </a:r>
            <a:r>
              <a:rPr lang="zh-CN" altLang="en-US" sz="2600" b="1">
                <a:latin typeface="仿宋" panose="02010609060101010101" charset="-122"/>
                <a:ea typeface="仿宋" panose="02010609060101010101" charset="-122"/>
              </a:rPr>
              <a:t>泌尿系统的组成和功能：①肾</a:t>
            </a:r>
            <a:r>
              <a:rPr lang="en-US" altLang="zh-CN" sz="2600" b="1">
                <a:latin typeface="仿宋" panose="02010609060101010101" charset="-122"/>
                <a:ea typeface="仿宋" panose="02010609060101010101" charset="-122"/>
              </a:rPr>
              <a:t>——</a:t>
            </a:r>
            <a:r>
              <a:rPr lang="zh-CN" altLang="en-US" sz="2600" b="1">
                <a:latin typeface="仿宋" panose="02010609060101010101" charset="-122"/>
                <a:ea typeface="仿宋" panose="02010609060101010101" charset="-122"/>
              </a:rPr>
              <a:t>形成尿液；②输尿管</a:t>
            </a:r>
            <a:r>
              <a:rPr lang="en-US" altLang="zh-CN" sz="2600" b="1">
                <a:latin typeface="仿宋" panose="02010609060101010101" charset="-122"/>
                <a:ea typeface="仿宋" panose="02010609060101010101" charset="-122"/>
              </a:rPr>
              <a:t>——</a:t>
            </a:r>
            <a:r>
              <a:rPr lang="zh-CN" altLang="en-US" sz="2600" b="1">
                <a:latin typeface="仿宋" panose="02010609060101010101" charset="-122"/>
                <a:ea typeface="仿宋" panose="02010609060101010101" charset="-122"/>
              </a:rPr>
              <a:t>输送尿液；③膀胱</a:t>
            </a:r>
            <a:r>
              <a:rPr lang="en-US" altLang="zh-CN" sz="2600" b="1">
                <a:latin typeface="仿宋" panose="02010609060101010101" charset="-122"/>
                <a:ea typeface="仿宋" panose="02010609060101010101" charset="-122"/>
              </a:rPr>
              <a:t>——</a:t>
            </a:r>
            <a:r>
              <a:rPr lang="zh-CN" altLang="en-US" sz="2600" b="1">
                <a:latin typeface="仿宋" panose="02010609060101010101" charset="-122"/>
                <a:ea typeface="仿宋" panose="02010609060101010101" charset="-122"/>
              </a:rPr>
              <a:t>暂时贮存尿液；④尿道</a:t>
            </a:r>
            <a:r>
              <a:rPr lang="en-US" altLang="zh-CN" sz="2600" b="1">
                <a:latin typeface="仿宋" panose="02010609060101010101" charset="-122"/>
                <a:ea typeface="仿宋" panose="02010609060101010101" charset="-122"/>
              </a:rPr>
              <a:t>——</a:t>
            </a:r>
            <a:r>
              <a:rPr lang="zh-CN" altLang="en-US" sz="2600" b="1">
                <a:latin typeface="仿宋" panose="02010609060101010101" charset="-122"/>
                <a:ea typeface="仿宋" panose="02010609060101010101" charset="-122"/>
              </a:rPr>
              <a:t>排出尿液。</a:t>
            </a:r>
            <a:endParaRPr lang="zh-CN" altLang="en-US" sz="2600" b="1">
              <a:latin typeface="仿宋" panose="02010609060101010101" charset="-122"/>
              <a:ea typeface="仿宋" panose="02010609060101010101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550863" y="771525"/>
            <a:ext cx="10763250" cy="4248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indent="26670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2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．如图是肾单位模式图，图中的①②③代表肾单位的三个结构，依次是</a:t>
            </a: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(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　　</a:t>
            </a: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)</a:t>
            </a:r>
            <a:endParaRPr lang="en-US" altLang="zh-CN" sz="3000" b="1" kern="100" dirty="0">
              <a:latin typeface="+mn-ea"/>
              <a:ea typeface="+mn-ea"/>
              <a:cs typeface="Times New Roman" panose="02020603050405020304" pitchFamily="18" charset="0"/>
            </a:endParaRPr>
          </a:p>
          <a:p>
            <a:pPr indent="26670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A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．肾小囊、肾小管、肾小球</a:t>
            </a:r>
            <a:endParaRPr lang="zh-CN" altLang="en-US" sz="3000" b="1" kern="100" dirty="0">
              <a:latin typeface="+mn-ea"/>
              <a:ea typeface="+mn-ea"/>
              <a:cs typeface="Times New Roman" panose="02020603050405020304" pitchFamily="18" charset="0"/>
            </a:endParaRPr>
          </a:p>
          <a:p>
            <a:pPr indent="26670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B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．肾小球、肾小管、肾小囊</a:t>
            </a:r>
            <a:endParaRPr lang="zh-CN" altLang="en-US" sz="3000" b="1" kern="100" dirty="0">
              <a:latin typeface="+mn-ea"/>
              <a:ea typeface="+mn-ea"/>
              <a:cs typeface="Times New Roman" panose="02020603050405020304" pitchFamily="18" charset="0"/>
            </a:endParaRPr>
          </a:p>
          <a:p>
            <a:pPr indent="26670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C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．肾小囊、肾小球、肾小管</a:t>
            </a:r>
            <a:endParaRPr lang="zh-CN" altLang="en-US" sz="3000" b="1" kern="100" dirty="0">
              <a:latin typeface="+mn-ea"/>
              <a:ea typeface="+mn-ea"/>
              <a:cs typeface="Times New Roman" panose="02020603050405020304" pitchFamily="18" charset="0"/>
            </a:endParaRPr>
          </a:p>
          <a:p>
            <a:pPr indent="26670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D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．肾小球、肾小囊、肾小管</a:t>
            </a:r>
            <a:endParaRPr lang="zh-CN" altLang="en-US" sz="3000" b="1" kern="100" dirty="0"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 flipH="1">
            <a:off x="2820988" y="1612900"/>
            <a:ext cx="663575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</a:rPr>
              <a:t>D</a:t>
            </a:r>
            <a:r>
              <a:rPr lang="zh-CN" altLang="en-US" sz="2400" b="1">
                <a:solidFill>
                  <a:srgbClr val="FF0000"/>
                </a:solidFill>
              </a:rPr>
              <a:t> 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13315" name="Rectangle 5"/>
          <p:cNvSpPr>
            <a:spLocks noChangeArrowheads="1"/>
          </p:cNvSpPr>
          <p:nvPr/>
        </p:nvSpPr>
        <p:spPr bwMode="auto">
          <a:xfrm>
            <a:off x="1117600" y="100013"/>
            <a:ext cx="559752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第一节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人体泌尿系统的组成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223838" y="4865688"/>
            <a:ext cx="11688762" cy="1892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6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[</a:t>
            </a:r>
            <a:r>
              <a:rPr lang="zh-CN" altLang="en-US" sz="26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解析</a:t>
            </a:r>
            <a:r>
              <a:rPr lang="en-US" altLang="zh-CN" sz="26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] </a:t>
            </a:r>
            <a:r>
              <a:rPr lang="zh-CN" altLang="en-US" sz="2600" b="1">
                <a:latin typeface="仿宋" panose="02010609060101010101" charset="-122"/>
                <a:ea typeface="仿宋" panose="02010609060101010101" charset="-122"/>
              </a:rPr>
              <a:t>肾单位是肾的结构和功能单位，肾单位包括肾小体和肾小管。肾小体的核心是一个由毛细血管网组成的肾小球，肾小球外有肾小囊的包裹，囊腔与肾小管相连。由图可知：①是肾小球，②是肾小囊，③是肾小管。</a:t>
            </a:r>
            <a:endParaRPr lang="zh-CN" altLang="en-US" sz="2600" b="1">
              <a:latin typeface="仿宋" panose="02010609060101010101" charset="-122"/>
              <a:ea typeface="仿宋" panose="02010609060101010101" charset="-122"/>
            </a:endParaRPr>
          </a:p>
        </p:txBody>
      </p:sp>
      <p:pic>
        <p:nvPicPr>
          <p:cNvPr id="3074" name="Picture 2" descr="7SS89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7927975" y="2320925"/>
            <a:ext cx="1819275" cy="164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</p:bldLst>
  </p:timing>
</p:sld>
</file>

<file path=ppt/tags/tag1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演示文稿1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CCCCFF"/>
      </a:accent1>
      <a:accent2>
        <a:srgbClr val="D9D8EC"/>
      </a:accent2>
      <a:accent3>
        <a:srgbClr val="FFFFFF"/>
      </a:accent3>
      <a:accent4>
        <a:srgbClr val="000000"/>
      </a:accent4>
      <a:accent5>
        <a:srgbClr val="E2E2FF"/>
      </a:accent5>
      <a:accent6>
        <a:srgbClr val="C2C1D3"/>
      </a:accent6>
      <a:hlink>
        <a:srgbClr val="6767FF"/>
      </a:hlink>
      <a:folHlink>
        <a:srgbClr val="9933FF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CCFF"/>
        </a:accent1>
        <a:accent2>
          <a:srgbClr val="D9D8EC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C2C1D3"/>
        </a:accent6>
        <a:hlink>
          <a:srgbClr val="6767FF"/>
        </a:hlink>
        <a:folHlink>
          <a:srgbClr val="9933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666633"/>
        </a:dk2>
        <a:lt2>
          <a:srgbClr val="5F5F5F"/>
        </a:lt2>
        <a:accent1>
          <a:srgbClr val="FFCC00"/>
        </a:accent1>
        <a:accent2>
          <a:srgbClr val="EFF0B2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D6D79F"/>
        </a:accent6>
        <a:hlink>
          <a:srgbClr val="808000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666699"/>
        </a:lt2>
        <a:accent1>
          <a:srgbClr val="9BB0CB"/>
        </a:accent1>
        <a:accent2>
          <a:srgbClr val="D1E0CE"/>
        </a:accent2>
        <a:accent3>
          <a:srgbClr val="FFFFFF"/>
        </a:accent3>
        <a:accent4>
          <a:srgbClr val="000000"/>
        </a:accent4>
        <a:accent5>
          <a:srgbClr val="CBD4E1"/>
        </a:accent5>
        <a:accent6>
          <a:srgbClr val="BBC9B8"/>
        </a:accent6>
        <a:hlink>
          <a:srgbClr val="8EA642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CC"/>
        </a:dk1>
        <a:lt1>
          <a:srgbClr val="336600"/>
        </a:lt1>
        <a:dk2>
          <a:srgbClr val="FFFFCC"/>
        </a:dk2>
        <a:lt2>
          <a:srgbClr val="333300"/>
        </a:lt2>
        <a:accent1>
          <a:srgbClr val="99CC00"/>
        </a:accent1>
        <a:accent2>
          <a:srgbClr val="669900"/>
        </a:accent2>
        <a:accent3>
          <a:srgbClr val="ADB9AA"/>
        </a:accent3>
        <a:accent4>
          <a:srgbClr val="DCDCAF"/>
        </a:accent4>
        <a:accent5>
          <a:srgbClr val="CAE2AA"/>
        </a:accent5>
        <a:accent6>
          <a:srgbClr val="5B8900"/>
        </a:accent6>
        <a:hlink>
          <a:srgbClr val="CC99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4A48"/>
        </a:lt1>
        <a:dk2>
          <a:srgbClr val="FFFFFF"/>
        </a:dk2>
        <a:lt2>
          <a:srgbClr val="424458"/>
        </a:lt2>
        <a:accent1>
          <a:srgbClr val="83B200"/>
        </a:accent1>
        <a:accent2>
          <a:srgbClr val="006260"/>
        </a:accent2>
        <a:accent3>
          <a:srgbClr val="AAB2B1"/>
        </a:accent3>
        <a:accent4>
          <a:srgbClr val="DCDCDC"/>
        </a:accent4>
        <a:accent5>
          <a:srgbClr val="C2D5AA"/>
        </a:accent5>
        <a:accent6>
          <a:srgbClr val="005755"/>
        </a:accent6>
        <a:hlink>
          <a:srgbClr val="6666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1C2046"/>
        </a:lt1>
        <a:dk2>
          <a:srgbClr val="FFFFFF"/>
        </a:dk2>
        <a:lt2>
          <a:srgbClr val="000000"/>
        </a:lt2>
        <a:accent1>
          <a:srgbClr val="00CCFF"/>
        </a:accent1>
        <a:accent2>
          <a:srgbClr val="2D226E"/>
        </a:accent2>
        <a:accent3>
          <a:srgbClr val="AAABB1"/>
        </a:accent3>
        <a:accent4>
          <a:srgbClr val="DCDCDC"/>
        </a:accent4>
        <a:accent5>
          <a:srgbClr val="AAE2FF"/>
        </a:accent5>
        <a:accent6>
          <a:srgbClr val="281E62"/>
        </a:accent6>
        <a:hlink>
          <a:srgbClr val="666699"/>
        </a:hlink>
        <a:folHlink>
          <a:srgbClr val="99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66"/>
        </a:lt1>
        <a:dk2>
          <a:srgbClr val="FFFFFF"/>
        </a:dk2>
        <a:lt2>
          <a:srgbClr val="424458"/>
        </a:lt2>
        <a:accent1>
          <a:srgbClr val="6666FF"/>
        </a:accent1>
        <a:accent2>
          <a:srgbClr val="333399"/>
        </a:accent2>
        <a:accent3>
          <a:srgbClr val="AAAAB9"/>
        </a:accent3>
        <a:accent4>
          <a:srgbClr val="DCDCDC"/>
        </a:accent4>
        <a:accent5>
          <a:srgbClr val="B9B9FF"/>
        </a:accent5>
        <a:accent6>
          <a:srgbClr val="2D2D89"/>
        </a:accent6>
        <a:hlink>
          <a:srgbClr val="FF9900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CC"/>
        </a:dk1>
        <a:lt1>
          <a:srgbClr val="390B20"/>
        </a:lt1>
        <a:dk2>
          <a:srgbClr val="FFFFCC"/>
        </a:dk2>
        <a:lt2>
          <a:srgbClr val="1C1C1C"/>
        </a:lt2>
        <a:accent1>
          <a:srgbClr val="FF916F"/>
        </a:accent1>
        <a:accent2>
          <a:srgbClr val="561450"/>
        </a:accent2>
        <a:accent3>
          <a:srgbClr val="AEAAAB"/>
        </a:accent3>
        <a:accent4>
          <a:srgbClr val="DCDCAF"/>
        </a:accent4>
        <a:accent5>
          <a:srgbClr val="FFC7BB"/>
        </a:accent5>
        <a:accent6>
          <a:srgbClr val="4C1147"/>
        </a:accent6>
        <a:hlink>
          <a:srgbClr val="637D95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722104"/>
        </a:lt1>
        <a:dk2>
          <a:srgbClr val="FFFFFF"/>
        </a:dk2>
        <a:lt2>
          <a:srgbClr val="4C0000"/>
        </a:lt2>
        <a:accent1>
          <a:srgbClr val="CC6600"/>
        </a:accent1>
        <a:accent2>
          <a:srgbClr val="8A2E00"/>
        </a:accent2>
        <a:accent3>
          <a:srgbClr val="BCABAA"/>
        </a:accent3>
        <a:accent4>
          <a:srgbClr val="DCDCDC"/>
        </a:accent4>
        <a:accent5>
          <a:srgbClr val="E2B9AA"/>
        </a:accent5>
        <a:accent6>
          <a:srgbClr val="7B2800"/>
        </a:accent6>
        <a:hlink>
          <a:srgbClr val="FFCC0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2431</Words>
  <Application>WPS 演示</Application>
  <PresentationFormat>自定义</PresentationFormat>
  <Paragraphs>221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30" baseType="lpstr">
      <vt:lpstr>Arial</vt:lpstr>
      <vt:lpstr>宋体</vt:lpstr>
      <vt:lpstr>Wingdings</vt:lpstr>
      <vt:lpstr>黑体</vt:lpstr>
      <vt:lpstr>微软雅黑</vt:lpstr>
      <vt:lpstr>仿宋</vt:lpstr>
      <vt:lpstr>华文新魏</vt:lpstr>
      <vt:lpstr>Calibri</vt:lpstr>
      <vt:lpstr>Courier New</vt:lpstr>
      <vt:lpstr>Times New Roman</vt:lpstr>
      <vt:lpstr>Arial Unicode MS</vt:lpstr>
      <vt:lpstr>演示文稿1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82</cp:revision>
  <dcterms:created xsi:type="dcterms:W3CDTF">2018-02-07T00:47:00Z</dcterms:created>
  <dcterms:modified xsi:type="dcterms:W3CDTF">2023-12-27T01:47:52Z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A5EC8EA37B114DC3B2DB935BA186FC5B_12</vt:lpwstr>
  </property>
</Properties>
</file>