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4" r:id="rId8"/>
    <p:sldId id="297" r:id="rId9"/>
    <p:sldId id="283" r:id="rId10"/>
    <p:sldId id="299" r:id="rId11"/>
    <p:sldId id="272" r:id="rId12"/>
    <p:sldId id="273" r:id="rId13"/>
    <p:sldId id="290" r:id="rId14"/>
    <p:sldId id="271" r:id="rId15"/>
    <p:sldId id="276" r:id="rId16"/>
    <p:sldId id="274" r:id="rId17"/>
    <p:sldId id="295" r:id="rId18"/>
    <p:sldId id="277" r:id="rId19"/>
    <p:sldId id="296" r:id="rId20"/>
    <p:sldId id="294" r:id="rId21"/>
    <p:sldId id="280" r:id="rId22"/>
  </p:sldIdLst>
  <p:sldSz cx="12192000" cy="6858000"/>
  <p:notesSz cx="7103745" cy="10234295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wmf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22563" y="2755900"/>
            <a:ext cx="8302625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第九章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人的食物来自环境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455993" y="4126319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二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人体的消化与吸收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7513" y="1757363"/>
            <a:ext cx="11068050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．人体消化系统的组成是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．消化腺和消化酶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．消化道和消化腺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．消化腺和消化液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．消化道和消化酶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5249863" y="1914525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07616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．人体吸收营养物质的主要场所是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．食道　　　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．小肠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．大肠　　　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．口腔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6916738" y="1174750"/>
            <a:ext cx="411162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700088" y="938213"/>
            <a:ext cx="14208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速记口诀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54038" y="1614488"/>
            <a:ext cx="11371262" cy="344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消化系统的组成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口咽食道胃肠肛，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小肠盘曲在腹腔。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唾液胃肠胰腺肝，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消化能力十分强。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638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9794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4151312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消化系统的组成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12738" y="2527300"/>
            <a:ext cx="11610975" cy="4159250"/>
            <a:chOff x="313150" y="2527637"/>
            <a:chExt cx="11610321" cy="4159556"/>
          </a:xfrm>
        </p:grpSpPr>
        <p:grpSp>
          <p:nvGrpSpPr>
            <p:cNvPr id="17415" name="组合 14"/>
            <p:cNvGrpSpPr/>
            <p:nvPr/>
          </p:nvGrpSpPr>
          <p:grpSpPr bwMode="auto">
            <a:xfrm>
              <a:off x="313150" y="2527637"/>
              <a:ext cx="11610321" cy="4159556"/>
              <a:chOff x="313150" y="2527637"/>
              <a:chExt cx="11610321" cy="4159556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13150" y="2527637"/>
                <a:ext cx="11610321" cy="6382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800" b="1" dirty="0">
                    <a:latin typeface="+mn-ea"/>
                    <a:ea typeface="+mn-ea"/>
                  </a:rPr>
                  <a:t>【情景展示】</a:t>
                </a:r>
                <a:r>
                  <a:rPr lang="zh-CN" altLang="en-US" sz="2800" b="1" dirty="0">
                    <a:latin typeface="+mn-ea"/>
                    <a:ea typeface="+mn-ea"/>
                  </a:rPr>
                  <a:t>观察人体消化系统组成模式图，回答问题。</a:t>
                </a:r>
                <a:endParaRPr lang="zh-CN" altLang="en-US" sz="2800" b="1" dirty="0">
                  <a:latin typeface="+mn-ea"/>
                  <a:ea typeface="+mn-ea"/>
                </a:endParaRPr>
              </a:p>
            </p:txBody>
          </p:sp>
          <p:sp>
            <p:nvSpPr>
              <p:cNvPr id="17418" name="矩形 11"/>
              <p:cNvSpPr>
                <a:spLocks noChangeArrowheads="1"/>
              </p:cNvSpPr>
              <p:nvPr/>
            </p:nvSpPr>
            <p:spPr bwMode="auto">
              <a:xfrm>
                <a:off x="4199951" y="6225528"/>
                <a:ext cx="2969083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latin typeface="Calibri" panose="020F0502020204030204" pitchFamily="34" charset="0"/>
                  </a:rPr>
                  <a:t>消化系统组成模式图</a:t>
                </a:r>
                <a:endParaRPr lang="zh-CN" altLang="en-US" sz="2400" b="1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7416" name="Picture 1" descr="YYD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82028" y="3319397"/>
              <a:ext cx="4804094" cy="283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565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．消化系统由消化道和消化腺组成，请结合消化系统组成模式图，把图中序号对应的结构和物质写出来。分析消化道包括哪些器官？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．请描述人体内食物流经的通道。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请注意顺序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．在自己的身体上找到咽、食道、胃、肝和小肠这些器官的大致位置并说出各部分的功能。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．从图中能看到的消化腺有哪些？除此之外，消化腺还包括哪些？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．小肠中有哪些消化腺分泌的消化液？。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50838" y="854075"/>
            <a:ext cx="11498262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．图中序号对应的器官：①牙齿和舌、 ②胃、 ③胃液、④唾液、⑤胆汁、⑥胰液。消化道是一条很长的管道，它从口腔开始，往下依次为咽、食道、胃、小肠、大肠，最后是肛门。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．食物在人体内流经的通道：口腔→咽→食道→胃→小肠→大肠→肛门。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5524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口腔后下方是咽部，是食物经过的通道；食道位于颈部和胸部，上接咽部，下与胃相连，能通过蠕动把食物推入胃；胃位于腹部的左上方，胃壁上的胃腺分泌胃液；肝在身体的右肋骨内，能分泌胆汁；小肠位于腹部中，可分泌肠液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．图中的消化腺有唾液腺、肝、胰。除此之外，消化腺还有胃腺、肠腺等。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．小肠中的消化液：肠腺分泌的肠液、肝分泌的胆汁、胰腺分泌的胰液。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5775" y="1100138"/>
            <a:ext cx="11188700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2018·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龙岩  小红在吃樱桃时将核咽了下去，樱桃核在体内的“旅行路线”是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．口腔→咽→胃→大肠→食道→小肠→肛门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．口腔→小肠→胃→咽→食道→大肠→肛门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．口腔→食道→小肠→胃→咽→大肠→肛门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．口腔→咽→食道→胃→小肠→大肠→肛门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4398963" y="195262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128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消化道是食物消化的通道，人体消化道自上而下的顺序依次是：口腔、咽、食道、胃、小肠、大肠和肛门等。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5438" y="2633663"/>
            <a:ext cx="11499850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易错点拨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消化系统包括消化道和消化腺两部分，消化道包括口腔、咽、食道、胃、小肠、大肠、肛门等器官。口腔有消化功能，无吸收功能，咽和食道既无消化功能也无吸收功能，胃和小肠既有消化功能，也有吸收功能，大肠没有消化功能，只有吸收功能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1081088" y="2090738"/>
            <a:ext cx="16271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消化系统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55" name="左大括号 54"/>
          <p:cNvSpPr/>
          <p:nvPr/>
        </p:nvSpPr>
        <p:spPr>
          <a:xfrm>
            <a:off x="2630488" y="1741488"/>
            <a:ext cx="300037" cy="11890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925763" y="1466850"/>
            <a:ext cx="81184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消化道：口腔、咽、食道、胃、小肠、大肠、肛门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2889250" y="2482850"/>
            <a:ext cx="77009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消化腺：唾液腺      胃腺        肝           胰              肠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2916238" y="3938588"/>
            <a:ext cx="78501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消化液： 唾液         胃液       胆汁       胰液        肠液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4872038" y="3043238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 bwMode="auto">
          <a:xfrm>
            <a:off x="2749550" y="2995613"/>
            <a:ext cx="803275" cy="901700"/>
            <a:chOff x="2749478" y="2995809"/>
            <a:chExt cx="803425" cy="901874"/>
          </a:xfrm>
        </p:grpSpPr>
        <p:cxnSp>
          <p:nvCxnSpPr>
            <p:cNvPr id="61" name="直接箭头连接符 60"/>
            <p:cNvCxnSpPr/>
            <p:nvPr/>
          </p:nvCxnSpPr>
          <p:spPr>
            <a:xfrm>
              <a:off x="3546552" y="2995809"/>
              <a:ext cx="0" cy="9018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576" name="矩形 61"/>
            <p:cNvSpPr>
              <a:spLocks noChangeArrowheads="1"/>
            </p:cNvSpPr>
            <p:nvPr/>
          </p:nvSpPr>
          <p:spPr bwMode="auto">
            <a:xfrm>
              <a:off x="2749478" y="3196813"/>
              <a:ext cx="8034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Calibri" panose="020F0502020204030204" pitchFamily="34" charset="0"/>
                </a:rPr>
                <a:t>分泌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  <p:cxnSp>
        <p:nvCxnSpPr>
          <p:cNvPr id="63" name="直接箭头连接符 62"/>
          <p:cNvCxnSpPr/>
          <p:nvPr/>
        </p:nvCxnSpPr>
        <p:spPr>
          <a:xfrm>
            <a:off x="6340475" y="3033713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>
            <a:off x="7493000" y="3082925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8782050" y="3033713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>
            <a:off x="10263188" y="3022600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2930525" y="5280025"/>
            <a:ext cx="78517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排入部位：口腔        胃       小肠        小肠         小肠</a:t>
            </a:r>
            <a:endParaRPr lang="en-US" altLang="zh-CN" sz="2800" b="1">
              <a:latin typeface="Calibri" panose="020F0502020204030204" pitchFamily="34" charset="0"/>
            </a:endParaRPr>
          </a:p>
          <a:p>
            <a:r>
              <a:rPr lang="zh-CN" altLang="en-US" sz="2800" b="1">
                <a:latin typeface="Calibri" panose="020F0502020204030204" pitchFamily="34" charset="0"/>
              </a:rPr>
              <a:t>（或开口）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3586163" y="4413250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>
            <a:off x="4978400" y="4402138"/>
            <a:ext cx="0" cy="903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6269038" y="4427538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>
            <a:off x="7496175" y="4452938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8801100" y="4454525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/>
          <p:nvPr/>
        </p:nvCxnSpPr>
        <p:spPr>
          <a:xfrm>
            <a:off x="10267950" y="4467225"/>
            <a:ext cx="0" cy="901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95563" y="6197600"/>
            <a:ext cx="81184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注意：胆汁中不含消化酶，但可以促进脂肪的消化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" grpId="0"/>
      <p:bldP spid="55" grpId="0" animBg="1"/>
      <p:bldP spid="56" grpId="0"/>
      <p:bldP spid="57" grpId="0"/>
      <p:bldP spid="58" grpId="0"/>
      <p:bldP spid="67" grpId="0"/>
      <p:bldP spid="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660525" y="1162050"/>
            <a:ext cx="90424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第1</a:t>
            </a: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消化系统的组成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457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3227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人体中最古老的系统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消化系统是人体内最古老的系统。早在人胚胎第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3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～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4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周时，就形成了头尾方向的纵行“消化管”。第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8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周演变为前肠、中肠和后肠。胚胎发育中，肠生长很快，形成小肠，盘曲于腹腔之中，最后充满了整个腹腔。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61950" y="1509713"/>
            <a:ext cx="11591925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 </a:t>
            </a:r>
            <a:r>
              <a:rPr lang="zh-CN" altLang="en-US" sz="3000" b="1" dirty="0">
                <a:latin typeface="+mj-ea"/>
                <a:ea typeface="+mj-ea"/>
              </a:rPr>
              <a:t>描述人体消化系统的组成及主要消化腺的作用。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．说出消化系统各个器官的功能。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	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446088" y="1662113"/>
            <a:ext cx="11491912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小明不小心将一粒西瓜子吞进了肚子，西瓜子先后遇到了坚硬的轧钢机、许多古怪的液体、滑梯、酸雨、弯弯曲曲的通道和臭气熏天的胡同，左转右转后离开了小明的身体。你知道西瓜子经过了人体的哪些器官吗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5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32781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牙齿和龋齿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312738" y="2135188"/>
            <a:ext cx="11574462" cy="4100512"/>
            <a:chOff x="313105" y="2135525"/>
            <a:chExt cx="11574095" cy="4100732"/>
          </a:xfrm>
        </p:grpSpPr>
        <p:sp>
          <p:nvSpPr>
            <p:cNvPr id="18" name="文本框 9"/>
            <p:cNvSpPr txBox="1"/>
            <p:nvPr/>
          </p:nvSpPr>
          <p:spPr>
            <a:xfrm>
              <a:off x="313105" y="2135525"/>
              <a:ext cx="11574095" cy="6763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．牙齿</a:t>
              </a:r>
              <a:r>
                <a:rPr lang="en-US" altLang="zh-CN" sz="3000" b="1" dirty="0">
                  <a:latin typeface="+mn-ea"/>
                  <a:ea typeface="+mn-ea"/>
                </a:rPr>
                <a:t>(</a:t>
              </a:r>
              <a:r>
                <a:rPr lang="zh-CN" altLang="en-US" sz="3000" b="1" dirty="0">
                  <a:latin typeface="+mn-ea"/>
                  <a:ea typeface="+mn-ea"/>
                </a:rPr>
                <a:t>如图所示为牙齿结构模式图</a:t>
              </a:r>
              <a:r>
                <a:rPr lang="en-US" altLang="zh-CN" sz="3000" b="1" dirty="0">
                  <a:latin typeface="+mn-ea"/>
                  <a:ea typeface="+mn-ea"/>
                </a:rPr>
                <a:t>) </a:t>
              </a:r>
              <a:endParaRPr lang="en-US" altLang="zh-CN" sz="3000" b="1" dirty="0">
                <a:latin typeface="+mn-ea"/>
                <a:ea typeface="+mn-ea"/>
              </a:endParaRPr>
            </a:p>
          </p:txBody>
        </p:sp>
        <p:pic>
          <p:nvPicPr>
            <p:cNvPr id="9223" name="Picture 2" descr="7SS2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82444" y="2893512"/>
              <a:ext cx="3269293" cy="2783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4" name="矩形 11"/>
            <p:cNvSpPr>
              <a:spLocks noChangeArrowheads="1"/>
            </p:cNvSpPr>
            <p:nvPr/>
          </p:nvSpPr>
          <p:spPr bwMode="auto">
            <a:xfrm>
              <a:off x="4190989" y="5774592"/>
              <a:ext cx="264687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latin typeface="Calibri" panose="020F0502020204030204" pitchFamily="34" charset="0"/>
                </a:rPr>
                <a:t>牙齿的结构模式图</a:t>
              </a:r>
              <a:endParaRPr lang="zh-CN" altLang="en-US" sz="2400" b="1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338138" y="969963"/>
            <a:ext cx="11574462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功能：咀嚼，有助于食物的消化。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种类：成人的牙齿分为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、尖牙、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、磨牙。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</a:t>
            </a:r>
            <a:r>
              <a:rPr lang="zh-CN" altLang="en-US" sz="3000" b="1" dirty="0">
                <a:latin typeface="+mn-ea"/>
                <a:ea typeface="+mn-ea"/>
              </a:rPr>
              <a:t>特点：牙齿是人体中最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的器官。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(4)</a:t>
            </a:r>
            <a:r>
              <a:rPr lang="zh-CN" altLang="en-US" sz="3000" b="1" dirty="0">
                <a:latin typeface="+mn-ea"/>
                <a:ea typeface="+mn-ea"/>
              </a:rPr>
              <a:t>结构：牙的结构分为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、牙髓两部分，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构成牙的主体。牙分为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、牙颈、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三部分。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(5)</a:t>
            </a:r>
            <a:r>
              <a:rPr lang="zh-CN" altLang="en-US" sz="3000" b="1" dirty="0">
                <a:latin typeface="+mn-ea"/>
                <a:ea typeface="+mn-ea"/>
              </a:rPr>
              <a:t>保护：牙齿健康是人体健康的重要组成部分。如果我们不注意口腔卫生，就可能患龋齿等牙齿疾病。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18100" y="19129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切牙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043863" y="1914525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前磨牙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03813" y="26019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坚硬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624388" y="327818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牙本质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909050" y="3290888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牙本质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000375" y="396875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牙冠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118225" y="3952875"/>
            <a:ext cx="8048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牙根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276225" y="1008063"/>
            <a:ext cx="11572875" cy="413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．龋齿的形成过程和预防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形成过程：口腔内的细菌能将残留在口腔内的糖类物质转化成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，这些物质会慢慢腐蚀牙齿表层的牙釉质，受到腐蚀的牙釉质会逐渐变软、变色，当腐蚀由牙釉质发展到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时，会逐渐形成龋洞。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预防：在餐后、睡前应注意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87375" y="2625725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酸性物质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996363" y="3327400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牙本质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784850" y="46926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清洁牙齿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29686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消化系统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350838" y="1333500"/>
            <a:ext cx="11623675" cy="5238750"/>
            <a:chOff x="350682" y="1333859"/>
            <a:chExt cx="11624199" cy="5238275"/>
          </a:xfrm>
        </p:grpSpPr>
        <p:sp>
          <p:nvSpPr>
            <p:cNvPr id="13" name="文本框 9"/>
            <p:cNvSpPr txBox="1"/>
            <p:nvPr/>
          </p:nvSpPr>
          <p:spPr>
            <a:xfrm>
              <a:off x="350682" y="1333859"/>
              <a:ext cx="11624199" cy="49398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．消化系统的组成</a:t>
              </a:r>
              <a:endParaRPr lang="en-US" altLang="zh-CN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(1)</a:t>
              </a:r>
              <a:r>
                <a:rPr lang="zh-CN" altLang="en-US" sz="3000" b="1" dirty="0">
                  <a:latin typeface="+mn-ea"/>
                  <a:ea typeface="+mn-ea"/>
                </a:rPr>
                <a:t>人体消化系统由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和消化腺组成。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(2)</a:t>
              </a:r>
              <a:r>
                <a:rPr lang="zh-CN" altLang="en-US" sz="3000" b="1" dirty="0">
                  <a:latin typeface="+mn-ea"/>
                  <a:ea typeface="+mn-ea"/>
                </a:rPr>
                <a:t>如图为人体消化系统组成模式图，写出数字表示的器官名称。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①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；②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③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；④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⑤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；⑥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⑦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；⑧</a:t>
              </a:r>
              <a:r>
                <a:rPr lang="en-US" altLang="zh-CN" sz="3000" b="1" dirty="0">
                  <a:latin typeface="+mn-ea"/>
                  <a:ea typeface="+mn-ea"/>
                </a:rPr>
                <a:t>__________</a:t>
              </a:r>
              <a:r>
                <a:rPr lang="zh-CN" altLang="en-US" sz="3000" b="1" dirty="0">
                  <a:latin typeface="+mn-ea"/>
                  <a:ea typeface="+mn-ea"/>
                </a:rPr>
                <a:t>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12303" name="Picture 2" descr="4XIJ1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14784" y="3494762"/>
              <a:ext cx="1767164" cy="2530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4" name="Rectangle 3"/>
            <p:cNvSpPr>
              <a:spLocks noChangeArrowheads="1"/>
            </p:cNvSpPr>
            <p:nvPr/>
          </p:nvSpPr>
          <p:spPr bwMode="auto">
            <a:xfrm>
              <a:off x="6600919" y="6110469"/>
              <a:ext cx="322395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indent="266700" algn="ctr"/>
              <a:r>
                <a:rPr lang="zh-CN" alt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消化系统组成模式图</a:t>
              </a:r>
              <a:endParaRPr lang="zh-CN" altLang="en-US" sz="2400" b="1"/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675063" y="2263775"/>
            <a:ext cx="1382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消化道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068388" y="362902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唾液腺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181475" y="362902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肝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389063" y="4319588"/>
            <a:ext cx="4953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胰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90975" y="43053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口腔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160463" y="50069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095750" y="4970463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233488" y="5683250"/>
            <a:ext cx="8048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940175" y="57086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大肠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  <p:bldP spid="21" grpId="0"/>
      <p:bldP spid="22" grpId="0"/>
      <p:bldP spid="23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1047750" y="0"/>
            <a:ext cx="5186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人体的消化与吸收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00050" y="1095375"/>
            <a:ext cx="11574463" cy="494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．消化器官的特点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口腔：消化道的起始端，口腔中</a:t>
            </a:r>
            <a:r>
              <a:rPr lang="en-US" altLang="zh-CN" sz="3000" b="1" dirty="0">
                <a:latin typeface="+mn-ea"/>
                <a:ea typeface="+mn-ea"/>
              </a:rPr>
              <a:t>_________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____________</a:t>
            </a:r>
            <a:r>
              <a:rPr lang="zh-CN" altLang="en-US" sz="3000" b="1" dirty="0">
                <a:latin typeface="+mn-ea"/>
                <a:ea typeface="+mn-ea"/>
              </a:rPr>
              <a:t>，有助于消化。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(2)________</a:t>
            </a:r>
            <a:r>
              <a:rPr lang="zh-CN" altLang="en-US" sz="3000" b="1" dirty="0">
                <a:latin typeface="+mn-ea"/>
                <a:ea typeface="+mn-ea"/>
              </a:rPr>
              <a:t>是呼吸道和消化道的共同通道；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是消化腺最膨大的部分；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是消化道最长的一段。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．各种消化腺的作用：唾液腺分泌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；胃腺分泌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；肠腺分泌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；胰分泌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； 肝分泌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416925" y="5434013"/>
            <a:ext cx="10731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胆汁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699250" y="20256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舌的搅拌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874125" y="2024063"/>
            <a:ext cx="1731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牙齿的咀嚼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89075" y="340360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咽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502650" y="3389313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825750" y="40814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757988" y="48053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唾液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166350" y="478155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胃液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336800" y="54562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肠液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54638" y="545782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胰液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2647</Words>
  <Application>WPS 演示</Application>
  <PresentationFormat>自定义</PresentationFormat>
  <Paragraphs>232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Times New Roman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105</cp:revision>
  <dcterms:created xsi:type="dcterms:W3CDTF">2018-02-07T00:47:00Z</dcterms:created>
  <dcterms:modified xsi:type="dcterms:W3CDTF">2023-12-27T01:43:09Z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9BDA292965104756BE14561FA83F94F2_12</vt:lpwstr>
  </property>
</Properties>
</file>