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4" r:id="rId8"/>
    <p:sldId id="283" r:id="rId9"/>
    <p:sldId id="299" r:id="rId10"/>
    <p:sldId id="301" r:id="rId11"/>
    <p:sldId id="272" r:id="rId12"/>
    <p:sldId id="273" r:id="rId13"/>
    <p:sldId id="271" r:id="rId14"/>
    <p:sldId id="276" r:id="rId15"/>
    <p:sldId id="274" r:id="rId16"/>
    <p:sldId id="295" r:id="rId17"/>
    <p:sldId id="277" r:id="rId18"/>
    <p:sldId id="296" r:id="rId19"/>
    <p:sldId id="294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2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6788" y="2755900"/>
            <a:ext cx="109521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人体内的物质运输和能量供给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733872" y="4084837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一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血液和血型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3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8356600" y="196532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417513" y="1757363"/>
            <a:ext cx="11068050" cy="2882900"/>
            <a:chOff x="418305" y="1757021"/>
            <a:chExt cx="11066780" cy="2883051"/>
          </a:xfrm>
        </p:grpSpPr>
        <p:sp>
          <p:nvSpPr>
            <p:cNvPr id="4" name="文本框 3"/>
            <p:cNvSpPr txBox="1"/>
            <p:nvPr/>
          </p:nvSpPr>
          <p:spPr>
            <a:xfrm>
              <a:off x="418305" y="1757021"/>
              <a:ext cx="11066780" cy="20622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1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．下图为血液分层实验，下列说法错误的是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A. ①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是抗凝剂             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．②是血浆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．③是白细胞             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．④是红细胞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14344" name="Picture 1" descr="YYD4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92855" y="2605414"/>
              <a:ext cx="2705622" cy="2034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文本框 2"/>
          <p:cNvSpPr txBox="1"/>
          <p:nvPr/>
        </p:nvSpPr>
        <p:spPr>
          <a:xfrm>
            <a:off x="327025" y="4878388"/>
            <a:ext cx="1145540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图中①是抗凝剂，②是血浆，③是白细胞和血小板，④是红细胞。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132681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．血液具有运输作用。其中主要运输氧气的成分是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．血浆	           　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．红细胞	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．白细胞	           　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．血小板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9621838" y="1225550"/>
            <a:ext cx="411162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39738" y="3738563"/>
            <a:ext cx="114554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红细胞含有血红蛋白，血红蛋白在氧含量高的地方，容易与氧结合；在氧含量低的地方，又容易与氧分离，使红细胞具有运输氧的功能。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37909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观察人血涂片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312738" y="2527300"/>
            <a:ext cx="11610975" cy="3284538"/>
            <a:chOff x="313150" y="2527637"/>
            <a:chExt cx="11610321" cy="32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313150" y="2527637"/>
              <a:ext cx="11610321" cy="7382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观察人血涂片里的三种血细胞。</a:t>
              </a:r>
              <a:endParaRPr lang="zh-CN" altLang="en-US" sz="2800" b="1" dirty="0">
                <a:latin typeface="+mn-ea"/>
                <a:ea typeface="+mn-ea"/>
              </a:endParaRPr>
            </a:p>
          </p:txBody>
        </p:sp>
        <p:pic>
          <p:nvPicPr>
            <p:cNvPr id="16392" name="Picture 1" descr="4XIJ3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20021" y="3557392"/>
              <a:ext cx="3983277" cy="1747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3" name="矩形 8"/>
            <p:cNvSpPr>
              <a:spLocks noChangeArrowheads="1"/>
            </p:cNvSpPr>
            <p:nvPr/>
          </p:nvSpPr>
          <p:spPr bwMode="auto">
            <a:xfrm>
              <a:off x="3043825" y="5350747"/>
              <a:ext cx="551145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人的红细胞、白细胞和血小板模式图</a:t>
              </a:r>
              <a:endParaRPr lang="zh-CN" altLang="en-US" sz="240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．人体血液中哪种血细胞最多？人体出现贫血症状的原因是什么？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．血清和血浆有什么区别？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．图中有细胞核和形状不规则的血细胞分别是什么？血液中的这种血细胞高于正常值或低于正常值，说明人体患有什么疾病？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．请列表总结各种血细胞分别有哪些形态特征和功能？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5438" y="804863"/>
            <a:ext cx="11499850" cy="5524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．血液中红细胞数量最多。血液中红细胞数量过少或血红蛋白含量过少时会出现贫血。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．血清是血液凝固后析出的淡黄色液体，与血浆的区别是其中不含有纤维蛋白原。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．图中有细胞核和形状不规则的血细胞分别是白细胞和血小板；白细胞的数量偏多，说明人体某些部位患有炎症；血小板数量偏少，可能会出现异常出血。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．三种血细胞的形态特征及功能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92138" y="1758950"/>
          <a:ext cx="10956925" cy="3652838"/>
        </p:xfrm>
        <a:graphic>
          <a:graphicData uri="http://schemas.openxmlformats.org/drawingml/2006/table">
            <a:tbl>
              <a:tblPr/>
              <a:tblGrid>
                <a:gridCol w="1393825"/>
                <a:gridCol w="4786312"/>
                <a:gridCol w="4776788"/>
              </a:tblGrid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形态特征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红细胞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数目最多，圆饼状，富含血红蛋白，成熟后无细胞核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运输氧气和部分二氧化碳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白细胞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数目最少，个体最大，有细胞核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吞噬细菌，对人体有防御和保护作用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血小板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数目较少，个体最小，形状不规则，无细胞核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止血和加速血液凝固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485775" y="1100138"/>
            <a:ext cx="11188700" cy="4246245"/>
            <a:chOff x="485645" y="1099734"/>
            <a:chExt cx="11188613" cy="4246793"/>
          </a:xfrm>
        </p:grpSpPr>
        <p:sp>
          <p:nvSpPr>
            <p:cNvPr id="5" name="文本框 4"/>
            <p:cNvSpPr txBox="1"/>
            <p:nvPr/>
          </p:nvSpPr>
          <p:spPr>
            <a:xfrm>
              <a:off x="485645" y="1099734"/>
              <a:ext cx="11188613" cy="42467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典例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 如图是在显微镜下观察到的人血涂片，下列分析正确的是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．③因富含血红蛋白而呈红色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．②能释放与血液凝固有关的物质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．①的数量高于正常值，很可能是身体有了炎症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．成熟的①无细胞核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20485" name="Picture 1" descr="SJC10-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329808" y="1966586"/>
              <a:ext cx="2279737" cy="1787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839788" y="1966278"/>
            <a:ext cx="663575" cy="4714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①为红细胞，呈两面凹的圆饼状，因富含血红蛋白而呈红色，成熟的①无细胞核。③为血小板，个体最小，有促进止血和加速凝血的作用。②白细胞个体最大，能够吞噬病菌，有细胞核，②的数量高于正常值，可能是身体有了炎症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44563" y="2730500"/>
            <a:ext cx="10477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血液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1778000" y="1879600"/>
            <a:ext cx="450850" cy="22796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/>
          </a:p>
        </p:txBody>
      </p:sp>
      <p:sp>
        <p:nvSpPr>
          <p:cNvPr id="28" name="矩形 27"/>
          <p:cNvSpPr/>
          <p:nvPr/>
        </p:nvSpPr>
        <p:spPr>
          <a:xfrm>
            <a:off x="2174875" y="1704975"/>
            <a:ext cx="76962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血浆：运载血细胞、运输营养物质和废物等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51075" y="3798888"/>
            <a:ext cx="1381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血细胞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83013" y="2493963"/>
            <a:ext cx="65516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红细胞：圆饼状，较大，成熟的无细胞      核；</a:t>
            </a:r>
            <a:r>
              <a:rPr lang="zh-CN" altLang="zh-CN" sz="2800" b="1" dirty="0">
                <a:latin typeface="+mn-lt"/>
                <a:ea typeface="+mn-ea"/>
              </a:rPr>
              <a:t>运输氧气和部分二氧化碳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584575" y="2906713"/>
            <a:ext cx="223838" cy="21161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/>
          </a:p>
        </p:txBody>
      </p:sp>
      <p:sp>
        <p:nvSpPr>
          <p:cNvPr id="15" name="矩形 14"/>
          <p:cNvSpPr/>
          <p:nvPr/>
        </p:nvSpPr>
        <p:spPr>
          <a:xfrm>
            <a:off x="3760788" y="3486150"/>
            <a:ext cx="65500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白细胞：比红细胞大，有细胞核；吞噬病菌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38563" y="4527550"/>
            <a:ext cx="65500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血小板：形状不规则，最小，无细胞核；促进止血并加速血液凝固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 animBg="1"/>
      <p:bldP spid="28" grpId="0"/>
      <p:bldP spid="29" grpId="0"/>
      <p:bldP spid="34" grpId="0"/>
      <p:bldP spid="14" grpId="0" animBg="1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血细胞的寿命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人体血液里的细胞都有一定的寿命。红细胞的寿命约为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120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天。而有的白细胞在血液中的寿命仅几天或几小时。造血的工厂在骨髓和淋巴细胞中，产生血细胞的骨髓主要为红骨髓。血细胞在骨髓内生长并发育为成熟的血细胞，再进入血液。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682625" y="1116013"/>
            <a:ext cx="107727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第1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血液的组成和功能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275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说出血液主要由红细胞、白细胞、血小板和血浆组成，说出它们的主要功能。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．区别三种血细胞的形态结构和功能。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．学会解读血常规化验单。</a:t>
            </a:r>
            <a:r>
              <a:rPr lang="en-US" altLang="zh-CN" sz="3000" b="1" dirty="0">
                <a:latin typeface="+mj-ea"/>
                <a:ea typeface="+mj-ea"/>
              </a:rPr>
              <a:t>	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446088" y="1662113"/>
            <a:ext cx="11491912" cy="4683125"/>
            <a:chOff x="446233" y="1661604"/>
            <a:chExt cx="11491072" cy="4683695"/>
          </a:xfrm>
        </p:grpSpPr>
        <p:sp>
          <p:nvSpPr>
            <p:cNvPr id="5" name="文本框 14"/>
            <p:cNvSpPr txBox="1"/>
            <p:nvPr/>
          </p:nvSpPr>
          <p:spPr>
            <a:xfrm>
              <a:off x="446233" y="1661604"/>
              <a:ext cx="11491072" cy="2062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   我国每年新增</a:t>
              </a:r>
              <a:r>
                <a:rPr lang="en-US" altLang="zh-CN" sz="3000" b="1" dirty="0">
                  <a:latin typeface="+mj-ea"/>
                  <a:ea typeface="+mj-ea"/>
                </a:rPr>
                <a:t>4</a:t>
              </a:r>
              <a:r>
                <a:rPr lang="zh-CN" altLang="en-US" sz="3000" b="1" dirty="0">
                  <a:latin typeface="+mj-ea"/>
                  <a:ea typeface="+mj-ea"/>
                </a:rPr>
                <a:t>万名白血病患者，造血干细胞移植是治疗白血病最有效的手段。造血干细胞具有自我更新能力，并能分化为各种血细胞，人体的血液中有哪些血细胞？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8198" name="Picture 2" descr="SJC10-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70126" y="4008328"/>
              <a:ext cx="2906039" cy="233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32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4206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血液的组成和功能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250825" y="1973263"/>
            <a:ext cx="11574463" cy="4702175"/>
            <a:chOff x="250475" y="1972687"/>
            <a:chExt cx="11574095" cy="4701981"/>
          </a:xfrm>
        </p:grpSpPr>
        <p:sp>
          <p:nvSpPr>
            <p:cNvPr id="18" name="文本框 9"/>
            <p:cNvSpPr txBox="1"/>
            <p:nvPr/>
          </p:nvSpPr>
          <p:spPr>
            <a:xfrm>
              <a:off x="250475" y="1972687"/>
              <a:ext cx="11574095" cy="34463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．血液的功能：血液在人体内不停地循环流动，把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和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送到全身各处，把细胞产生的二氧化碳等废物运走。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．血液的分层现象：新鲜血液加入</a:t>
              </a:r>
              <a:r>
                <a:rPr lang="en-US" altLang="zh-CN" sz="3000" b="1" dirty="0">
                  <a:latin typeface="+mn-ea"/>
                  <a:ea typeface="+mn-ea"/>
                </a:rPr>
                <a:t>____________</a:t>
              </a:r>
              <a:r>
                <a:rPr lang="zh-CN" altLang="en-US" sz="3000" b="1" dirty="0">
                  <a:latin typeface="+mn-ea"/>
                  <a:ea typeface="+mn-ea"/>
                </a:rPr>
                <a:t>溶液，静置后分层。如图，上面的部分呈淡黄色，半透明；下面的部分呈红色，不透明；中间有一层很薄的白色物质。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9230" name="Picture 2" descr="6SXS3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5853" y="4722312"/>
              <a:ext cx="3720230" cy="152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1" name="矩形 11"/>
            <p:cNvSpPr>
              <a:spLocks noChangeArrowheads="1"/>
            </p:cNvSpPr>
            <p:nvPr/>
          </p:nvSpPr>
          <p:spPr bwMode="auto">
            <a:xfrm>
              <a:off x="6824136" y="6213003"/>
              <a:ext cx="233910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血液的分层现象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275763" y="22256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08013" y="29162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养料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99238" y="3602038"/>
            <a:ext cx="14208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柠檬酸钠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234238" y="4848225"/>
            <a:ext cx="70167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血浆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216775" y="5386388"/>
            <a:ext cx="958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血小板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456613" y="5407025"/>
            <a:ext cx="9588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白细胞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142163" y="5794375"/>
            <a:ext cx="958850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红细胞</a:t>
            </a:r>
            <a:endParaRPr lang="zh-CN" altLang="en-US" sz="2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338138" y="920750"/>
            <a:ext cx="11574462" cy="413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．血浆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成分：</a:t>
            </a:r>
            <a:r>
              <a:rPr lang="en-US" altLang="zh-CN" sz="3000" b="1" dirty="0">
                <a:latin typeface="+mn-ea"/>
                <a:ea typeface="+mn-ea"/>
              </a:rPr>
              <a:t>90%</a:t>
            </a:r>
            <a:r>
              <a:rPr lang="zh-CN" altLang="en-US" sz="3000" b="1" dirty="0">
                <a:latin typeface="+mn-ea"/>
                <a:ea typeface="+mn-ea"/>
              </a:rPr>
              <a:t>以上是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，其余为蛋白质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约占</a:t>
            </a:r>
            <a:r>
              <a:rPr lang="en-US" altLang="zh-CN" sz="3000" b="1" dirty="0">
                <a:latin typeface="+mn-ea"/>
                <a:ea typeface="+mn-ea"/>
              </a:rPr>
              <a:t>7%)</a:t>
            </a:r>
            <a:r>
              <a:rPr lang="zh-CN" altLang="en-US" sz="3000" b="1" dirty="0">
                <a:latin typeface="+mn-ea"/>
                <a:ea typeface="+mn-ea"/>
              </a:rPr>
              <a:t>及氨基酸、葡萄糖和无机盐等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约占</a:t>
            </a:r>
            <a:r>
              <a:rPr lang="en-US" altLang="zh-CN" sz="3000" b="1" dirty="0">
                <a:latin typeface="+mn-ea"/>
                <a:ea typeface="+mn-ea"/>
              </a:rPr>
              <a:t>3%)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功能：血浆的主要功能是运载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、运输营养物质和废物等。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含量：约占血液总量的</a:t>
            </a:r>
            <a:r>
              <a:rPr lang="en-US" altLang="zh-CN" sz="3000" b="1" dirty="0">
                <a:latin typeface="+mn-ea"/>
                <a:ea typeface="+mn-ea"/>
              </a:rPr>
              <a:t>55%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．血细胞：血细胞包括红细胞、白细胞和血小板。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5911850" y="3216275"/>
            <a:ext cx="1382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血细胞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244975" y="1836738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2660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血细胞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50838" y="1333500"/>
            <a:ext cx="11623675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．红细胞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特点：血液中红细胞的数量最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，成熟的红细胞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细胞核。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功能：红细胞具有运输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的功能。当血液里红细胞的数量过少，或者红细胞中血红蛋白的含量过少时，人就会出现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症状。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299200" y="227647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0077450" y="22764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929188" y="364331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739313" y="43307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贫血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287338" y="846138"/>
            <a:ext cx="11574462" cy="413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．白细胞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特点：白细胞比红细胞大，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细胞核，但数量比红细胞少得多。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功能：有些白细胞如淋巴细胞能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侵入体内的病菌，从而保护人体的健康。当人的某些部位有炎症时，血液里白细胞含量会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935663" y="1762125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608763" y="31527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吞噬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3413" y="451961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增多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1047750" y="0"/>
            <a:ext cx="395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血液和血型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25450" y="920750"/>
            <a:ext cx="11574463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．血小板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特点：血小板是血细胞中体积最小的一种细胞。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功能：血小板能促进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并加速血液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．血常规检查的项目主要有：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计数</a:t>
            </a:r>
            <a:r>
              <a:rPr lang="en-US" altLang="zh-CN" sz="3000" b="1" dirty="0">
                <a:latin typeface="+mn-ea"/>
                <a:ea typeface="+mn-ea"/>
              </a:rPr>
              <a:t>(RBC)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计数</a:t>
            </a:r>
            <a:r>
              <a:rPr lang="en-US" altLang="zh-CN" sz="3000" b="1" dirty="0">
                <a:latin typeface="+mn-ea"/>
                <a:ea typeface="+mn-ea"/>
              </a:rPr>
              <a:t>(WBC)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含量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en-US" altLang="zh-CN" sz="3000" b="1" dirty="0" err="1">
                <a:latin typeface="+mn-ea"/>
                <a:ea typeface="+mn-ea"/>
              </a:rPr>
              <a:t>Hb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计数</a:t>
            </a:r>
            <a:r>
              <a:rPr lang="en-US" altLang="zh-CN" sz="3000" b="1" dirty="0">
                <a:latin typeface="+mn-ea"/>
                <a:ea typeface="+mn-ea"/>
              </a:rPr>
              <a:t>(PLT)</a:t>
            </a:r>
            <a:r>
              <a:rPr lang="zh-CN" altLang="en-US" sz="3000" b="1" dirty="0">
                <a:latin typeface="+mn-ea"/>
                <a:ea typeface="+mn-ea"/>
              </a:rPr>
              <a:t>等。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661025" y="3860800"/>
            <a:ext cx="1382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血小板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65663" y="25130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948613" y="25034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889625" y="3190875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红细胞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396413" y="319087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白细胞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90725" y="3879850"/>
            <a:ext cx="14208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血红蛋白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2365</Words>
  <Application>WPS 演示</Application>
  <PresentationFormat>自定义</PresentationFormat>
  <Paragraphs>225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Times New Roman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115</cp:revision>
  <dcterms:created xsi:type="dcterms:W3CDTF">2018-02-07T00:47:00Z</dcterms:created>
  <dcterms:modified xsi:type="dcterms:W3CDTF">2023-12-27T01:47:23Z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F619E269C89B4B8E895120A48845DFF5_12</vt:lpwstr>
  </property>
</Properties>
</file>