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docx" ContentType="application/vnd.openxmlformats-officedocument.wordprocessingml.document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68" r:id="rId4"/>
    <p:sldId id="269" r:id="rId5"/>
    <p:sldId id="289" r:id="rId6"/>
    <p:sldId id="292" r:id="rId7"/>
    <p:sldId id="283" r:id="rId8"/>
    <p:sldId id="293" r:id="rId9"/>
    <p:sldId id="295" r:id="rId10"/>
    <p:sldId id="272" r:id="rId11"/>
    <p:sldId id="273" r:id="rId12"/>
    <p:sldId id="294" r:id="rId13"/>
    <p:sldId id="271" r:id="rId14"/>
    <p:sldId id="276" r:id="rId15"/>
    <p:sldId id="274" r:id="rId16"/>
    <p:sldId id="296" r:id="rId17"/>
    <p:sldId id="277" r:id="rId18"/>
    <p:sldId id="278" r:id="rId19"/>
    <p:sldId id="279" r:id="rId20"/>
    <p:sldId id="280" r:id="rId21"/>
  </p:sldIdLst>
  <p:sldSz cx="12192000" cy="6858000"/>
  <p:notesSz cx="7103745" cy="10234295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A6AD"/>
    <a:srgbClr val="C50023"/>
    <a:srgbClr val="F1A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43" autoAdjust="0"/>
    <p:restoredTop sz="94660"/>
  </p:normalViewPr>
  <p:slideViewPr>
    <p:cSldViewPr snapToGrid="0">
      <p:cViewPr varScale="1">
        <p:scale>
          <a:sx n="86" d="100"/>
          <a:sy n="86" d="100"/>
        </p:scale>
        <p:origin x="-90" y="-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9100" y="0"/>
            <a:ext cx="2882900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8000"/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wmf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emf"/><Relationship Id="rId1" Type="http://schemas.openxmlformats.org/officeDocument/2006/relationships/package" Target="../embeddings/Document1.docx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w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NULL" TargetMode="External"/><Relationship Id="rId2" Type="http://schemas.openxmlformats.org/officeDocument/2006/relationships/image" Target="../media/image12.wmf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slide" Target="slide12.xml"/><Relationship Id="rId3" Type="http://schemas.openxmlformats.org/officeDocument/2006/relationships/slide" Target="slide5.xml"/><Relationship Id="rId2" Type="http://schemas.openxmlformats.org/officeDocument/2006/relationships/image" Target="../media/image3.jpeg"/><Relationship Id="rId1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wmf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wmf"/><Relationship Id="rId2" Type="http://schemas.openxmlformats.org/officeDocument/2006/relationships/image" Target="../media/image3.jpe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wmf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282700" y="2810510"/>
            <a:ext cx="9463088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第十二章　</a:t>
            </a: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人体生命活动的调节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5"/>
          <p:cNvSpPr/>
          <p:nvPr/>
        </p:nvSpPr>
        <p:spPr>
          <a:xfrm>
            <a:off x="1178663" y="4008675"/>
            <a:ext cx="8884517" cy="83099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  <a:scene3d>
              <a:camera prst="orthographicFront"/>
              <a:lightRig rig="threePt" dir="t"/>
            </a:scene3d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>
              <a:spcBef>
                <a:spcPct val="0"/>
              </a:spcBef>
              <a:buFontTx/>
              <a:buNone/>
              <a:defRPr/>
            </a:pPr>
            <a:r>
              <a:rPr lang="zh-CN" altLang="en-US"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第三节</a:t>
            </a:r>
            <a:r>
              <a:rPr sz="4800" b="1" dirty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　</a:t>
            </a:r>
            <a:r>
              <a:rPr lang="zh-CN" altLang="en-US"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人体感知信息</a:t>
            </a:r>
            <a:endParaRPr sz="4800" b="1" dirty="0">
              <a:solidFill>
                <a:srgbClr val="C50023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408238" y="1485900"/>
            <a:ext cx="9056687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单元</a:t>
            </a: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　生物圈中的人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  <p:bldLst>
      <p:bldP spid="9" grpId="0"/>
      <p:bldP spid="3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50863" y="1014413"/>
            <a:ext cx="10763250" cy="34464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．在下列结构中，形成听觉的部位是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．外耳道        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．鼓膜 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．耳蜗          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．大脑皮层听觉中枢 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 flipH="1">
            <a:off x="7548563" y="1238250"/>
            <a:ext cx="66198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D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4339" name="Rectangle 5"/>
          <p:cNvSpPr>
            <a:spLocks noChangeArrowheads="1"/>
          </p:cNvSpPr>
          <p:nvPr/>
        </p:nvSpPr>
        <p:spPr bwMode="auto">
          <a:xfrm>
            <a:off x="1117600" y="100013"/>
            <a:ext cx="43656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人体感知信息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23850" y="4689475"/>
            <a:ext cx="11688763" cy="1798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</a:t>
            </a:r>
            <a:r>
              <a:rPr lang="en-US" altLang="zh-CN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 </a:t>
            </a:r>
            <a:r>
              <a:rPr lang="zh-CN" altLang="en-US" sz="2600" b="1">
                <a:latin typeface="仿宋" panose="02010609060101010101" charset="-122"/>
                <a:ea typeface="仿宋" panose="02010609060101010101" charset="-122"/>
              </a:rPr>
              <a:t>听觉的形成过程：外界的声波信息由外耳道传到鼓膜，引起鼓膜的振动；振动通过听小骨传到内耳，刺激耳蜗内的听觉感受器产生神经冲动；神经冲动通过与听觉有关的神经传递到大脑皮层的听觉中枢，就形成了听觉。</a:t>
            </a:r>
            <a:endParaRPr lang="zh-CN" altLang="en-US" sz="2600" b="1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17538" y="1774825"/>
            <a:ext cx="10763250" cy="34464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．听觉的形成部位是大脑的听觉中枢，不是鼓膜或耳蜗。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．耳的鼓膜、听小骨、耳蜗等结构受到损伤，都有可能导致耳聋。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．真皮内有丰富的血管和感觉神经末梢，能够感受外界的冷、热、触压和痛觉等刺激。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5362" name="Rectangle 5"/>
          <p:cNvSpPr>
            <a:spLocks noChangeArrowheads="1"/>
          </p:cNvSpPr>
          <p:nvPr/>
        </p:nvSpPr>
        <p:spPr bwMode="auto">
          <a:xfrm>
            <a:off x="1117600" y="100013"/>
            <a:ext cx="43656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人体感知信息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10"/>
          <p:cNvSpPr/>
          <p:nvPr/>
        </p:nvSpPr>
        <p:spPr>
          <a:xfrm>
            <a:off x="947738" y="1160463"/>
            <a:ext cx="14160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易错点拨</a:t>
            </a:r>
            <a:endParaRPr lang="zh-CN" altLang="en-US" sz="2400" b="1" dirty="0" smtClean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15364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2650" y="1249363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9" descr="图标-0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49263" y="1050925"/>
            <a:ext cx="5646737" cy="84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746125" y="1852613"/>
            <a:ext cx="3070225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探究点　耳和听觉</a:t>
            </a:r>
            <a:endParaRPr lang="zh-CN" altLang="en-US" sz="2800" b="1">
              <a:solidFill>
                <a:srgbClr val="00A6AD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20763" y="1220788"/>
            <a:ext cx="477043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rPr>
              <a:t>重难探究  解决问题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16388" name="Rectangle 5"/>
          <p:cNvSpPr>
            <a:spLocks noChangeArrowheads="1"/>
          </p:cNvSpPr>
          <p:nvPr/>
        </p:nvSpPr>
        <p:spPr bwMode="auto">
          <a:xfrm>
            <a:off x="1117600" y="100013"/>
            <a:ext cx="43656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人体感知信息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65150" y="2439988"/>
            <a:ext cx="10864850" cy="1284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+mn-ea"/>
                <a:ea typeface="+mn-ea"/>
              </a:rPr>
              <a:t>【</a:t>
            </a:r>
            <a:r>
              <a:rPr lang="zh-CN" altLang="en-US" sz="2800" b="1" dirty="0">
                <a:latin typeface="+mn-ea"/>
                <a:ea typeface="+mn-ea"/>
              </a:rPr>
              <a:t>情景展示</a:t>
            </a:r>
            <a:r>
              <a:rPr lang="en-US" altLang="zh-CN" sz="2800" b="1" dirty="0">
                <a:latin typeface="+mn-ea"/>
                <a:ea typeface="+mn-ea"/>
              </a:rPr>
              <a:t>】 </a:t>
            </a:r>
            <a:r>
              <a:rPr lang="zh-CN" altLang="en-US" sz="2800" b="1" dirty="0">
                <a:latin typeface="+mn-ea"/>
                <a:ea typeface="+mn-ea"/>
              </a:rPr>
              <a:t>对照“耳的结构示意图”，分析耳的各部分结构和功能。</a:t>
            </a:r>
            <a:endParaRPr lang="zh-CN" altLang="en-US" sz="2800" b="1" dirty="0">
              <a:latin typeface="+mn-ea"/>
              <a:ea typeface="+mn-ea"/>
            </a:endParaRPr>
          </a:p>
        </p:txBody>
      </p:sp>
      <p:pic>
        <p:nvPicPr>
          <p:cNvPr id="16390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0" y="1998663"/>
            <a:ext cx="8572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Picture 2" descr="YYD1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33725" y="3740150"/>
            <a:ext cx="4522788" cy="167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12750" y="915988"/>
            <a:ext cx="10763250" cy="34464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问题探究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．耳的各部分有哪些结构呢？ 耳廓、外耳道、鼓膜、咽鼓管、听小骨和耳蜗等有何功能？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．根据你对耳的结构和功能的了解，说说听觉的形成过程。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思考交流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410" name="Rectangle 5"/>
          <p:cNvSpPr>
            <a:spLocks noChangeArrowheads="1"/>
          </p:cNvSpPr>
          <p:nvPr/>
        </p:nvSpPr>
        <p:spPr bwMode="auto">
          <a:xfrm>
            <a:off x="1117600" y="100013"/>
            <a:ext cx="43656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人体感知信息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5"/>
          <p:cNvSpPr>
            <a:spLocks noChangeArrowheads="1"/>
          </p:cNvSpPr>
          <p:nvPr/>
        </p:nvSpPr>
        <p:spPr bwMode="auto">
          <a:xfrm>
            <a:off x="1117600" y="100013"/>
            <a:ext cx="43656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人体感知信息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4"/>
          <p:cNvSpPr txBox="1"/>
          <p:nvPr/>
        </p:nvSpPr>
        <p:spPr>
          <a:xfrm>
            <a:off x="239713" y="879475"/>
            <a:ext cx="11952287" cy="619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归纳提升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1119188" y="1817688"/>
          <a:ext cx="9539287" cy="4065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文档" r:id="rId1" imgW="6835140" imgH="2914015" progId="">
                  <p:embed/>
                </p:oleObj>
              </mc:Choice>
              <mc:Fallback>
                <p:oleObj name="文档" r:id="rId1" imgW="6835140" imgH="2914015" progId="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19188" y="1817688"/>
                        <a:ext cx="9539287" cy="40655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5"/>
          <p:cNvSpPr>
            <a:spLocks noChangeArrowheads="1"/>
          </p:cNvSpPr>
          <p:nvPr/>
        </p:nvSpPr>
        <p:spPr bwMode="auto">
          <a:xfrm>
            <a:off x="1117600" y="100013"/>
            <a:ext cx="43656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人体感知信息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4"/>
          <p:cNvSpPr txBox="1"/>
          <p:nvPr/>
        </p:nvSpPr>
        <p:spPr>
          <a:xfrm>
            <a:off x="471488" y="1066800"/>
            <a:ext cx="11337925" cy="31702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听觉形成过程：声波→外耳道→鼓膜→听小骨→耳蜗内的听觉感受器→听神经→大脑皮层的听觉中枢→形成听觉。即外界的声波信息由外耳道传到鼓膜，引起鼓膜振动，经三块听小骨传到内耳的耳蜗，耳蜗内的听觉感受器接收信息，并沿着与听觉有关的神经将信息传到大脑皮层的听觉中枢，形成听觉。</a:t>
            </a:r>
            <a:endParaRPr lang="en-US" altLang="zh-CN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8763" y="868363"/>
            <a:ext cx="11463337" cy="4402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　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典例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] 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参照图分析判断：遇到巨大声响迅速张口以免被震破的、将鼓膜的振动传到内耳的、将外界的声波刺激转变为神经冲动的、将神经冲动传到大脑皮层的听觉中枢的结构依次是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．④①⑦⑧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．④②⑥⑧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．④③⑧⑤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．④①⑥⑤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 flipH="1">
            <a:off x="9093200" y="2182813"/>
            <a:ext cx="5349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D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32771" name="Rectangle 5"/>
          <p:cNvSpPr>
            <a:spLocks noChangeArrowheads="1"/>
          </p:cNvSpPr>
          <p:nvPr/>
        </p:nvSpPr>
        <p:spPr bwMode="auto">
          <a:xfrm>
            <a:off x="1117600" y="100013"/>
            <a:ext cx="43656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人体感知信息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770" name="Picture 2" descr="4XIJ19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121275" y="2989263"/>
            <a:ext cx="3529013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52413" y="1471613"/>
            <a:ext cx="11453812" cy="3692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 图中的②是耳廓，收集声波；③是外耳道，将声波传至鼓膜；④是鼓膜，把声波振动转为机械振动；①是听小骨，把鼓膜的振动扩大并传到内耳；⑦是鼓室；⑧是咽鼓管，连通鼓室和咽部，使鼓室内空气和大气相通，可以平衡鼓室内外空气压力的平衡，使鼓膜能正常振动；⑥是耳蜗，里面有听觉感受器，接受振动刺激产生神经冲动；⑤是听觉神经，将耳蜗产生的神经冲动传到大脑皮层的听觉中枢，形成听觉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3794" name="Rectangle 5"/>
          <p:cNvSpPr>
            <a:spLocks noChangeArrowheads="1"/>
          </p:cNvSpPr>
          <p:nvPr/>
        </p:nvSpPr>
        <p:spPr bwMode="auto">
          <a:xfrm>
            <a:off x="1117600" y="100013"/>
            <a:ext cx="43656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人体感知信息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654050" y="901700"/>
            <a:ext cx="1627188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课内小结</a:t>
            </a:r>
            <a:endParaRPr lang="zh-CN" altLang="en-US" sz="28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sp>
        <p:nvSpPr>
          <p:cNvPr id="34818" name="Rectangle 5"/>
          <p:cNvSpPr>
            <a:spLocks noChangeArrowheads="1"/>
          </p:cNvSpPr>
          <p:nvPr/>
        </p:nvSpPr>
        <p:spPr bwMode="auto">
          <a:xfrm>
            <a:off x="1117600" y="100013"/>
            <a:ext cx="43656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人体感知信息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4819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19125" y="1093788"/>
            <a:ext cx="84138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Rectangle 78"/>
          <p:cNvSpPr>
            <a:spLocks noChangeArrowheads="1"/>
          </p:cNvSpPr>
          <p:nvPr/>
        </p:nvSpPr>
        <p:spPr bwMode="auto">
          <a:xfrm>
            <a:off x="2841625" y="3411538"/>
            <a:ext cx="9056688" cy="21415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20" name="Text Box 45"/>
          <p:cNvSpPr txBox="1">
            <a:spLocks noChangeArrowheads="1"/>
          </p:cNvSpPr>
          <p:nvPr/>
        </p:nvSpPr>
        <p:spPr bwMode="auto">
          <a:xfrm>
            <a:off x="1112838" y="3114675"/>
            <a:ext cx="503237" cy="25860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anose="020F0502020204030204" pitchFamily="34" charset="0"/>
              </a:rPr>
              <a:t>耳和皮肤感觉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21" name="Text Box 46"/>
          <p:cNvSpPr txBox="1">
            <a:spLocks noChangeArrowheads="1"/>
          </p:cNvSpPr>
          <p:nvPr/>
        </p:nvSpPr>
        <p:spPr bwMode="auto">
          <a:xfrm>
            <a:off x="1976438" y="2609850"/>
            <a:ext cx="1511300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anose="020F0502020204030204" pitchFamily="34" charset="0"/>
              </a:rPr>
              <a:t>耳的结构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22" name="Text Box 47"/>
          <p:cNvSpPr txBox="1">
            <a:spLocks noChangeArrowheads="1"/>
          </p:cNvSpPr>
          <p:nvPr/>
        </p:nvSpPr>
        <p:spPr bwMode="auto">
          <a:xfrm>
            <a:off x="1905000" y="3690938"/>
            <a:ext cx="719138" cy="9064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>
                <a:latin typeface="Calibri" panose="020F0502020204030204" pitchFamily="34" charset="0"/>
              </a:rPr>
              <a:t>听觉</a:t>
            </a:r>
            <a:endParaRPr lang="zh-CN" altLang="en-US" sz="2800" b="1">
              <a:latin typeface="Calibri" panose="020F0502020204030204" pitchFamily="34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>
                <a:latin typeface="Calibri" panose="020F0502020204030204" pitchFamily="34" charset="0"/>
              </a:rPr>
              <a:t>形成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23" name="Text Box 48"/>
          <p:cNvSpPr txBox="1">
            <a:spLocks noChangeArrowheads="1"/>
          </p:cNvSpPr>
          <p:nvPr/>
        </p:nvSpPr>
        <p:spPr bwMode="auto">
          <a:xfrm>
            <a:off x="1887538" y="5583238"/>
            <a:ext cx="800100" cy="4302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anose="020F0502020204030204" pitchFamily="34" charset="0"/>
              </a:rPr>
              <a:t>皮肤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24" name="Text Box 49"/>
          <p:cNvSpPr txBox="1">
            <a:spLocks noChangeArrowheads="1"/>
          </p:cNvSpPr>
          <p:nvPr/>
        </p:nvSpPr>
        <p:spPr bwMode="auto">
          <a:xfrm>
            <a:off x="3028950" y="5683250"/>
            <a:ext cx="4495800" cy="4302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anose="020F0502020204030204" pitchFamily="34" charset="0"/>
              </a:rPr>
              <a:t>触压觉、痛觉、冷觉和热觉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26" name="Text Box 50"/>
          <p:cNvSpPr txBox="1">
            <a:spLocks noChangeArrowheads="1"/>
          </p:cNvSpPr>
          <p:nvPr/>
        </p:nvSpPr>
        <p:spPr bwMode="auto">
          <a:xfrm>
            <a:off x="3203575" y="4262438"/>
            <a:ext cx="1657350" cy="8620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anose="020F0502020204030204" pitchFamily="34" charset="0"/>
              </a:rPr>
              <a:t>收集和传导声波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27" name="Rectangle 52"/>
          <p:cNvSpPr>
            <a:spLocks noChangeArrowheads="1"/>
          </p:cNvSpPr>
          <p:nvPr/>
        </p:nvSpPr>
        <p:spPr bwMode="auto">
          <a:xfrm>
            <a:off x="2841625" y="3330575"/>
            <a:ext cx="899001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>
                <a:latin typeface="Calibri" panose="020F0502020204030204" pitchFamily="34" charset="0"/>
              </a:rPr>
              <a:t>耳廓→外耳道→鼓膜→听小骨→耳蜗→听神经→听觉中枢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28" name="Text Box 53"/>
          <p:cNvSpPr txBox="1">
            <a:spLocks noChangeArrowheads="1"/>
          </p:cNvSpPr>
          <p:nvPr/>
        </p:nvSpPr>
        <p:spPr bwMode="auto">
          <a:xfrm>
            <a:off x="5505450" y="4246563"/>
            <a:ext cx="1585913" cy="860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anose="020F0502020204030204" pitchFamily="34" charset="0"/>
              </a:rPr>
              <a:t>传导和放大声波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29" name="Text Box 54"/>
          <p:cNvSpPr txBox="1">
            <a:spLocks noChangeArrowheads="1"/>
          </p:cNvSpPr>
          <p:nvPr/>
        </p:nvSpPr>
        <p:spPr bwMode="auto">
          <a:xfrm>
            <a:off x="7446963" y="4132263"/>
            <a:ext cx="1368425" cy="1293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anose="020F0502020204030204" pitchFamily="34" charset="0"/>
              </a:rPr>
              <a:t>听觉感受器接受信息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30" name="Text Box 55"/>
          <p:cNvSpPr txBox="1">
            <a:spLocks noChangeArrowheads="1"/>
          </p:cNvSpPr>
          <p:nvPr/>
        </p:nvSpPr>
        <p:spPr bwMode="auto">
          <a:xfrm>
            <a:off x="9137650" y="4179888"/>
            <a:ext cx="784225" cy="8620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anose="020F0502020204030204" pitchFamily="34" charset="0"/>
              </a:rPr>
              <a:t>传导信息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31" name="Rectangle 56"/>
          <p:cNvSpPr>
            <a:spLocks noChangeArrowheads="1"/>
          </p:cNvSpPr>
          <p:nvPr/>
        </p:nvSpPr>
        <p:spPr bwMode="auto">
          <a:xfrm>
            <a:off x="10637838" y="4183063"/>
            <a:ext cx="971550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alibri" panose="020F0502020204030204" pitchFamily="34" charset="0"/>
              </a:rPr>
              <a:t>产生听觉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grpSp>
        <p:nvGrpSpPr>
          <p:cNvPr id="32" name="Group 62"/>
          <p:cNvGrpSpPr/>
          <p:nvPr/>
        </p:nvGrpSpPr>
        <p:grpSpPr bwMode="auto">
          <a:xfrm>
            <a:off x="3200400" y="3835400"/>
            <a:ext cx="1522413" cy="431800"/>
            <a:chOff x="1655" y="2478"/>
            <a:chExt cx="454" cy="272"/>
          </a:xfrm>
        </p:grpSpPr>
        <p:grpSp>
          <p:nvGrpSpPr>
            <p:cNvPr id="34852" name="Group 60"/>
            <p:cNvGrpSpPr/>
            <p:nvPr/>
          </p:nvGrpSpPr>
          <p:grpSpPr bwMode="auto">
            <a:xfrm>
              <a:off x="1655" y="2478"/>
              <a:ext cx="454" cy="90"/>
              <a:chOff x="1655" y="2478"/>
              <a:chExt cx="454" cy="90"/>
            </a:xfrm>
          </p:grpSpPr>
          <p:sp>
            <p:nvSpPr>
              <p:cNvPr id="34854" name="Line 57"/>
              <p:cNvSpPr>
                <a:spLocks noChangeShapeType="1"/>
              </p:cNvSpPr>
              <p:nvPr/>
            </p:nvSpPr>
            <p:spPr bwMode="auto">
              <a:xfrm>
                <a:off x="1655" y="2478"/>
                <a:ext cx="0" cy="9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55" name="Line 58"/>
              <p:cNvSpPr>
                <a:spLocks noChangeShapeType="1"/>
              </p:cNvSpPr>
              <p:nvPr/>
            </p:nvSpPr>
            <p:spPr bwMode="auto">
              <a:xfrm>
                <a:off x="1655" y="2568"/>
                <a:ext cx="45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56" name="Line 59"/>
              <p:cNvSpPr>
                <a:spLocks noChangeShapeType="1"/>
              </p:cNvSpPr>
              <p:nvPr/>
            </p:nvSpPr>
            <p:spPr bwMode="auto">
              <a:xfrm>
                <a:off x="2109" y="2478"/>
                <a:ext cx="0" cy="9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4853" name="Line 61"/>
            <p:cNvSpPr>
              <a:spLocks noChangeShapeType="1"/>
            </p:cNvSpPr>
            <p:nvPr/>
          </p:nvSpPr>
          <p:spPr bwMode="auto">
            <a:xfrm>
              <a:off x="1837" y="2568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2" name="Group 63"/>
          <p:cNvGrpSpPr/>
          <p:nvPr/>
        </p:nvGrpSpPr>
        <p:grpSpPr bwMode="auto">
          <a:xfrm>
            <a:off x="5611813" y="3798888"/>
            <a:ext cx="1539875" cy="431800"/>
            <a:chOff x="1655" y="2478"/>
            <a:chExt cx="454" cy="272"/>
          </a:xfrm>
        </p:grpSpPr>
        <p:grpSp>
          <p:nvGrpSpPr>
            <p:cNvPr id="34847" name="Group 64"/>
            <p:cNvGrpSpPr/>
            <p:nvPr/>
          </p:nvGrpSpPr>
          <p:grpSpPr bwMode="auto">
            <a:xfrm>
              <a:off x="1655" y="2478"/>
              <a:ext cx="454" cy="90"/>
              <a:chOff x="1655" y="2478"/>
              <a:chExt cx="454" cy="90"/>
            </a:xfrm>
          </p:grpSpPr>
          <p:sp>
            <p:nvSpPr>
              <p:cNvPr id="34849" name="Line 65"/>
              <p:cNvSpPr>
                <a:spLocks noChangeShapeType="1"/>
              </p:cNvSpPr>
              <p:nvPr/>
            </p:nvSpPr>
            <p:spPr bwMode="auto">
              <a:xfrm>
                <a:off x="1655" y="2478"/>
                <a:ext cx="0" cy="9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50" name="Line 66"/>
              <p:cNvSpPr>
                <a:spLocks noChangeShapeType="1"/>
              </p:cNvSpPr>
              <p:nvPr/>
            </p:nvSpPr>
            <p:spPr bwMode="auto">
              <a:xfrm>
                <a:off x="1655" y="2568"/>
                <a:ext cx="45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51" name="Line 67"/>
              <p:cNvSpPr>
                <a:spLocks noChangeShapeType="1"/>
              </p:cNvSpPr>
              <p:nvPr/>
            </p:nvSpPr>
            <p:spPr bwMode="auto">
              <a:xfrm>
                <a:off x="2109" y="2478"/>
                <a:ext cx="0" cy="9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4848" name="Line 68"/>
            <p:cNvSpPr>
              <a:spLocks noChangeShapeType="1"/>
            </p:cNvSpPr>
            <p:nvPr/>
          </p:nvSpPr>
          <p:spPr bwMode="auto">
            <a:xfrm>
              <a:off x="1837" y="2568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8" name="Line 75"/>
          <p:cNvSpPr>
            <a:spLocks noChangeShapeType="1"/>
          </p:cNvSpPr>
          <p:nvPr/>
        </p:nvSpPr>
        <p:spPr bwMode="auto">
          <a:xfrm>
            <a:off x="8204200" y="3757613"/>
            <a:ext cx="0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" name="Line 76"/>
          <p:cNvSpPr>
            <a:spLocks noChangeShapeType="1"/>
          </p:cNvSpPr>
          <p:nvPr/>
        </p:nvSpPr>
        <p:spPr bwMode="auto">
          <a:xfrm>
            <a:off x="9499600" y="3748088"/>
            <a:ext cx="0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" name="Line 77"/>
          <p:cNvSpPr>
            <a:spLocks noChangeShapeType="1"/>
          </p:cNvSpPr>
          <p:nvPr/>
        </p:nvSpPr>
        <p:spPr bwMode="auto">
          <a:xfrm>
            <a:off x="11125200" y="3787775"/>
            <a:ext cx="0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1" name="Group 228"/>
          <p:cNvGrpSpPr/>
          <p:nvPr/>
        </p:nvGrpSpPr>
        <p:grpSpPr bwMode="auto">
          <a:xfrm>
            <a:off x="1616075" y="2825750"/>
            <a:ext cx="360363" cy="2881313"/>
            <a:chOff x="657" y="1842"/>
            <a:chExt cx="227" cy="1815"/>
          </a:xfrm>
        </p:grpSpPr>
        <p:grpSp>
          <p:nvGrpSpPr>
            <p:cNvPr id="34842" name="Group 226"/>
            <p:cNvGrpSpPr/>
            <p:nvPr/>
          </p:nvGrpSpPr>
          <p:grpSpPr bwMode="auto">
            <a:xfrm>
              <a:off x="748" y="1842"/>
              <a:ext cx="136" cy="1815"/>
              <a:chOff x="748" y="1842"/>
              <a:chExt cx="136" cy="1815"/>
            </a:xfrm>
          </p:grpSpPr>
          <p:sp>
            <p:nvSpPr>
              <p:cNvPr id="34844" name="Line 223"/>
              <p:cNvSpPr>
                <a:spLocks noChangeShapeType="1"/>
              </p:cNvSpPr>
              <p:nvPr/>
            </p:nvSpPr>
            <p:spPr bwMode="auto">
              <a:xfrm>
                <a:off x="748" y="1842"/>
                <a:ext cx="13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45" name="Line 224"/>
              <p:cNvSpPr>
                <a:spLocks noChangeShapeType="1"/>
              </p:cNvSpPr>
              <p:nvPr/>
            </p:nvSpPr>
            <p:spPr bwMode="auto">
              <a:xfrm>
                <a:off x="748" y="1842"/>
                <a:ext cx="0" cy="181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46" name="Line 225"/>
              <p:cNvSpPr>
                <a:spLocks noChangeShapeType="1"/>
              </p:cNvSpPr>
              <p:nvPr/>
            </p:nvSpPr>
            <p:spPr bwMode="auto">
              <a:xfrm>
                <a:off x="748" y="3657"/>
                <a:ext cx="9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4843" name="Line 227"/>
            <p:cNvSpPr>
              <a:spLocks noChangeShapeType="1"/>
            </p:cNvSpPr>
            <p:nvPr/>
          </p:nvSpPr>
          <p:spPr bwMode="auto">
            <a:xfrm>
              <a:off x="657" y="2614"/>
              <a:ext cx="18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7" name="Line 229"/>
          <p:cNvSpPr>
            <a:spLocks noChangeShapeType="1"/>
          </p:cNvSpPr>
          <p:nvPr/>
        </p:nvSpPr>
        <p:spPr bwMode="auto">
          <a:xfrm>
            <a:off x="2624138" y="3978275"/>
            <a:ext cx="2174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8" name="Line 230"/>
          <p:cNvSpPr>
            <a:spLocks noChangeShapeType="1"/>
          </p:cNvSpPr>
          <p:nvPr/>
        </p:nvSpPr>
        <p:spPr bwMode="auto">
          <a:xfrm>
            <a:off x="2690813" y="5854700"/>
            <a:ext cx="3603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9" name="Group 233"/>
          <p:cNvGrpSpPr/>
          <p:nvPr/>
        </p:nvGrpSpPr>
        <p:grpSpPr bwMode="auto">
          <a:xfrm>
            <a:off x="4136822" y="1469202"/>
            <a:ext cx="4679950" cy="1800225"/>
            <a:chOff x="2381" y="799"/>
            <a:chExt cx="2948" cy="1134"/>
          </a:xfrm>
          <a:noFill/>
        </p:grpSpPr>
        <p:sp>
          <p:nvSpPr>
            <p:cNvPr id="70" name="Rectangle 232"/>
            <p:cNvSpPr>
              <a:spLocks noChangeArrowheads="1"/>
            </p:cNvSpPr>
            <p:nvPr/>
          </p:nvSpPr>
          <p:spPr bwMode="auto">
            <a:xfrm>
              <a:off x="2381" y="799"/>
              <a:ext cx="2948" cy="113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>
                <a:latin typeface="+mn-lt"/>
                <a:ea typeface="+mn-ea"/>
              </a:endParaRPr>
            </a:p>
          </p:txBody>
        </p:sp>
        <p:pic>
          <p:nvPicPr>
            <p:cNvPr id="71" name="图片 115" descr="YYD110.EPS"/>
            <p:cNvPicPr>
              <a:picLocks noChangeAspect="1" noChangeArrowheads="1"/>
            </p:cNvPicPr>
            <p:nvPr/>
          </p:nvPicPr>
          <p:blipFill>
            <a:blip r:embed="rId2" r:link="rId3"/>
            <a:srcRect/>
            <a:stretch>
              <a:fillRect/>
            </a:stretch>
          </p:blipFill>
          <p:spPr bwMode="auto">
            <a:xfrm>
              <a:off x="2517" y="981"/>
              <a:ext cx="2653" cy="91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2" name="Line 234"/>
          <p:cNvSpPr>
            <a:spLocks noChangeShapeType="1"/>
          </p:cNvSpPr>
          <p:nvPr/>
        </p:nvSpPr>
        <p:spPr bwMode="auto">
          <a:xfrm>
            <a:off x="3489325" y="2763838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500"/>
                            </p:stCondLst>
                            <p:childTnLst>
                              <p:par>
                                <p:cTn id="9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/>
      <p:bldP spid="27" grpId="0"/>
      <p:bldP spid="28" grpId="0"/>
      <p:bldP spid="29" grpId="0"/>
      <p:bldP spid="30" grpId="0"/>
      <p:bldP spid="31" grpId="0"/>
      <p:bldP spid="58" grpId="0" animBg="1"/>
      <p:bldP spid="59" grpId="0" animBg="1"/>
      <p:bldP spid="60" grpId="0" animBg="1"/>
      <p:bldP spid="67" grpId="0" animBg="1"/>
      <p:bldP spid="68" grpId="0" animBg="1"/>
      <p:bldP spid="7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617538" y="862013"/>
            <a:ext cx="1627187" cy="738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课外链接</a:t>
            </a:r>
            <a:endParaRPr lang="zh-CN" altLang="en-US" sz="28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pic>
        <p:nvPicPr>
          <p:cNvPr id="35842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41338" y="1104900"/>
            <a:ext cx="84137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101"/>
          <p:cNvSpPr txBox="1"/>
          <p:nvPr/>
        </p:nvSpPr>
        <p:spPr>
          <a:xfrm>
            <a:off x="419100" y="1590675"/>
            <a:ext cx="11215688" cy="3554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6035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聋哑症</a:t>
            </a:r>
            <a:endParaRPr lang="zh-CN" altLang="en-US" sz="3000" b="1" noProof="1"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  <a:p>
            <a:pPr indent="2603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聋哑症是听觉与语言障碍兼有的病症。聋哑人不会说话，并不是语言系统的中枢部分或末梢部分有什么病变，而是由于听力障碍使之失去模仿学习的可能。丧失听到和辨别语言的能力，也就无法自我矫正。聋是因，哑是结果。</a:t>
            </a:r>
            <a:endParaRPr lang="zh-CN" altLang="en-US" sz="3000" b="1" noProof="1"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35844" name="Rectangle 5"/>
          <p:cNvSpPr>
            <a:spLocks noChangeArrowheads="1"/>
          </p:cNvSpPr>
          <p:nvPr/>
        </p:nvSpPr>
        <p:spPr bwMode="auto">
          <a:xfrm>
            <a:off x="1117600" y="100013"/>
            <a:ext cx="43656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人体感知信息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5"/>
          <p:cNvSpPr>
            <a:spLocks noChangeArrowheads="1"/>
          </p:cNvSpPr>
          <p:nvPr/>
        </p:nvSpPr>
        <p:spPr bwMode="auto">
          <a:xfrm>
            <a:off x="2762250" y="1511300"/>
            <a:ext cx="5489575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课时　</a:t>
            </a: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耳和听觉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46" name="组合 2"/>
          <p:cNvGrpSpPr/>
          <p:nvPr/>
        </p:nvGrpSpPr>
        <p:grpSpPr bwMode="auto">
          <a:xfrm>
            <a:off x="2370138" y="3081338"/>
            <a:ext cx="9117012" cy="1008062"/>
            <a:chOff x="5164" y="4732"/>
            <a:chExt cx="9550" cy="1587"/>
          </a:xfrm>
        </p:grpSpPr>
        <p:pic>
          <p:nvPicPr>
            <p:cNvPr id="6151" name="图片 8" descr="图标-0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164" y="4732"/>
              <a:ext cx="7955" cy="1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文本框 3">
              <a:hlinkClick r:id="rId3" action="ppaction://hlinksldjump"/>
            </p:cNvPr>
            <p:cNvSpPr txBox="1"/>
            <p:nvPr/>
          </p:nvSpPr>
          <p:spPr>
            <a:xfrm>
              <a:off x="5723" y="4919"/>
              <a:ext cx="8991" cy="12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自主学习  发现问题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grpSp>
        <p:nvGrpSpPr>
          <p:cNvPr id="6147" name="组合 5"/>
          <p:cNvGrpSpPr/>
          <p:nvPr/>
        </p:nvGrpSpPr>
        <p:grpSpPr bwMode="auto">
          <a:xfrm>
            <a:off x="2347913" y="4419600"/>
            <a:ext cx="8939212" cy="1038225"/>
            <a:chOff x="4443" y="6850"/>
            <a:chExt cx="11676" cy="1635"/>
          </a:xfrm>
        </p:grpSpPr>
        <p:pic>
          <p:nvPicPr>
            <p:cNvPr id="6149" name="图片 9" descr="图标-0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443" y="6850"/>
              <a:ext cx="9349" cy="1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文本框 4">
              <a:hlinkClick r:id="rId4" action="ppaction://hlinksldjump"/>
            </p:cNvPr>
            <p:cNvSpPr txBox="1"/>
            <p:nvPr/>
          </p:nvSpPr>
          <p:spPr>
            <a:xfrm>
              <a:off x="5042" y="7063"/>
              <a:ext cx="11077" cy="12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重难探究   解决问题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1125538" y="0"/>
            <a:ext cx="46990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第四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单元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生物圈中的人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5"/>
          <p:cNvSpPr>
            <a:spLocks noChangeArrowheads="1"/>
          </p:cNvSpPr>
          <p:nvPr/>
        </p:nvSpPr>
        <p:spPr bwMode="auto">
          <a:xfrm>
            <a:off x="1117600" y="100013"/>
            <a:ext cx="43656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人体感知信息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61" name="Rectangle 10"/>
          <p:cNvSpPr/>
          <p:nvPr/>
        </p:nvSpPr>
        <p:spPr>
          <a:xfrm>
            <a:off x="785813" y="1035050"/>
            <a:ext cx="157797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学习目标 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7171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27063" y="1122363"/>
            <a:ext cx="8572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603250" y="1636713"/>
            <a:ext cx="11060113" cy="20605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j-ea"/>
                <a:ea typeface="+mj-ea"/>
              </a:rPr>
              <a:t>1.</a:t>
            </a:r>
            <a:r>
              <a:rPr lang="zh-CN" altLang="en-US" sz="3000" b="1" dirty="0">
                <a:latin typeface="+mj-ea"/>
                <a:ea typeface="+mj-ea"/>
              </a:rPr>
              <a:t>概述耳的基本结构和听觉形成的过程。</a:t>
            </a:r>
            <a:r>
              <a:rPr lang="en-US" altLang="zh-CN" sz="3000" b="1" dirty="0">
                <a:latin typeface="+mj-ea"/>
                <a:ea typeface="+mj-ea"/>
              </a:rPr>
              <a:t>(</a:t>
            </a:r>
            <a:r>
              <a:rPr lang="zh-CN" altLang="en-US" sz="3000" b="1" dirty="0">
                <a:latin typeface="+mj-ea"/>
                <a:ea typeface="+mj-ea"/>
              </a:rPr>
              <a:t>重难点</a:t>
            </a:r>
            <a:r>
              <a:rPr lang="en-US" altLang="zh-CN" sz="3000" b="1" dirty="0">
                <a:latin typeface="+mj-ea"/>
                <a:ea typeface="+mj-ea"/>
              </a:rPr>
              <a:t>)</a:t>
            </a:r>
            <a:endParaRPr lang="en-US" altLang="zh-CN" sz="3000" b="1" dirty="0">
              <a:latin typeface="+mj-ea"/>
              <a:ea typeface="+mj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j-ea"/>
                <a:ea typeface="+mj-ea"/>
              </a:rPr>
              <a:t>2</a:t>
            </a:r>
            <a:r>
              <a:rPr lang="zh-CN" altLang="en-US" sz="3000" b="1" dirty="0">
                <a:latin typeface="+mj-ea"/>
                <a:ea typeface="+mj-ea"/>
              </a:rPr>
              <a:t>．养成良好的用耳习惯。</a:t>
            </a:r>
            <a:endParaRPr lang="zh-CN" altLang="en-US" sz="3000" b="1" dirty="0">
              <a:latin typeface="+mj-ea"/>
              <a:ea typeface="+mj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j-ea"/>
                <a:ea typeface="+mj-ea"/>
              </a:rPr>
              <a:t>3</a:t>
            </a:r>
            <a:r>
              <a:rPr lang="zh-CN" altLang="en-US" sz="3000" b="1" dirty="0">
                <a:latin typeface="+mj-ea"/>
                <a:ea typeface="+mj-ea"/>
              </a:rPr>
              <a:t>．说出人体皮肤的感觉功能。</a:t>
            </a:r>
            <a:endParaRPr lang="zh-CN" altLang="en-US" sz="3000" b="1" dirty="0">
              <a:latin typeface="+mj-ea"/>
              <a:ea typeface="+mj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1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5"/>
          <p:cNvSpPr>
            <a:spLocks noChangeArrowheads="1"/>
          </p:cNvSpPr>
          <p:nvPr/>
        </p:nvSpPr>
        <p:spPr bwMode="auto">
          <a:xfrm>
            <a:off x="1117600" y="100013"/>
            <a:ext cx="43656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人体感知信息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10"/>
          <p:cNvSpPr/>
          <p:nvPr/>
        </p:nvSpPr>
        <p:spPr>
          <a:xfrm>
            <a:off x="673100" y="1031875"/>
            <a:ext cx="1577975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问题导入 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8195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9750" y="1035050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文本框 14"/>
          <p:cNvSpPr txBox="1"/>
          <p:nvPr/>
        </p:nvSpPr>
        <p:spPr>
          <a:xfrm>
            <a:off x="354013" y="1617663"/>
            <a:ext cx="11050587" cy="2062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+mj-ea"/>
                <a:ea typeface="+mj-ea"/>
              </a:rPr>
              <a:t>飞机降落时由于客舱内气压过低，导致一名女性乘客耳鼓膜破裂。耳的结构由哪些部分组成？各有什么功能？如何保护好自己的耳和听力？</a:t>
            </a:r>
            <a:endParaRPr lang="zh-CN" altLang="en-US" sz="3000" b="1" dirty="0">
              <a:latin typeface="+mj-ea"/>
              <a:ea typeface="+mj-ea"/>
            </a:endParaRPr>
          </a:p>
        </p:txBody>
      </p:sp>
      <p:pic>
        <p:nvPicPr>
          <p:cNvPr id="2" name="Picture 1" descr="YYD1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43338" y="3633788"/>
            <a:ext cx="2820987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327025" y="2036763"/>
            <a:ext cx="11526838" cy="4830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1</a:t>
            </a:r>
            <a:r>
              <a:rPr lang="zh-CN" altLang="en-US" sz="3000" b="1">
                <a:latin typeface="宋体" panose="02010600030101010101" pitchFamily="2" charset="-122"/>
              </a:rPr>
              <a:t>．耳的结构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(1)</a:t>
            </a:r>
            <a:r>
              <a:rPr lang="zh-CN" altLang="en-US" sz="3000" b="1">
                <a:latin typeface="宋体" panose="02010600030101010101" pitchFamily="2" charset="-122"/>
              </a:rPr>
              <a:t>耳分为三部分：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、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和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(2)</a:t>
            </a:r>
            <a:r>
              <a:rPr lang="zh-CN" altLang="en-US" sz="3000" b="1">
                <a:latin typeface="宋体" panose="02010600030101010101" pitchFamily="2" charset="-122"/>
              </a:rPr>
              <a:t>外耳由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和外耳道组成。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2</a:t>
            </a:r>
            <a:r>
              <a:rPr lang="zh-CN" altLang="en-US" sz="3000" b="1">
                <a:latin typeface="宋体" panose="02010600030101010101" pitchFamily="2" charset="-122"/>
              </a:rPr>
              <a:t>．耳的功能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(1)</a:t>
            </a:r>
            <a:r>
              <a:rPr lang="zh-CN" altLang="en-US" sz="3000" b="1">
                <a:latin typeface="宋体" panose="02010600030101010101" pitchFamily="2" charset="-122"/>
              </a:rPr>
              <a:t>耳廓和外耳道有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和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声波的作用。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(2)</a:t>
            </a:r>
            <a:r>
              <a:rPr lang="zh-CN" altLang="en-US" sz="3000" b="1">
                <a:latin typeface="宋体" panose="02010600030101010101" pitchFamily="2" charset="-122"/>
              </a:rPr>
              <a:t>鼓膜可随声波振动；骨膜和听小骨都有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和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声波的作用。</a:t>
            </a:r>
            <a:r>
              <a:rPr lang="en-US" altLang="zh-CN" sz="3000" b="1">
                <a:latin typeface="宋体" panose="02010600030101010101" pitchFamily="2" charset="-122"/>
              </a:rPr>
              <a:t>(3)</a:t>
            </a:r>
            <a:r>
              <a:rPr lang="zh-CN" altLang="en-US" sz="3000" b="1">
                <a:latin typeface="宋体" panose="02010600030101010101" pitchFamily="2" charset="-122"/>
              </a:rPr>
              <a:t>耳蜗内有</a:t>
            </a:r>
            <a:r>
              <a:rPr lang="en-US" altLang="zh-CN" sz="3000" b="1">
                <a:latin typeface="宋体" panose="02010600030101010101" pitchFamily="2" charset="-122"/>
              </a:rPr>
              <a:t>____________</a:t>
            </a:r>
            <a:r>
              <a:rPr lang="zh-CN" altLang="en-US" sz="3000" b="1">
                <a:latin typeface="宋体" panose="02010600030101010101" pitchFamily="2" charset="-122"/>
              </a:rPr>
              <a:t>，能感受声波信息。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pic>
        <p:nvPicPr>
          <p:cNvPr id="9218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3075" y="1771650"/>
            <a:ext cx="84138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219" name="组合 1"/>
          <p:cNvGrpSpPr/>
          <p:nvPr/>
        </p:nvGrpSpPr>
        <p:grpSpPr bwMode="auto">
          <a:xfrm>
            <a:off x="190500" y="974725"/>
            <a:ext cx="6281738" cy="820738"/>
            <a:chOff x="183" y="1646"/>
            <a:chExt cx="4986" cy="1063"/>
          </a:xfrm>
        </p:grpSpPr>
        <p:pic>
          <p:nvPicPr>
            <p:cNvPr id="9232" name="图片 4" descr="图标-0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83" y="1646"/>
              <a:ext cx="4986" cy="1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文本框 5"/>
            <p:cNvSpPr txBox="1"/>
            <p:nvPr/>
          </p:nvSpPr>
          <p:spPr>
            <a:xfrm>
              <a:off x="635" y="1827"/>
              <a:ext cx="4114" cy="8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自主学习  发现问题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557213" y="1725613"/>
            <a:ext cx="20415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知识点一　耳</a:t>
            </a:r>
            <a:endParaRPr lang="zh-CN" altLang="en-US" sz="2400" b="1" dirty="0" smtClean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1117600" y="100013"/>
            <a:ext cx="43656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人体感知信息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944938" y="2801938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外耳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980113" y="2787650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中耳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7862888" y="2741613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内耳</a:t>
            </a:r>
            <a:endParaRPr lang="zh-CN" altLang="en-US">
              <a:latin typeface="Calibri" panose="020F0502020204030204" pitchFamily="34" charset="0"/>
            </a:endParaRPr>
          </a:p>
        </p:txBody>
      </p:sp>
      <p:pic>
        <p:nvPicPr>
          <p:cNvPr id="19458" name="Picture 2" descr="jB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50238" y="1092200"/>
            <a:ext cx="358140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444750" y="3516313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耳廓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138613" y="4879975"/>
            <a:ext cx="803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收集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5965825" y="4833938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传导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7874000" y="5562600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传导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9855200" y="5549900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放大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4697413" y="6197600"/>
            <a:ext cx="111283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感受器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3075" y="1250950"/>
            <a:ext cx="84138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9"/>
          <p:cNvSpPr txBox="1">
            <a:spLocks noChangeArrowheads="1"/>
          </p:cNvSpPr>
          <p:nvPr/>
        </p:nvSpPr>
        <p:spPr bwMode="auto">
          <a:xfrm>
            <a:off x="388938" y="1820863"/>
            <a:ext cx="11396662" cy="4832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1</a:t>
            </a:r>
            <a:r>
              <a:rPr lang="zh-CN" altLang="en-US" sz="3000" b="1">
                <a:latin typeface="宋体" panose="02010600030101010101" pitchFamily="2" charset="-122"/>
              </a:rPr>
              <a:t>．听觉的形成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外界的声波→外耳道→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振动→听小骨→</a:t>
            </a:r>
            <a:r>
              <a:rPr lang="en-US" altLang="zh-CN" sz="3000" b="1">
                <a:latin typeface="宋体" panose="02010600030101010101" pitchFamily="2" charset="-122"/>
              </a:rPr>
              <a:t>__________________</a:t>
            </a:r>
            <a:r>
              <a:rPr lang="zh-CN" altLang="en-US" sz="3000" b="1">
                <a:latin typeface="宋体" panose="02010600030101010101" pitchFamily="2" charset="-122"/>
              </a:rPr>
              <a:t>产生神经冲动→听神经→大脑皮层的听觉中枢→形成听觉。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2</a:t>
            </a:r>
            <a:r>
              <a:rPr lang="zh-CN" altLang="en-US" sz="3000" b="1">
                <a:latin typeface="宋体" panose="02010600030101010101" pitchFamily="2" charset="-122"/>
              </a:rPr>
              <a:t>．耳的卫生保健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(1)</a:t>
            </a:r>
            <a:r>
              <a:rPr lang="zh-CN" altLang="en-US" sz="3000" b="1">
                <a:latin typeface="宋体" panose="02010600030101010101" pitchFamily="2" charset="-122"/>
              </a:rPr>
              <a:t>当耳内不舒适时，如果用指甲、发夹等在耳内掏挖，就容易损伤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皮肤，引起感染发炎。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sp>
        <p:nvSpPr>
          <p:cNvPr id="4" name="Rectangle 10"/>
          <p:cNvSpPr/>
          <p:nvPr/>
        </p:nvSpPr>
        <p:spPr>
          <a:xfrm>
            <a:off x="627063" y="1255713"/>
            <a:ext cx="5443537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知识点二　听觉的形成与耳的卫生保健</a:t>
            </a:r>
            <a:endParaRPr lang="zh-CN" altLang="en-US" sz="2400" b="1" dirty="0" smtClean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10244" name="Rectangle 5"/>
          <p:cNvSpPr>
            <a:spLocks noChangeArrowheads="1"/>
          </p:cNvSpPr>
          <p:nvPr/>
        </p:nvSpPr>
        <p:spPr bwMode="auto">
          <a:xfrm>
            <a:off x="1117600" y="100013"/>
            <a:ext cx="43656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人体感知信息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108075" y="3238500"/>
            <a:ext cx="29686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耳蜗内的听觉感受器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829175" y="2608263"/>
            <a:ext cx="803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鼓膜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062038" y="6067425"/>
            <a:ext cx="111283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外耳道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9" grpId="0"/>
      <p:bldP spid="10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25463" y="890588"/>
            <a:ext cx="11107737" cy="2754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(2)</a:t>
            </a:r>
            <a:r>
              <a:rPr lang="zh-CN" altLang="en-US" sz="3000" b="1">
                <a:latin typeface="宋体" panose="02010600030101010101" pitchFamily="2" charset="-122"/>
              </a:rPr>
              <a:t>鼻、咽、喉发炎时应及时治疗，否则病菌可能通过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侵入中耳，引起中耳炎。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(3)</a:t>
            </a:r>
            <a:r>
              <a:rPr lang="zh-CN" altLang="en-US" sz="3000" b="1">
                <a:latin typeface="宋体" panose="02010600030101010101" pitchFamily="2" charset="-122"/>
              </a:rPr>
              <a:t>遇到巨大的声响时，要迅速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或者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、堵耳，以免震破鼓膜。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sp>
        <p:nvSpPr>
          <p:cNvPr id="11266" name="Rectangle 5"/>
          <p:cNvSpPr>
            <a:spLocks noChangeArrowheads="1"/>
          </p:cNvSpPr>
          <p:nvPr/>
        </p:nvSpPr>
        <p:spPr bwMode="auto">
          <a:xfrm>
            <a:off x="974725" y="22225"/>
            <a:ext cx="4365625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人体感知信息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8523288" y="2327275"/>
            <a:ext cx="80486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闭口</a:t>
            </a:r>
            <a:endParaRPr lang="zh-CN" altLang="en-US" sz="24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9909175" y="968375"/>
            <a:ext cx="111283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咽鼓管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6259513" y="2347913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张口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3075" y="920750"/>
            <a:ext cx="84138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9"/>
          <p:cNvSpPr txBox="1">
            <a:spLocks noChangeArrowheads="1"/>
          </p:cNvSpPr>
          <p:nvPr/>
        </p:nvSpPr>
        <p:spPr bwMode="auto">
          <a:xfrm>
            <a:off x="388938" y="1270000"/>
            <a:ext cx="11396662" cy="5524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1</a:t>
            </a:r>
            <a:r>
              <a:rPr lang="zh-CN" altLang="en-US" sz="3000" b="1">
                <a:latin typeface="宋体" panose="02010600030101010101" pitchFamily="2" charset="-122"/>
              </a:rPr>
              <a:t>．皮肤的功能：人的皮肤能感受各种各样的刺激，并引起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形成不同的感觉。皮肤引起的感觉主要有四种，即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、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、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和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2</a:t>
            </a:r>
            <a:r>
              <a:rPr lang="zh-CN" altLang="en-US" sz="3000" b="1">
                <a:latin typeface="宋体" panose="02010600030101010101" pitchFamily="2" charset="-122"/>
              </a:rPr>
              <a:t>．皮肤的结构：皮肤内分布着感受物体大小、形状、软硬、冷热等多种信息的各种类型的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3</a:t>
            </a:r>
            <a:r>
              <a:rPr lang="zh-CN" altLang="en-US" sz="3000" b="1">
                <a:latin typeface="宋体" panose="02010600030101010101" pitchFamily="2" charset="-122"/>
              </a:rPr>
              <a:t>．皮肤感觉的特性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(1)</a:t>
            </a:r>
            <a:r>
              <a:rPr lang="zh-CN" altLang="en-US" sz="3000" b="1">
                <a:latin typeface="宋体" panose="02010600030101010101" pitchFamily="2" charset="-122"/>
              </a:rPr>
              <a:t>皮肤感觉的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性和皮肤上分布的感受器的多少有关。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(2)</a:t>
            </a:r>
            <a:r>
              <a:rPr lang="zh-CN" altLang="en-US" sz="3000" b="1">
                <a:latin typeface="宋体" panose="02010600030101010101" pitchFamily="2" charset="-122"/>
              </a:rPr>
              <a:t>皮肤的感觉有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性，使人体避开有害刺激。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  <p:sp>
        <p:nvSpPr>
          <p:cNvPr id="4" name="Rectangle 10"/>
          <p:cNvSpPr/>
          <p:nvPr/>
        </p:nvSpPr>
        <p:spPr>
          <a:xfrm>
            <a:off x="627063" y="925513"/>
            <a:ext cx="2968625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知识点三　皮肤感觉</a:t>
            </a:r>
            <a:endParaRPr lang="zh-CN" altLang="en-US" sz="2400" b="1" dirty="0" smtClean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1117600" y="100013"/>
            <a:ext cx="43656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人体感知信息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22300" y="2665413"/>
            <a:ext cx="111283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触压觉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09600" y="1979613"/>
            <a:ext cx="14224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大脑皮层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582863" y="2663825"/>
            <a:ext cx="803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痛觉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629150" y="2671763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冷觉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478588" y="2659063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热觉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933950" y="4067175"/>
            <a:ext cx="11080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感受器</a:t>
            </a:r>
            <a:endParaRPr lang="zh-CN" altLang="en-US" sz="24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213100" y="5475288"/>
            <a:ext cx="80486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灵敏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740150" y="6178550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保护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9" grpId="0"/>
      <p:bldP spid="10" grpId="0"/>
      <p:bldP spid="8" grpId="0"/>
      <p:bldP spid="11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0"/>
          <p:cNvSpPr/>
          <p:nvPr/>
        </p:nvSpPr>
        <p:spPr>
          <a:xfrm>
            <a:off x="947738" y="1160463"/>
            <a:ext cx="14160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牛刀小试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6088" y="1635125"/>
            <a:ext cx="11068050" cy="3554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．图耳的结构中，听觉感受器位于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．①     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．②  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．③     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．④ 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7072313" y="1855788"/>
            <a:ext cx="4635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D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3316" name="Rectangle 5"/>
          <p:cNvSpPr>
            <a:spLocks noChangeArrowheads="1"/>
          </p:cNvSpPr>
          <p:nvPr/>
        </p:nvSpPr>
        <p:spPr bwMode="auto">
          <a:xfrm>
            <a:off x="1117600" y="100013"/>
            <a:ext cx="43656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人体感知信息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17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2650" y="1249363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Picture 2" descr="SJC12-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56025" y="3044825"/>
            <a:ext cx="2711450" cy="147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34963" y="5162550"/>
            <a:ext cx="11688762" cy="1292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</a:t>
            </a:r>
            <a:r>
              <a:rPr lang="en-US" altLang="zh-CN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 </a:t>
            </a:r>
            <a:r>
              <a:rPr lang="zh-CN" altLang="en-US" sz="2600" b="1">
                <a:latin typeface="仿宋" panose="02010609060101010101" charset="-122"/>
                <a:ea typeface="仿宋" panose="02010609060101010101" charset="-122"/>
              </a:rPr>
              <a:t>图中①耳廓；②鼓膜，③半规管，④耳蜗，耳蜗内的听觉感受器接收声波信息后产生神经冲动；把声波信息转变成神经冲动的主要结构是④耳蜗。</a:t>
            </a:r>
            <a:endParaRPr lang="zh-CN" altLang="en-US" sz="2600" b="1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8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2280</Words>
  <Application>WPS 演示</Application>
  <PresentationFormat>自定义</PresentationFormat>
  <Paragraphs>216</Paragraphs>
  <Slides>19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黑体</vt:lpstr>
      <vt:lpstr>微软雅黑</vt:lpstr>
      <vt:lpstr>仿宋</vt:lpstr>
      <vt:lpstr>华文新魏</vt:lpstr>
      <vt:lpstr>Calibri</vt:lpstr>
      <vt:lpstr>Courier New</vt:lpstr>
      <vt:lpstr>Times New Roman</vt:lpstr>
      <vt:lpstr>Arial Unicode MS</vt:lpstr>
      <vt:lpstr>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93</cp:revision>
  <dcterms:created xsi:type="dcterms:W3CDTF">2018-02-07T00:47:00Z</dcterms:created>
  <dcterms:modified xsi:type="dcterms:W3CDTF">2023-12-27T01:48:17Z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5467D640D8D04000B7ADBA3F708DBF65</vt:lpwstr>
  </property>
</Properties>
</file>