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3" r:id="rId8"/>
    <p:sldId id="284" r:id="rId9"/>
    <p:sldId id="297" r:id="rId10"/>
    <p:sldId id="299" r:id="rId11"/>
    <p:sldId id="298" r:id="rId12"/>
    <p:sldId id="272" r:id="rId13"/>
    <p:sldId id="273" r:id="rId14"/>
    <p:sldId id="290" r:id="rId15"/>
    <p:sldId id="271" r:id="rId16"/>
    <p:sldId id="276" r:id="rId17"/>
    <p:sldId id="274" r:id="rId18"/>
    <p:sldId id="295" r:id="rId19"/>
    <p:sldId id="277" r:id="rId20"/>
    <p:sldId id="296" r:id="rId21"/>
    <p:sldId id="300" r:id="rId22"/>
    <p:sldId id="294" r:id="rId23"/>
    <p:sldId id="280" r:id="rId24"/>
  </p:sldIdLst>
  <p:sldSz cx="12192000" cy="6858000"/>
  <p:notesSz cx="7103745" cy="10234295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4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8302625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人的食物来自环境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925258" y="3946614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一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人体需要的主要营养物质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0"/>
          <p:cNvSpPr/>
          <p:nvPr/>
        </p:nvSpPr>
        <p:spPr>
          <a:xfrm>
            <a:off x="557213" y="954088"/>
            <a:ext cx="6372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点三　水和无机盐是人体需要的营养物质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88938" y="1509713"/>
            <a:ext cx="11572875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．水的作用：</a:t>
            </a: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成人体内的水约占体重的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水不仅是构成人体的重要物质，还在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_____________</a:t>
            </a:r>
            <a:r>
              <a:rPr lang="zh-CN" altLang="en-US" sz="3000" b="1" dirty="0">
                <a:latin typeface="+mn-ea"/>
                <a:ea typeface="+mn-ea"/>
              </a:rPr>
              <a:t>等方面发挥着重要的作用。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．无机盐：</a:t>
            </a: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不仅参与人体的各种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活动。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还能维持人体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等生命活动的正常进行。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人体缺乏某种无机盐还会患相应的营养素缺乏症。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91450" y="1762125"/>
            <a:ext cx="19939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42188" y="2438400"/>
            <a:ext cx="20399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调节人体体温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1350" y="3127375"/>
            <a:ext cx="20399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排泄代谢废物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908800" y="38036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05225" y="4505325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生长发育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7513" y="1757363"/>
            <a:ext cx="11068050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．下列食物不能为人体提供能量的是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．面包		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．矿泉水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．香蕉	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．牛肉干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536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7242175" y="196532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388938" y="3838575"/>
            <a:ext cx="11298237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能为人体提供能量的是糖类、脂肪和蛋白质。水、维生素和无机盐不能为人体提供能量。面包、香蕉、牛肉干中都含有糖类、蛋白质或脂肪，都能为人体提供能量。矿泉水属于无机物，不能为人体提供能量。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07616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．下列营养物质中，都能为人体提供能量的是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．维生素、无机盐、水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．脂肪、无机盐、糖类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．糖类、脂肪、蛋白质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．脂肪、维生素、水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832850" y="1174750"/>
            <a:ext cx="411163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88938" y="3838575"/>
            <a:ext cx="11298237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糖类、脂肪、蛋白质属于大分子有机物，能为人体的生命活动提供能量，其中糖类是最主要的供能物质。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700088" y="938213"/>
            <a:ext cx="14208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规律总结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428625" y="1489075"/>
            <a:ext cx="11371263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．食物中含有六大类营养物质：蛋白质、糖类、脂肪、维生素、水和无机盐。每一类营养物质都是人体所必需的，其中前三类能为人体提供能量，糖类是最主要的供能物质，脂肪是储能物质。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．无机盐在人体内的含量虽然不多，但无机盐对人体非常重要，它是构成人体组织的重要原料。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741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9794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714500"/>
            <a:ext cx="667543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食物中含有蛋白质、淀粉和脂肪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312738" y="2527300"/>
            <a:ext cx="11610975" cy="3244850"/>
            <a:chOff x="313150" y="2527637"/>
            <a:chExt cx="11610321" cy="3245156"/>
          </a:xfrm>
        </p:grpSpPr>
        <p:sp>
          <p:nvSpPr>
            <p:cNvPr id="20" name="文本框 19"/>
            <p:cNvSpPr txBox="1"/>
            <p:nvPr/>
          </p:nvSpPr>
          <p:spPr>
            <a:xfrm>
              <a:off x="313150" y="2527637"/>
              <a:ext cx="11610321" cy="6382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实验：食物中含有蛋白质、淀粉和脂肪。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8440" name="Picture 1" descr="加图P2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56767" y="3356976"/>
              <a:ext cx="3883068" cy="179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1" name="矩形 11"/>
            <p:cNvSpPr>
              <a:spLocks noChangeArrowheads="1"/>
            </p:cNvSpPr>
            <p:nvPr/>
          </p:nvSpPr>
          <p:spPr bwMode="auto">
            <a:xfrm>
              <a:off x="2909770" y="5311128"/>
              <a:ext cx="449353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食物中主要营养成分实验示意图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7350" y="1004888"/>
            <a:ext cx="11425238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．实验中有什么现象，这些现象说明了什么？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．列出表格比较糖类、蛋白质、脂肪的主要作用和主要食物来源。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00050" y="779463"/>
            <a:ext cx="11499850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．鉴别蛋白质、淀粉、脂肪：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88950" y="2370138"/>
          <a:ext cx="11147425" cy="2560637"/>
        </p:xfrm>
        <a:graphic>
          <a:graphicData uri="http://schemas.openxmlformats.org/drawingml/2006/table">
            <a:tbl>
              <a:tblPr/>
              <a:tblGrid>
                <a:gridCol w="1614488"/>
                <a:gridCol w="6075362"/>
                <a:gridCol w="34575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面团变成了一种黄白色的胶状物质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小麦种子中含有蛋白质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滴加碘液，白色物质变成蓝色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小麦种子中含有淀粉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c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挤压花生种子后在白纸上留下了明显的油斑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花生种子中含有脂肪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2.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蛋白质、糖类、脂肪的作用：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0850" y="1911350"/>
          <a:ext cx="11060113" cy="4189413"/>
        </p:xfrm>
        <a:graphic>
          <a:graphicData uri="http://schemas.openxmlformats.org/drawingml/2006/table">
            <a:tbl>
              <a:tblPr/>
              <a:tblGrid>
                <a:gridCol w="1587500"/>
                <a:gridCol w="4735513"/>
                <a:gridCol w="4737100"/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营养成分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主要食物来源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蛋白质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细胞的重要组成成分，满足人体正常的生长发育，维持正常的生命活动，保证身体健康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瘦肉、鱼、蛋、豆、奶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糖类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细胞的重要组成成分，人体进行运动、呼吸等生命活动的主要供能物质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小麦、水稻、玉米等谷类，马铃薯等的根或茎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脂肪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为生命活动提供能量，保持体温和防止机械损伤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猪肉、羊肉、豆油、花生、核桃等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2888" y="987425"/>
            <a:ext cx="11706225" cy="493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“民以食为天，食以安为先。”假若现在买到一袋担心掺有淀粉的劣质奶粉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从包装上很难分辨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，请根据你学过的知识帮助鉴别。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①取一支试管，加入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毫升奶粉溶解液。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②再滴加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滴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③将试管震荡后，观察试管中内容物颜色所发生的变化。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④若试管中内容物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，说明奶粉中掺有淀粉。否则，奶粉中未掺有淀粉。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533775" y="46466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变蓝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8100" y="3276600"/>
            <a:ext cx="8715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碘液 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奶粉中掺有淀粉，根据淀粉遇碘变蓝色，可以用滴加碘液的方法鉴别奶粉中是否有淀粉。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358775" y="1162050"/>
            <a:ext cx="11644313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一节   </a:t>
            </a: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人体需要的主要营养物质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622425" y="2397125"/>
          <a:ext cx="8950325" cy="2252665"/>
        </p:xfrm>
        <a:graphic>
          <a:graphicData uri="http://schemas.openxmlformats.org/drawingml/2006/table">
            <a:tbl>
              <a:tblPr/>
              <a:tblGrid>
                <a:gridCol w="2728913"/>
                <a:gridCol w="3346450"/>
                <a:gridCol w="2874962"/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营养成分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检验方法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淀粉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碘液检测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变蓝色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脂肪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挤压法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纸上有油斑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蛋白质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黄白色胶状物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无机盐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放在酒精灯上烧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灰白色的灰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 bwMode="auto">
          <a:xfrm>
            <a:off x="242888" y="987425"/>
            <a:ext cx="7661275" cy="1300163"/>
            <a:chOff x="243475" y="987000"/>
            <a:chExt cx="7660448" cy="1300893"/>
          </a:xfrm>
        </p:grpSpPr>
        <p:sp>
          <p:nvSpPr>
            <p:cNvPr id="2" name="文本框 4"/>
            <p:cNvSpPr txBox="1"/>
            <p:nvPr/>
          </p:nvSpPr>
          <p:spPr>
            <a:xfrm>
              <a:off x="243475" y="987000"/>
              <a:ext cx="2311150" cy="784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方法点拨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40366" y="1728779"/>
              <a:ext cx="3763557" cy="5591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latin typeface="+mn-ea"/>
                  <a:ea typeface="+mn-ea"/>
                  <a:cs typeface="Courier New" panose="02070309020205020404" pitchFamily="49" charset="0"/>
                </a:rPr>
                <a:t>营养成分的检验方法：</a:t>
              </a:r>
              <a:endParaRPr lang="zh-CN" altLang="en-US" sz="24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560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AutoShape 88" descr="477@ZM{[}05JUHUW%YC9J"/>
          <p:cNvSpPr>
            <a:spLocks noChangeAspect="1" noChangeArrowheads="1"/>
          </p:cNvSpPr>
          <p:nvPr/>
        </p:nvSpPr>
        <p:spPr bwMode="auto">
          <a:xfrm>
            <a:off x="5680075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25605" name="直接连接符 16079"/>
          <p:cNvSpPr>
            <a:spLocks noChangeShapeType="1"/>
          </p:cNvSpPr>
          <p:nvPr/>
        </p:nvSpPr>
        <p:spPr bwMode="auto">
          <a:xfrm>
            <a:off x="3016250" y="256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" name="Text Box 99"/>
          <p:cNvSpPr txBox="1">
            <a:spLocks noChangeArrowheads="1"/>
          </p:cNvSpPr>
          <p:nvPr/>
        </p:nvSpPr>
        <p:spPr bwMode="auto">
          <a:xfrm>
            <a:off x="1525588" y="2565400"/>
            <a:ext cx="554037" cy="2695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食物中的营养物质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31" name="Group 117"/>
          <p:cNvGrpSpPr/>
          <p:nvPr/>
        </p:nvGrpSpPr>
        <p:grpSpPr bwMode="auto">
          <a:xfrm>
            <a:off x="2079625" y="2420938"/>
            <a:ext cx="577850" cy="3024187"/>
            <a:chOff x="657" y="1570"/>
            <a:chExt cx="364" cy="1905"/>
          </a:xfrm>
        </p:grpSpPr>
        <p:sp>
          <p:nvSpPr>
            <p:cNvPr id="25626" name="Line 100"/>
            <p:cNvSpPr>
              <a:spLocks noChangeShapeType="1"/>
            </p:cNvSpPr>
            <p:nvPr/>
          </p:nvSpPr>
          <p:spPr bwMode="auto">
            <a:xfrm>
              <a:off x="657" y="252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Line 101"/>
            <p:cNvSpPr>
              <a:spLocks noChangeShapeType="1"/>
            </p:cNvSpPr>
            <p:nvPr/>
          </p:nvSpPr>
          <p:spPr bwMode="auto">
            <a:xfrm>
              <a:off x="839" y="1570"/>
              <a:ext cx="0" cy="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Line 102"/>
            <p:cNvSpPr>
              <a:spLocks noChangeShapeType="1"/>
            </p:cNvSpPr>
            <p:nvPr/>
          </p:nvSpPr>
          <p:spPr bwMode="auto">
            <a:xfrm>
              <a:off x="839" y="1570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Line 103"/>
            <p:cNvSpPr>
              <a:spLocks noChangeShapeType="1"/>
            </p:cNvSpPr>
            <p:nvPr/>
          </p:nvSpPr>
          <p:spPr bwMode="auto">
            <a:xfrm>
              <a:off x="839" y="3475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Text Box 106"/>
          <p:cNvSpPr txBox="1">
            <a:spLocks noChangeArrowheads="1"/>
          </p:cNvSpPr>
          <p:nvPr/>
        </p:nvSpPr>
        <p:spPr bwMode="auto">
          <a:xfrm>
            <a:off x="2655888" y="2205038"/>
            <a:ext cx="863600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供能物质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7" name="Text Box 107"/>
          <p:cNvSpPr txBox="1">
            <a:spLocks noChangeArrowheads="1"/>
          </p:cNvSpPr>
          <p:nvPr/>
        </p:nvSpPr>
        <p:spPr bwMode="auto">
          <a:xfrm>
            <a:off x="2584450" y="4724400"/>
            <a:ext cx="8636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非供能物质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8" name="Text Box 111"/>
          <p:cNvSpPr txBox="1">
            <a:spLocks noChangeArrowheads="1"/>
          </p:cNvSpPr>
          <p:nvPr/>
        </p:nvSpPr>
        <p:spPr bwMode="auto">
          <a:xfrm>
            <a:off x="3949700" y="1490663"/>
            <a:ext cx="7686675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蛋白质：细胞的重要组成部分，满足人体正常的生长发育，维持正常的生命活动，也可以为人体提供能量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39" name="Group 118"/>
          <p:cNvGrpSpPr/>
          <p:nvPr/>
        </p:nvGrpSpPr>
        <p:grpSpPr bwMode="auto">
          <a:xfrm>
            <a:off x="3521075" y="2060575"/>
            <a:ext cx="431800" cy="1655763"/>
            <a:chOff x="657" y="1570"/>
            <a:chExt cx="364" cy="1905"/>
          </a:xfrm>
        </p:grpSpPr>
        <p:sp>
          <p:nvSpPr>
            <p:cNvPr id="25622" name="Line 119"/>
            <p:cNvSpPr>
              <a:spLocks noChangeShapeType="1"/>
            </p:cNvSpPr>
            <p:nvPr/>
          </p:nvSpPr>
          <p:spPr bwMode="auto">
            <a:xfrm>
              <a:off x="657" y="252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Line 120"/>
            <p:cNvSpPr>
              <a:spLocks noChangeShapeType="1"/>
            </p:cNvSpPr>
            <p:nvPr/>
          </p:nvSpPr>
          <p:spPr bwMode="auto">
            <a:xfrm>
              <a:off x="839" y="1570"/>
              <a:ext cx="0" cy="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Line 121"/>
            <p:cNvSpPr>
              <a:spLocks noChangeShapeType="1"/>
            </p:cNvSpPr>
            <p:nvPr/>
          </p:nvSpPr>
          <p:spPr bwMode="auto">
            <a:xfrm>
              <a:off x="839" y="1570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Line 122"/>
            <p:cNvSpPr>
              <a:spLocks noChangeShapeType="1"/>
            </p:cNvSpPr>
            <p:nvPr/>
          </p:nvSpPr>
          <p:spPr bwMode="auto">
            <a:xfrm>
              <a:off x="839" y="3475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Text Box 123"/>
          <p:cNvSpPr txBox="1">
            <a:spLocks noChangeArrowheads="1"/>
          </p:cNvSpPr>
          <p:nvPr/>
        </p:nvSpPr>
        <p:spPr bwMode="auto">
          <a:xfrm>
            <a:off x="3962400" y="2408238"/>
            <a:ext cx="5761038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糖类：细胞的重要组成成分，为人体生命活动提供能量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5" name="Text Box 124"/>
          <p:cNvSpPr txBox="1">
            <a:spLocks noChangeArrowheads="1"/>
          </p:cNvSpPr>
          <p:nvPr/>
        </p:nvSpPr>
        <p:spPr bwMode="auto">
          <a:xfrm>
            <a:off x="3987800" y="3357563"/>
            <a:ext cx="6408738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脂肪：为人体生命活动提供能量，保持体温、防止机械损伤等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46" name="Group 125"/>
          <p:cNvGrpSpPr/>
          <p:nvPr/>
        </p:nvGrpSpPr>
        <p:grpSpPr bwMode="auto">
          <a:xfrm>
            <a:off x="3448050" y="4581525"/>
            <a:ext cx="431800" cy="1655763"/>
            <a:chOff x="657" y="1570"/>
            <a:chExt cx="364" cy="1905"/>
          </a:xfrm>
        </p:grpSpPr>
        <p:sp>
          <p:nvSpPr>
            <p:cNvPr id="25618" name="Line 126"/>
            <p:cNvSpPr>
              <a:spLocks noChangeShapeType="1"/>
            </p:cNvSpPr>
            <p:nvPr/>
          </p:nvSpPr>
          <p:spPr bwMode="auto">
            <a:xfrm>
              <a:off x="657" y="252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Line 127"/>
            <p:cNvSpPr>
              <a:spLocks noChangeShapeType="1"/>
            </p:cNvSpPr>
            <p:nvPr/>
          </p:nvSpPr>
          <p:spPr bwMode="auto">
            <a:xfrm>
              <a:off x="839" y="1570"/>
              <a:ext cx="0" cy="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0" name="Line 128"/>
            <p:cNvSpPr>
              <a:spLocks noChangeShapeType="1"/>
            </p:cNvSpPr>
            <p:nvPr/>
          </p:nvSpPr>
          <p:spPr bwMode="auto">
            <a:xfrm>
              <a:off x="839" y="1570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Line 129"/>
            <p:cNvSpPr>
              <a:spLocks noChangeShapeType="1"/>
            </p:cNvSpPr>
            <p:nvPr/>
          </p:nvSpPr>
          <p:spPr bwMode="auto">
            <a:xfrm>
              <a:off x="839" y="3475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Text Box 130"/>
          <p:cNvSpPr txBox="1">
            <a:spLocks noChangeArrowheads="1"/>
          </p:cNvSpPr>
          <p:nvPr/>
        </p:nvSpPr>
        <p:spPr bwMode="auto">
          <a:xfrm>
            <a:off x="3892550" y="4437063"/>
            <a:ext cx="800735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维生素：维生素：对调节人体的正常生命活动有重要作用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52" name="Text Box 131"/>
          <p:cNvSpPr txBox="1">
            <a:spLocks noChangeArrowheads="1"/>
          </p:cNvSpPr>
          <p:nvPr/>
        </p:nvSpPr>
        <p:spPr bwMode="auto">
          <a:xfrm>
            <a:off x="3889375" y="5129213"/>
            <a:ext cx="7710488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水：构成人体的重要物质，调节体温、排泄代谢废物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53" name="Text Box 132"/>
          <p:cNvSpPr txBox="1">
            <a:spLocks noChangeArrowheads="1"/>
          </p:cNvSpPr>
          <p:nvPr/>
        </p:nvSpPr>
        <p:spPr bwMode="auto">
          <a:xfrm>
            <a:off x="3879850" y="5805488"/>
            <a:ext cx="6954838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无机盐：构成人体的组织，参与人体代谢活动，维持生长发育等生命活动的正常进行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 animBg="1"/>
      <p:bldP spid="36" grpId="0" animBg="1"/>
      <p:bldP spid="37" grpId="0" animBg="1"/>
      <p:bldP spid="38" grpId="0" animBg="1"/>
      <p:bldP spid="44" grpId="0" animBg="1"/>
      <p:bldP spid="45" grpId="0" animBg="1"/>
      <p:bldP spid="51" grpId="0" animBg="1"/>
      <p:bldP spid="52" grpId="0" animBg="1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662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3227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noProof="1">
                <a:latin typeface="+mn-ea"/>
                <a:ea typeface="+mn-ea"/>
                <a:cs typeface="+mn-ea"/>
              </a:rPr>
              <a:t>  1740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年，英国人安森带领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1955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名船员乘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5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艘船作环球航行，在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1744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年返航时丧失了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1051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名船员，其中一半以上的船员死于坏血病。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1747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年，英国医生林德建议远航的船员每天食用富含维生素的橘子和柠檬，因为坏血病就是维生素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C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缺乏症。此后，再也没有船员因坏血病而死亡的现象发生。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61950" y="1509713"/>
            <a:ext cx="11591925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举例说出蛋白质、糖类、脂肪、维生素是人体需要的营养物质。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．举例说出水和无机盐是人体需要的营养物质。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446088" y="1662113"/>
            <a:ext cx="11491912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古希腊和阿拉伯的医生曾用动物肝脏治疗夜盲症，我国古代名医孙思邈在他的医书中也提出用猪肝治疗这种病，他还提出用谷白皮熬粥可防“食米区病”。你知道其中的原因吗？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4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4206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食物中的营养成分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12738" y="2311400"/>
            <a:ext cx="11574462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不同的食物能够提供人体正常生长发育所需的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，也能供给各种生命活动所需要的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37075" y="32321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能量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323263" y="25638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物质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88471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蛋白质、糖类、脂肪、维生素是人体需要的营养物质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0838" y="1333500"/>
            <a:ext cx="11574462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．蛋白质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作用：蛋白质是细胞的重要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成分，只有摄取足够的蛋白质，才能满足人体正常的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，维持正常的生命活动，保证身体健康。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富含蛋白质的食物：瘦肉、</a:t>
            </a:r>
            <a:r>
              <a:rPr lang="en-US" altLang="zh-CN" sz="3000" b="1" dirty="0">
                <a:latin typeface="+mn-ea"/>
                <a:ea typeface="+mn-ea"/>
              </a:rPr>
              <a:t>____</a:t>
            </a:r>
            <a:r>
              <a:rPr lang="zh-CN" altLang="en-US" sz="3000" b="1" dirty="0">
                <a:latin typeface="+mn-ea"/>
                <a:ea typeface="+mn-ea"/>
              </a:rPr>
              <a:t>、蛋、豆、</a:t>
            </a:r>
            <a:r>
              <a:rPr lang="en-US" altLang="zh-CN" sz="3000" b="1" dirty="0">
                <a:latin typeface="+mn-ea"/>
                <a:ea typeface="+mn-ea"/>
              </a:rPr>
              <a:t>____</a:t>
            </a:r>
            <a:r>
              <a:rPr lang="zh-CN" altLang="en-US" sz="3000" b="1" dirty="0">
                <a:latin typeface="+mn-ea"/>
                <a:ea typeface="+mn-ea"/>
              </a:rPr>
              <a:t>等。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．糖类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作用：糖类不仅是细胞的重要组成成分，也是人体进行运动、呼吸等生命活动的主要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物质。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668963" y="22653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830638" y="29527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生长发育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722938" y="3643313"/>
            <a:ext cx="4937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455025" y="363061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165600" y="57213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供能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  <p:bldP spid="19" grpId="0"/>
      <p:bldP spid="20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312738" y="820738"/>
            <a:ext cx="11574462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富含糖类的食物：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等谷类和甘薯、马铃薯、藕等植物的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．脂肪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作用：脂肪能够为人体生命活动提供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。多余的脂肪还能贮存在人体的脂肪组织中，具有保持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和防止机械损伤等作用。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富含脂肪的食物：猪肉、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、豆油、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和核桃等。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441825" y="10874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小麦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07138" y="10874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8186738" y="10747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0177463" y="1062038"/>
            <a:ext cx="8048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高粱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353175" y="175101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根或茎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385050" y="31416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783388" y="38147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18125" y="45053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羊肉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035925" y="44926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花生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3" grpId="0"/>
      <p:bldP spid="34" grpId="0"/>
      <p:bldP spid="35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276225" y="1008063"/>
            <a:ext cx="11572875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[</a:t>
            </a:r>
            <a:r>
              <a:rPr lang="zh-CN" altLang="en-US" sz="3000" b="1" dirty="0">
                <a:latin typeface="+mn-ea"/>
                <a:ea typeface="+mn-ea"/>
              </a:rPr>
              <a:t>小结</a:t>
            </a:r>
            <a:r>
              <a:rPr lang="en-US" altLang="zh-CN" sz="3000" b="1" dirty="0">
                <a:latin typeface="+mn-ea"/>
                <a:ea typeface="+mn-ea"/>
              </a:rPr>
              <a:t>] (1)</a:t>
            </a:r>
            <a:r>
              <a:rPr lang="zh-CN" altLang="en-US" sz="3000" b="1" dirty="0">
                <a:latin typeface="+mn-ea"/>
                <a:ea typeface="+mn-ea"/>
              </a:rPr>
              <a:t>人体的生长发育等生命活动都离不开食物中的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和脂肪等物质。它们既是人体的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物质，又是人体内的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物质。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儿童、青少年，正处于生长发育阶段，对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的需求量更大。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098088" y="12493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蛋白质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4525" y="1939925"/>
            <a:ext cx="804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糖类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46950" y="19510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84250" y="26273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005763" y="331628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蛋白质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38138" y="895350"/>
            <a:ext cx="11574462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．维生素 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种类：维生素也是一类重要的营养物质。它的种类很多，包括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和维生素</a:t>
            </a:r>
            <a:r>
              <a:rPr lang="en-US" altLang="zh-CN" sz="3000" b="1" dirty="0">
                <a:latin typeface="+mn-ea"/>
                <a:ea typeface="+mn-ea"/>
              </a:rPr>
              <a:t>D</a:t>
            </a:r>
            <a:r>
              <a:rPr lang="zh-CN" altLang="en-US" sz="3000" b="1" dirty="0">
                <a:latin typeface="+mn-ea"/>
                <a:ea typeface="+mn-ea"/>
              </a:rPr>
              <a:t>等。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缺乏维生素引发的疾病：例如，缺乏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，会患夜盲症；缺乏维生素</a:t>
            </a:r>
            <a:r>
              <a:rPr lang="en-US" altLang="zh-CN" sz="3000" b="1" dirty="0">
                <a:latin typeface="+mn-ea"/>
                <a:ea typeface="+mn-ea"/>
              </a:rPr>
              <a:t>D</a:t>
            </a:r>
            <a:r>
              <a:rPr lang="zh-CN" altLang="en-US" sz="3000" b="1" dirty="0">
                <a:latin typeface="+mn-ea"/>
                <a:ea typeface="+mn-ea"/>
              </a:rPr>
              <a:t>，会患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；缺乏维生素</a:t>
            </a:r>
            <a:r>
              <a:rPr lang="en-US" altLang="zh-CN" sz="3000" b="1" dirty="0">
                <a:latin typeface="+mn-ea"/>
                <a:ea typeface="+mn-ea"/>
              </a:rPr>
              <a:t>C</a:t>
            </a:r>
            <a:r>
              <a:rPr lang="zh-CN" altLang="en-US" sz="3000" b="1" dirty="0">
                <a:latin typeface="+mn-ea"/>
                <a:ea typeface="+mn-ea"/>
              </a:rPr>
              <a:t>，会患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4825" y="2525713"/>
            <a:ext cx="1335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93963" y="2525713"/>
            <a:ext cx="13176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13250" y="2513013"/>
            <a:ext cx="13366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94550" y="3190875"/>
            <a:ext cx="13366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97263" y="38655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佝偻病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645525" y="38909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坏血病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3047</Words>
  <Application>WPS 演示</Application>
  <PresentationFormat>自定义</PresentationFormat>
  <Paragraphs>320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Times New Roman</vt:lpstr>
      <vt:lpstr>Arial Unicode MS</vt:lpstr>
      <vt:lpstr>Courier New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97</cp:revision>
  <dcterms:created xsi:type="dcterms:W3CDTF">2018-02-07T00:47:00Z</dcterms:created>
  <dcterms:modified xsi:type="dcterms:W3CDTF">2023-12-27T01:43:31Z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D1E968219D6A42CCBF444F9F68B1398D_12</vt:lpwstr>
  </property>
</Properties>
</file>