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68" r:id="rId4"/>
    <p:sldId id="269" r:id="rId5"/>
    <p:sldId id="270" r:id="rId6"/>
    <p:sldId id="289" r:id="rId7"/>
    <p:sldId id="283" r:id="rId8"/>
    <p:sldId id="284" r:id="rId9"/>
    <p:sldId id="288" r:id="rId10"/>
    <p:sldId id="272" r:id="rId11"/>
    <p:sldId id="273" r:id="rId12"/>
    <p:sldId id="290" r:id="rId13"/>
    <p:sldId id="291" r:id="rId14"/>
    <p:sldId id="271" r:id="rId15"/>
    <p:sldId id="276" r:id="rId16"/>
    <p:sldId id="274" r:id="rId17"/>
    <p:sldId id="277" r:id="rId18"/>
    <p:sldId id="278" r:id="rId19"/>
    <p:sldId id="279" r:id="rId20"/>
    <p:sldId id="280" r:id="rId21"/>
  </p:sldIdLst>
  <p:sldSz cx="12192000" cy="6858000"/>
  <p:notesSz cx="7103745" cy="10234295"/>
  <p:custDataLst>
    <p:tags r:id="rId25"/>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A6AD"/>
    <a:srgbClr val="C50023"/>
    <a:srgbClr val="F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5" d="100"/>
          <a:sy n="85" d="100"/>
        </p:scale>
        <p:origin x="-84" y="-1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9100" y="0"/>
            <a:ext cx="2882900"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wmf"/><Relationship Id="rId2" Type="http://schemas.openxmlformats.org/officeDocument/2006/relationships/image" Target="../media/image5.png"/><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0.emf"/><Relationship Id="rId1" Type="http://schemas.openxmlformats.org/officeDocument/2006/relationships/package" Target="../embeddings/Document1.docx"/></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wmf"/><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slide" Target="slide13.xml"/><Relationship Id="rId2" Type="http://schemas.openxmlformats.org/officeDocument/2006/relationships/image" Target="../media/image3.jpeg"/><Relationship Id="rId1" Type="http://schemas.openxmlformats.org/officeDocument/2006/relationships/slide" Target="slide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wmf"/><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2626043" y="2755900"/>
            <a:ext cx="9055100" cy="830263"/>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第八章</a:t>
            </a:r>
            <a:r>
              <a:rPr lang="zh-CN" altLang="en-US" sz="4800">
                <a:latin typeface="微软雅黑" panose="020B0503020204020204" pitchFamily="34" charset="-122"/>
                <a:ea typeface="微软雅黑" panose="020B0503020204020204" pitchFamily="34" charset="-122"/>
              </a:rPr>
              <a:t>　人的生殖和发育</a:t>
            </a:r>
            <a:endParaRPr lang="zh-CN" altLang="en-US" sz="4800">
              <a:latin typeface="微软雅黑" panose="020B0503020204020204" pitchFamily="34" charset="-122"/>
              <a:ea typeface="微软雅黑" panose="020B0503020204020204" pitchFamily="34" charset="-122"/>
            </a:endParaRPr>
          </a:p>
        </p:txBody>
      </p:sp>
      <p:sp>
        <p:nvSpPr>
          <p:cNvPr id="3" name="Rectangle 5"/>
          <p:cNvSpPr/>
          <p:nvPr/>
        </p:nvSpPr>
        <p:spPr>
          <a:xfrm>
            <a:off x="1586247" y="4037945"/>
            <a:ext cx="9055100" cy="829945"/>
          </a:xfrm>
          <a:prstGeom prst="rect">
            <a:avLst/>
          </a:prstGeom>
          <a:noFill/>
          <a:ln w="9525">
            <a:noFill/>
          </a:ln>
        </p:spPr>
        <p:txBody>
          <a:bodyPr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FontTx/>
              <a:buNone/>
              <a:defRPr/>
            </a:pPr>
            <a:r>
              <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第一节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精卵结合孕育新的生命</a:t>
            </a:r>
            <a:endPar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a:spLocks noChangeArrowheads="1"/>
          </p:cNvSpPr>
          <p:nvPr/>
        </p:nvSpPr>
        <p:spPr bwMode="auto">
          <a:xfrm>
            <a:off x="2473325" y="1339850"/>
            <a:ext cx="9055100" cy="830263"/>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第四单元</a:t>
            </a:r>
            <a:r>
              <a:rPr lang="zh-CN" altLang="en-US" sz="4800">
                <a:latin typeface="微软雅黑" panose="020B0503020204020204" pitchFamily="34" charset="-122"/>
                <a:ea typeface="微软雅黑" panose="020B0503020204020204" pitchFamily="34" charset="-122"/>
              </a:rPr>
              <a:t>　生物圈中的人</a:t>
            </a:r>
            <a:endParaRPr lang="zh-CN" altLang="en-US" sz="48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par>
    </p:tnLst>
    <p:bldLst>
      <p:bldP spid="9" grpId="0"/>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509588" y="1082675"/>
            <a:ext cx="10761662" cy="2062163"/>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．胚胎和胎儿发育的主要场所是</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　　</a:t>
            </a:r>
            <a:r>
              <a:rPr lang="en-US" altLang="zh-CN" sz="3000" b="1" kern="100" dirty="0">
                <a:latin typeface="+mn-ea"/>
                <a:ea typeface="+mn-ea"/>
                <a:cs typeface="Times New Roman" panose="02020603050405020304" pitchFamily="18" charset="0"/>
              </a:rPr>
              <a:t>)</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a:t>
            </a:r>
            <a:r>
              <a:rPr lang="zh-CN" altLang="en-US" sz="3000" b="1" kern="100" dirty="0">
                <a:latin typeface="+mn-ea"/>
                <a:ea typeface="+mn-ea"/>
                <a:cs typeface="Times New Roman" panose="02020603050405020304" pitchFamily="18" charset="0"/>
              </a:rPr>
              <a:t>．子宫　　               </a:t>
            </a:r>
            <a:r>
              <a:rPr lang="en-US" altLang="zh-CN" sz="3000" b="1" kern="100" dirty="0">
                <a:latin typeface="+mn-ea"/>
                <a:ea typeface="+mn-ea"/>
                <a:cs typeface="Times New Roman" panose="02020603050405020304" pitchFamily="18" charset="0"/>
              </a:rPr>
              <a:t>B</a:t>
            </a:r>
            <a:r>
              <a:rPr lang="zh-CN" altLang="en-US" sz="3000" b="1" kern="100" dirty="0">
                <a:latin typeface="+mn-ea"/>
                <a:ea typeface="+mn-ea"/>
                <a:cs typeface="Times New Roman" panose="02020603050405020304" pitchFamily="18" charset="0"/>
              </a:rPr>
              <a:t>．卵巢</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C</a:t>
            </a:r>
            <a:r>
              <a:rPr lang="zh-CN" altLang="en-US" sz="3000" b="1" kern="100" dirty="0">
                <a:latin typeface="+mn-ea"/>
                <a:ea typeface="+mn-ea"/>
                <a:cs typeface="Times New Roman" panose="02020603050405020304" pitchFamily="18" charset="0"/>
              </a:rPr>
              <a:t>．输卵管                 </a:t>
            </a:r>
            <a:r>
              <a:rPr lang="en-US" altLang="zh-CN" sz="3000" b="1" kern="100" dirty="0">
                <a:latin typeface="+mn-ea"/>
                <a:ea typeface="+mn-ea"/>
                <a:cs typeface="Times New Roman" panose="02020603050405020304" pitchFamily="18" charset="0"/>
              </a:rPr>
              <a:t>D</a:t>
            </a:r>
            <a:r>
              <a:rPr lang="zh-CN" altLang="en-US" sz="3000" b="1" kern="100" dirty="0">
                <a:latin typeface="+mn-ea"/>
                <a:ea typeface="+mn-ea"/>
                <a:cs typeface="Times New Roman" panose="02020603050405020304" pitchFamily="18" charset="0"/>
              </a:rPr>
              <a:t>．阴道</a:t>
            </a:r>
            <a:endParaRPr lang="zh-CN" altLang="en-US" sz="3000" b="1" kern="100" dirty="0">
              <a:latin typeface="+mn-ea"/>
              <a:ea typeface="+mn-ea"/>
              <a:cs typeface="Times New Roman" panose="02020603050405020304" pitchFamily="18" charset="0"/>
            </a:endParaRPr>
          </a:p>
        </p:txBody>
      </p:sp>
      <p:sp>
        <p:nvSpPr>
          <p:cNvPr id="6" name="矩形 5"/>
          <p:cNvSpPr/>
          <p:nvPr/>
        </p:nvSpPr>
        <p:spPr>
          <a:xfrm flipH="1">
            <a:off x="6491288" y="1263650"/>
            <a:ext cx="661987" cy="460375"/>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C50023"/>
                </a:solidFill>
                <a:latin typeface="+mn-ea"/>
                <a:ea typeface="+mn-ea"/>
              </a:rPr>
              <a:t>A</a:t>
            </a:r>
            <a:r>
              <a:rPr lang="zh-CN" altLang="en-US" sz="2400" b="1" dirty="0">
                <a:solidFill>
                  <a:srgbClr val="C50023"/>
                </a:solidFill>
                <a:latin typeface="+mn-ea"/>
                <a:ea typeface="+mn-ea"/>
              </a:rPr>
              <a:t> </a:t>
            </a:r>
            <a:endParaRPr lang="zh-CN" altLang="en-US" sz="2400" b="1" dirty="0">
              <a:solidFill>
                <a:srgbClr val="C50023"/>
              </a:solidFill>
              <a:latin typeface="+mn-ea"/>
              <a:ea typeface="+mn-ea"/>
            </a:endParaRPr>
          </a:p>
        </p:txBody>
      </p:sp>
      <p:sp>
        <p:nvSpPr>
          <p:cNvPr id="14339"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
        <p:nvSpPr>
          <p:cNvPr id="12" name="文本框 2"/>
          <p:cNvSpPr txBox="1"/>
          <p:nvPr/>
        </p:nvSpPr>
        <p:spPr>
          <a:xfrm>
            <a:off x="527050" y="3549650"/>
            <a:ext cx="11298238" cy="1293813"/>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子宫是胚胎和胎儿发育的主要场所，卵巢产生卵子并分泌雌性激素，输卵管是受精卵形成的场所，阴道是精子进入女性体内和胎儿产出的通道。</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0"/>
          <p:cNvSpPr/>
          <p:nvPr/>
        </p:nvSpPr>
        <p:spPr>
          <a:xfrm>
            <a:off x="700088" y="938213"/>
            <a:ext cx="1420812"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规律总结</a:t>
            </a:r>
            <a:endParaRPr lang="zh-CN" altLang="en-US" sz="2400" b="1" dirty="0" smtClean="0">
              <a:solidFill>
                <a:srgbClr val="F1AF00"/>
              </a:solidFill>
              <a:latin typeface="+mn-ea"/>
            </a:endParaRPr>
          </a:p>
        </p:txBody>
      </p:sp>
      <p:sp>
        <p:nvSpPr>
          <p:cNvPr id="3" name="文本框 4"/>
          <p:cNvSpPr txBox="1"/>
          <p:nvPr/>
        </p:nvSpPr>
        <p:spPr>
          <a:xfrm>
            <a:off x="439738" y="1476375"/>
            <a:ext cx="10763250" cy="3467100"/>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．识图：分析图示的名称、作用、性质和类型等，然后有次序有系统地进行观察。</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2</a:t>
            </a:r>
            <a:r>
              <a:rPr lang="zh-CN" altLang="en-US" sz="3000" b="1" kern="100" dirty="0">
                <a:latin typeface="+mn-ea"/>
                <a:ea typeface="+mn-ea"/>
                <a:cs typeface="Courier New" panose="02070309020205020404" pitchFamily="49" charset="0"/>
              </a:rPr>
              <a:t>．析图：抓住图中生物的结构特点，并与所掌握的相关知识相结合进行综合分析。</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3</a:t>
            </a:r>
            <a:r>
              <a:rPr lang="zh-CN" altLang="en-US" sz="3000" b="1" kern="100" dirty="0">
                <a:latin typeface="+mn-ea"/>
                <a:ea typeface="+mn-ea"/>
                <a:cs typeface="Courier New" panose="02070309020205020404" pitchFamily="49" charset="0"/>
              </a:rPr>
              <a:t>．释图：解答严密简练。</a:t>
            </a:r>
            <a:endParaRPr lang="zh-CN" altLang="zh-CN" sz="3000" b="1" kern="100" dirty="0">
              <a:latin typeface="+mn-ea"/>
              <a:ea typeface="+mn-ea"/>
              <a:cs typeface="Courier New" panose="02070309020205020404" pitchFamily="49" charset="0"/>
            </a:endParaRPr>
          </a:p>
        </p:txBody>
      </p:sp>
      <p:pic>
        <p:nvPicPr>
          <p:cNvPr id="15363" name="Picture 4"/>
          <p:cNvPicPr>
            <a:picLocks noChangeAspect="1"/>
          </p:cNvPicPr>
          <p:nvPr/>
        </p:nvPicPr>
        <p:blipFill>
          <a:blip r:embed="rId1"/>
          <a:srcRect/>
          <a:stretch>
            <a:fillRect/>
          </a:stretch>
        </p:blipFill>
        <p:spPr bwMode="auto">
          <a:xfrm>
            <a:off x="609600" y="979488"/>
            <a:ext cx="84138" cy="414337"/>
          </a:xfrm>
          <a:prstGeom prst="rect">
            <a:avLst/>
          </a:prstGeom>
          <a:noFill/>
          <a:ln w="9525">
            <a:noFill/>
            <a:miter lim="800000"/>
            <a:headEnd/>
            <a:tailEnd/>
          </a:ln>
        </p:spPr>
      </p:pic>
      <p:sp>
        <p:nvSpPr>
          <p:cNvPr id="15364"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0"/>
          <p:cNvSpPr/>
          <p:nvPr/>
        </p:nvSpPr>
        <p:spPr>
          <a:xfrm>
            <a:off x="727075" y="1052513"/>
            <a:ext cx="1422400"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易错易混</a:t>
            </a:r>
            <a:endParaRPr lang="zh-CN" altLang="en-US" sz="2400" b="1" dirty="0" smtClean="0">
              <a:solidFill>
                <a:srgbClr val="F1AF00"/>
              </a:solidFill>
              <a:latin typeface="+mn-ea"/>
            </a:endParaRPr>
          </a:p>
        </p:txBody>
      </p:sp>
      <p:pic>
        <p:nvPicPr>
          <p:cNvPr id="16386" name="Picture 4"/>
          <p:cNvPicPr>
            <a:picLocks noChangeAspect="1"/>
          </p:cNvPicPr>
          <p:nvPr/>
        </p:nvPicPr>
        <p:blipFill>
          <a:blip r:embed="rId1"/>
          <a:srcRect/>
          <a:stretch>
            <a:fillRect/>
          </a:stretch>
        </p:blipFill>
        <p:spPr bwMode="auto">
          <a:xfrm>
            <a:off x="636588" y="1095375"/>
            <a:ext cx="84137" cy="412750"/>
          </a:xfrm>
          <a:prstGeom prst="rect">
            <a:avLst/>
          </a:prstGeom>
          <a:noFill/>
          <a:ln w="9525">
            <a:noFill/>
            <a:miter lim="800000"/>
            <a:headEnd/>
            <a:tailEnd/>
          </a:ln>
        </p:spPr>
      </p:pic>
      <p:sp>
        <p:nvSpPr>
          <p:cNvPr id="16387"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
        <p:nvSpPr>
          <p:cNvPr id="5" name="文本框 4"/>
          <p:cNvSpPr txBox="1"/>
          <p:nvPr/>
        </p:nvSpPr>
        <p:spPr>
          <a:xfrm>
            <a:off x="528638" y="1827213"/>
            <a:ext cx="10761662" cy="1368425"/>
          </a:xfrm>
          <a:prstGeom prst="rect">
            <a:avLst/>
          </a:prstGeom>
          <a:noFill/>
        </p:spPr>
        <p:txBody>
          <a:bodyPr>
            <a:spAutoFit/>
          </a:bodyPr>
          <a:lstStyle/>
          <a:p>
            <a:pPr algn="just" fontAlgn="auto">
              <a:lnSpc>
                <a:spcPct val="150000"/>
              </a:lnSpc>
              <a:spcBef>
                <a:spcPts val="0"/>
              </a:spcBef>
              <a:spcAft>
                <a:spcPts val="0"/>
              </a:spcAft>
              <a:defRPr/>
            </a:pPr>
            <a:r>
              <a:rPr lang="zh-CN" altLang="en-US" sz="3000" b="1" kern="100" dirty="0">
                <a:latin typeface="+mn-ea"/>
                <a:ea typeface="+mn-ea"/>
                <a:cs typeface="Courier New" panose="02070309020205020404" pitchFamily="49" charset="0"/>
              </a:rPr>
              <a:t>卵巢产生卵子；在输卵管中形成受精卵；胚胎发育的场所是子宫。</a:t>
            </a:r>
            <a:endParaRPr lang="zh-CN" altLang="en-US" sz="3000" b="1" kern="100" dirty="0">
              <a:latin typeface="+mn-ea"/>
              <a:ea typeface="+mn-ea"/>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09" name="图片 9" descr="图标-03"/>
          <p:cNvPicPr>
            <a:picLocks noChangeAspect="1"/>
          </p:cNvPicPr>
          <p:nvPr/>
        </p:nvPicPr>
        <p:blipFill>
          <a:blip r:embed="rId1"/>
          <a:srcRect/>
          <a:stretch>
            <a:fillRect/>
          </a:stretch>
        </p:blipFill>
        <p:spPr bwMode="auto">
          <a:xfrm>
            <a:off x="449263" y="1050925"/>
            <a:ext cx="5646737" cy="846138"/>
          </a:xfrm>
          <a:prstGeom prst="rect">
            <a:avLst/>
          </a:prstGeom>
          <a:noFill/>
          <a:ln w="9525">
            <a:noFill/>
            <a:miter lim="800000"/>
            <a:headEnd/>
            <a:tailEnd/>
          </a:ln>
        </p:spPr>
      </p:pic>
      <p:sp>
        <p:nvSpPr>
          <p:cNvPr id="4" name="Rectangle 9"/>
          <p:cNvSpPr>
            <a:spLocks noChangeArrowheads="1"/>
          </p:cNvSpPr>
          <p:nvPr/>
        </p:nvSpPr>
        <p:spPr bwMode="auto">
          <a:xfrm>
            <a:off x="746125" y="1852613"/>
            <a:ext cx="5956300" cy="738187"/>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探究点　</a:t>
            </a:r>
            <a:r>
              <a:rPr lang="zh-CN" altLang="en-US" sz="2800" b="1">
                <a:solidFill>
                  <a:srgbClr val="00A6AD"/>
                </a:solidFill>
                <a:latin typeface="Calibri" panose="020F0502020204030204" pitchFamily="34" charset="0"/>
              </a:rPr>
              <a:t>观察受精和胚胎发育的过程</a:t>
            </a:r>
            <a:endParaRPr lang="zh-CN" altLang="en-US" sz="2800" b="1">
              <a:solidFill>
                <a:srgbClr val="FF6600"/>
              </a:solidFill>
              <a:latin typeface="Calibri" panose="020F0502020204030204" pitchFamily="34" charset="0"/>
            </a:endParaRPr>
          </a:p>
        </p:txBody>
      </p:sp>
      <p:sp>
        <p:nvSpPr>
          <p:cNvPr id="19" name="文本框 18"/>
          <p:cNvSpPr txBox="1"/>
          <p:nvPr/>
        </p:nvSpPr>
        <p:spPr>
          <a:xfrm>
            <a:off x="1020763" y="1220788"/>
            <a:ext cx="4770437" cy="523875"/>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sp>
        <p:nvSpPr>
          <p:cNvPr id="17412"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pic>
        <p:nvPicPr>
          <p:cNvPr id="17413" name="Picture 4"/>
          <p:cNvPicPr>
            <a:picLocks noChangeAspect="1"/>
          </p:cNvPicPr>
          <p:nvPr/>
        </p:nvPicPr>
        <p:blipFill>
          <a:blip r:embed="rId2"/>
          <a:srcRect/>
          <a:stretch>
            <a:fillRect/>
          </a:stretch>
        </p:blipFill>
        <p:spPr bwMode="auto">
          <a:xfrm>
            <a:off x="671513" y="2106613"/>
            <a:ext cx="84137" cy="414337"/>
          </a:xfrm>
          <a:prstGeom prst="rect">
            <a:avLst/>
          </a:prstGeom>
          <a:noFill/>
          <a:ln w="9525">
            <a:noFill/>
            <a:miter lim="800000"/>
            <a:headEnd/>
            <a:tailEnd/>
          </a:ln>
        </p:spPr>
      </p:pic>
      <p:grpSp>
        <p:nvGrpSpPr>
          <p:cNvPr id="14" name="组合 13"/>
          <p:cNvGrpSpPr/>
          <p:nvPr/>
        </p:nvGrpSpPr>
        <p:grpSpPr bwMode="auto">
          <a:xfrm>
            <a:off x="565150" y="2439988"/>
            <a:ext cx="11180763" cy="3535362"/>
            <a:chOff x="564978" y="2439954"/>
            <a:chExt cx="11180552" cy="3534960"/>
          </a:xfrm>
        </p:grpSpPr>
        <p:sp>
          <p:nvSpPr>
            <p:cNvPr id="20" name="文本框 19"/>
            <p:cNvSpPr txBox="1"/>
            <p:nvPr/>
          </p:nvSpPr>
          <p:spPr>
            <a:xfrm>
              <a:off x="564978" y="2439954"/>
              <a:ext cx="11180552" cy="1385729"/>
            </a:xfrm>
            <a:prstGeom prst="rect">
              <a:avLst/>
            </a:prstGeom>
            <a:noFill/>
          </p:spPr>
          <p:txBody>
            <a:bodyPr>
              <a:spAutoFit/>
            </a:bodyPr>
            <a:lstStyle/>
            <a:p>
              <a:pPr fontAlgn="auto">
                <a:lnSpc>
                  <a:spcPct val="150000"/>
                </a:lnSpc>
                <a:spcBef>
                  <a:spcPts val="0"/>
                </a:spcBef>
                <a:spcAft>
                  <a:spcPts val="0"/>
                </a:spcAft>
                <a:defRPr/>
              </a:pPr>
              <a:r>
                <a:rPr lang="zh-CN" altLang="zh-CN" sz="2800" b="1" dirty="0">
                  <a:latin typeface="+mn-ea"/>
                  <a:ea typeface="+mn-ea"/>
                </a:rPr>
                <a:t>【情景展示】</a:t>
              </a:r>
              <a:r>
                <a:rPr lang="zh-CN" altLang="en-US" sz="2800" b="1" dirty="0">
                  <a:latin typeface="+mn-ea"/>
                  <a:ea typeface="+mn-ea"/>
                </a:rPr>
                <a:t>观察受精和胚胎发育的图片，讨论人的受精和胚胎发育过程。</a:t>
              </a:r>
              <a:endParaRPr lang="zh-CN" altLang="en-US" sz="2800" b="1" dirty="0">
                <a:latin typeface="+mn-ea"/>
                <a:ea typeface="+mn-ea"/>
              </a:endParaRPr>
            </a:p>
          </p:txBody>
        </p:sp>
        <p:pic>
          <p:nvPicPr>
            <p:cNvPr id="17416" name="Picture 1" descr="YYD7"/>
            <p:cNvPicPr>
              <a:picLocks noChangeAspect="1" noChangeArrowheads="1"/>
            </p:cNvPicPr>
            <p:nvPr/>
          </p:nvPicPr>
          <p:blipFill>
            <a:blip r:embed="rId3"/>
            <a:srcRect/>
            <a:stretch>
              <a:fillRect/>
            </a:stretch>
          </p:blipFill>
          <p:spPr bwMode="auto">
            <a:xfrm>
              <a:off x="2016688" y="3670125"/>
              <a:ext cx="6527893" cy="2304789"/>
            </a:xfrm>
            <a:prstGeom prst="rect">
              <a:avLst/>
            </a:prstGeom>
            <a:noFill/>
            <a:ln w="9525">
              <a:noFill/>
              <a:miter lim="800000"/>
              <a:headEnd/>
              <a:tailEnd/>
            </a:ln>
          </p:spPr>
        </p:pic>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12750" y="1104900"/>
            <a:ext cx="10763250" cy="4940300"/>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问题探究</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1</a:t>
            </a:r>
            <a:r>
              <a:rPr lang="zh-CN" altLang="en-US" sz="3000" b="1" kern="100" dirty="0">
                <a:latin typeface="+mn-ea"/>
                <a:ea typeface="+mn-ea"/>
                <a:cs typeface="Times New Roman" panose="02020603050405020304" pitchFamily="18" charset="0"/>
              </a:rPr>
              <a:t>．精子和卵子是在人体的什么地方相遇的？新生命是从什么时候开始的？</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．胚胎发育的主要部位是哪里？胎儿如何从母体获得氧气和养料？</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3</a:t>
            </a:r>
            <a:r>
              <a:rPr lang="zh-CN" altLang="en-US" sz="3000" b="1" kern="100" dirty="0">
                <a:latin typeface="+mn-ea"/>
                <a:ea typeface="+mn-ea"/>
                <a:cs typeface="Times New Roman" panose="02020603050405020304" pitchFamily="18" charset="0"/>
              </a:rPr>
              <a:t>．人体胚胎发育经过哪些过程？</a:t>
            </a:r>
            <a:endParaRPr lang="zh-CN" altLang="en-US" sz="3000" b="1" kern="100" dirty="0">
              <a:latin typeface="+mn-ea"/>
              <a:ea typeface="+mn-ea"/>
              <a:cs typeface="Times New Roman" panose="02020603050405020304" pitchFamily="18" charset="0"/>
            </a:endParaRPr>
          </a:p>
          <a:p>
            <a:pPr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思考交流</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p:txBody>
      </p:sp>
      <p:sp>
        <p:nvSpPr>
          <p:cNvPr id="18434"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graphicFrame>
        <p:nvGraphicFramePr>
          <p:cNvPr id="8193" name="Object 1"/>
          <p:cNvGraphicFramePr>
            <a:graphicFrameLocks noChangeAspect="1"/>
          </p:cNvGraphicFramePr>
          <p:nvPr/>
        </p:nvGraphicFramePr>
        <p:xfrm>
          <a:off x="325438" y="1103313"/>
          <a:ext cx="11430000" cy="4103687"/>
        </p:xfrm>
        <a:graphic>
          <a:graphicData uri="http://schemas.openxmlformats.org/presentationml/2006/ole">
            <mc:AlternateContent xmlns:mc="http://schemas.openxmlformats.org/markup-compatibility/2006">
              <mc:Choice xmlns:v="urn:schemas-microsoft-com:vml" Requires="v">
                <p:oleObj spid="_x0000_s1025" name="文档" r:id="rId1" imgW="11475720" imgH="4125595" progId="">
                  <p:embed/>
                </p:oleObj>
              </mc:Choice>
              <mc:Fallback>
                <p:oleObj name="文档" r:id="rId1" imgW="11475720" imgH="4125595" progId="">
                  <p:embed/>
                  <p:pic>
                    <p:nvPicPr>
                      <p:cNvPr id="0" name="图片 1024"/>
                      <p:cNvPicPr>
                        <a:picLocks noChangeAspect="1"/>
                      </p:cNvPicPr>
                      <p:nvPr/>
                    </p:nvPicPr>
                    <p:blipFill>
                      <a:blip r:embed="rId2"/>
                      <a:stretch>
                        <a:fillRect/>
                      </a:stretch>
                    </p:blipFill>
                    <p:spPr>
                      <a:xfrm>
                        <a:off x="325438" y="1103313"/>
                        <a:ext cx="11430000" cy="4103687"/>
                      </a:xfrm>
                      <a:prstGeom prst="rect">
                        <a:avLst/>
                      </a:prstGeom>
                      <a:noFill/>
                      <a:ln w="9525">
                        <a:noFill/>
                      </a:ln>
                    </p:spPr>
                  </p:pic>
                </p:oleObj>
              </mc:Fallback>
            </mc:AlternateContent>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193"/>
                                        </p:tgtEl>
                                        <p:attrNameLst>
                                          <p:attrName>style.visibility</p:attrName>
                                        </p:attrNameLst>
                                      </p:cBhvr>
                                      <p:to>
                                        <p:strVal val="visible"/>
                                      </p:to>
                                    </p:set>
                                    <p:animEffect transition="in" filter="strips(downLeft)">
                                      <p:cBhvr>
                                        <p:cTn id="7" dur="500"/>
                                        <p:tgtEl>
                                          <p:spTgt spid="8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bwMode="auto">
          <a:xfrm>
            <a:off x="368300" y="1162050"/>
            <a:ext cx="11469688" cy="4140200"/>
            <a:chOff x="368736" y="1162365"/>
            <a:chExt cx="11469419" cy="4139146"/>
          </a:xfrm>
        </p:grpSpPr>
        <p:sp>
          <p:nvSpPr>
            <p:cNvPr id="5" name="文本框 4"/>
            <p:cNvSpPr txBox="1"/>
            <p:nvPr/>
          </p:nvSpPr>
          <p:spPr>
            <a:xfrm>
              <a:off x="368736" y="1162365"/>
              <a:ext cx="11469419" cy="4139146"/>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典例</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新生命的孕育要经过复杂的过程，结合如图，下列叙述不正确的是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．①能产生卵子并分泌雌性激素</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．精子在②中与卵子结合成受精卵</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．生命在母体内的发育阶段依次是：卵→胚胎→胎儿</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．胎儿通过胎盘与母体交换物质</a:t>
              </a:r>
              <a:endParaRPr lang="zh-CN" altLang="en-US" sz="3000" b="1" kern="100" dirty="0">
                <a:latin typeface="+mn-ea"/>
                <a:ea typeface="+mn-ea"/>
                <a:cs typeface="Courier New" panose="02070309020205020404" pitchFamily="49" charset="0"/>
              </a:endParaRPr>
            </a:p>
          </p:txBody>
        </p:sp>
        <p:pic>
          <p:nvPicPr>
            <p:cNvPr id="21509" name="Picture 1" descr="SJC8-2"/>
            <p:cNvPicPr>
              <a:picLocks noChangeAspect="1" noChangeArrowheads="1"/>
            </p:cNvPicPr>
            <p:nvPr/>
          </p:nvPicPr>
          <p:blipFill>
            <a:blip r:embed="rId1"/>
            <a:srcRect/>
            <a:stretch>
              <a:fillRect/>
            </a:stretch>
          </p:blipFill>
          <p:spPr bwMode="auto">
            <a:xfrm>
              <a:off x="7979080" y="1991639"/>
              <a:ext cx="2780778" cy="1532265"/>
            </a:xfrm>
            <a:prstGeom prst="rect">
              <a:avLst/>
            </a:prstGeom>
            <a:noFill/>
            <a:ln w="9525">
              <a:noFill/>
              <a:miter lim="800000"/>
              <a:headEnd/>
              <a:tailEnd/>
            </a:ln>
          </p:spPr>
        </p:pic>
      </p:grpSp>
      <p:sp>
        <p:nvSpPr>
          <p:cNvPr id="7" name="矩形 6"/>
          <p:cNvSpPr/>
          <p:nvPr/>
        </p:nvSpPr>
        <p:spPr>
          <a:xfrm flipH="1">
            <a:off x="2319338" y="2008188"/>
            <a:ext cx="663575" cy="461962"/>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C50023"/>
                </a:solidFill>
                <a:latin typeface="+mn-ea"/>
                <a:ea typeface="+mn-ea"/>
              </a:rPr>
              <a:t>C</a:t>
            </a:r>
            <a:r>
              <a:rPr lang="zh-CN" altLang="en-US" sz="2400" b="1" dirty="0">
                <a:solidFill>
                  <a:srgbClr val="C50023"/>
                </a:solidFill>
                <a:latin typeface="+mn-ea"/>
                <a:ea typeface="+mn-ea"/>
              </a:rPr>
              <a:t> </a:t>
            </a:r>
            <a:endParaRPr lang="zh-CN" altLang="en-US" sz="2400" b="1" dirty="0">
              <a:solidFill>
                <a:srgbClr val="C50023"/>
              </a:solidFill>
              <a:latin typeface="+mn-ea"/>
              <a:ea typeface="+mn-ea"/>
            </a:endParaRPr>
          </a:p>
        </p:txBody>
      </p:sp>
      <p:sp>
        <p:nvSpPr>
          <p:cNvPr id="21507"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76225" y="995363"/>
            <a:ext cx="11455400" cy="3092450"/>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根据图示可知，①为卵巢，②为输卵管，③为子宫，④为阴道。①卵巢产生卵子，精子进入②输卵管中，与卵子结合形成受精卵，受精卵在移入子宫的过程中，进行细胞分裂，形成最初的胚胎。植入子宫后，胚胎细胞发育成胎儿；胎儿通过胎盘与母体进行物质交换。生命的起点是受精卵，由卵子到胎儿的过程是：卵子→受精卵→最初的胚胎→胚胎→胎儿。</a:t>
            </a:r>
            <a:endParaRPr lang="zh-CN" altLang="zh-CN" sz="2600" b="1" kern="100" dirty="0">
              <a:latin typeface="仿宋" panose="02010609060101010101" charset="-122"/>
              <a:ea typeface="仿宋" panose="02010609060101010101" charset="-122"/>
              <a:cs typeface="Courier New" panose="02070309020205020404" pitchFamily="49" charset="0"/>
            </a:endParaRPr>
          </a:p>
        </p:txBody>
      </p:sp>
      <p:sp>
        <p:nvSpPr>
          <p:cNvPr id="22530"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84250" y="1055688"/>
            <a:ext cx="1627188" cy="739775"/>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课内小结</a:t>
            </a:r>
            <a:endParaRPr lang="zh-CN" altLang="en-US" sz="2800" b="1">
              <a:solidFill>
                <a:srgbClr val="FF6600"/>
              </a:solidFill>
              <a:latin typeface="Calibri" panose="020F0502020204030204" pitchFamily="34" charset="0"/>
            </a:endParaRPr>
          </a:p>
        </p:txBody>
      </p:sp>
      <p:pic>
        <p:nvPicPr>
          <p:cNvPr id="23554"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
        <p:nvSpPr>
          <p:cNvPr id="23555"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
        <p:nvSpPr>
          <p:cNvPr id="23556" name="直接连接符 16079"/>
          <p:cNvSpPr>
            <a:spLocks noChangeShapeType="1"/>
          </p:cNvSpPr>
          <p:nvPr/>
        </p:nvSpPr>
        <p:spPr bwMode="auto">
          <a:xfrm>
            <a:off x="1881188" y="2266950"/>
            <a:ext cx="0" cy="0"/>
          </a:xfrm>
          <a:prstGeom prst="line">
            <a:avLst/>
          </a:prstGeom>
          <a:noFill/>
          <a:ln w="9525">
            <a:solidFill>
              <a:schemeClr val="tx1"/>
            </a:solidFill>
            <a:round/>
          </a:ln>
          <a:effectLst>
            <a:outerShdw algn="ctr" rotWithShape="0">
              <a:schemeClr val="bg2">
                <a:alpha val="50000"/>
              </a:schemeClr>
            </a:outerShdw>
          </a:effectLst>
        </p:spPr>
        <p:txBody>
          <a:bodyPr/>
          <a:lstStyle/>
          <a:p>
            <a:endParaRPr lang="zh-CN" altLang="en-US"/>
          </a:p>
        </p:txBody>
      </p:sp>
      <p:grpSp>
        <p:nvGrpSpPr>
          <p:cNvPr id="38" name="Group 81"/>
          <p:cNvGrpSpPr/>
          <p:nvPr/>
        </p:nvGrpSpPr>
        <p:grpSpPr bwMode="auto">
          <a:xfrm>
            <a:off x="3321050" y="2625725"/>
            <a:ext cx="1474788" cy="1071563"/>
            <a:chOff x="2018" y="1848"/>
            <a:chExt cx="929" cy="675"/>
          </a:xfrm>
        </p:grpSpPr>
        <p:sp>
          <p:nvSpPr>
            <p:cNvPr id="23596" name="Line 74"/>
            <p:cNvSpPr>
              <a:spLocks noChangeShapeType="1"/>
            </p:cNvSpPr>
            <p:nvPr/>
          </p:nvSpPr>
          <p:spPr bwMode="auto">
            <a:xfrm>
              <a:off x="2018" y="1848"/>
              <a:ext cx="318" cy="317"/>
            </a:xfrm>
            <a:prstGeom prst="line">
              <a:avLst/>
            </a:prstGeom>
            <a:noFill/>
            <a:ln w="9525">
              <a:solidFill>
                <a:schemeClr val="tx1"/>
              </a:solidFill>
              <a:round/>
            </a:ln>
          </p:spPr>
          <p:txBody>
            <a:bodyPr/>
            <a:lstStyle/>
            <a:p>
              <a:endParaRPr lang="zh-CN" altLang="en-US"/>
            </a:p>
          </p:txBody>
        </p:sp>
        <p:sp>
          <p:nvSpPr>
            <p:cNvPr id="23597" name="Line 76"/>
            <p:cNvSpPr>
              <a:spLocks noChangeShapeType="1"/>
            </p:cNvSpPr>
            <p:nvPr/>
          </p:nvSpPr>
          <p:spPr bwMode="auto">
            <a:xfrm flipV="1">
              <a:off x="2064" y="2160"/>
              <a:ext cx="273" cy="363"/>
            </a:xfrm>
            <a:prstGeom prst="line">
              <a:avLst/>
            </a:prstGeom>
            <a:noFill/>
            <a:ln w="9525">
              <a:solidFill>
                <a:schemeClr val="tx1"/>
              </a:solidFill>
              <a:round/>
            </a:ln>
          </p:spPr>
          <p:txBody>
            <a:bodyPr/>
            <a:lstStyle/>
            <a:p>
              <a:endParaRPr lang="zh-CN" altLang="en-US"/>
            </a:p>
          </p:txBody>
        </p:sp>
        <p:sp>
          <p:nvSpPr>
            <p:cNvPr id="23598" name="Line 78"/>
            <p:cNvSpPr>
              <a:spLocks noChangeShapeType="1"/>
            </p:cNvSpPr>
            <p:nvPr/>
          </p:nvSpPr>
          <p:spPr bwMode="auto">
            <a:xfrm flipV="1">
              <a:off x="2336" y="2163"/>
              <a:ext cx="611" cy="3"/>
            </a:xfrm>
            <a:prstGeom prst="line">
              <a:avLst/>
            </a:prstGeom>
            <a:noFill/>
            <a:ln w="9525">
              <a:solidFill>
                <a:schemeClr val="tx1"/>
              </a:solidFill>
              <a:round/>
              <a:tailEnd type="triangle" w="med" len="med"/>
            </a:ln>
          </p:spPr>
          <p:txBody>
            <a:bodyPr/>
            <a:lstStyle/>
            <a:p>
              <a:endParaRPr lang="zh-CN" altLang="en-US"/>
            </a:p>
          </p:txBody>
        </p:sp>
      </p:grpSp>
      <p:grpSp>
        <p:nvGrpSpPr>
          <p:cNvPr id="80" name="组合 79"/>
          <p:cNvGrpSpPr/>
          <p:nvPr/>
        </p:nvGrpSpPr>
        <p:grpSpPr bwMode="auto">
          <a:xfrm>
            <a:off x="307975" y="2281238"/>
            <a:ext cx="3211513" cy="615950"/>
            <a:chOff x="308292" y="2281004"/>
            <a:chExt cx="3211031" cy="616218"/>
          </a:xfrm>
        </p:grpSpPr>
        <p:sp>
          <p:nvSpPr>
            <p:cNvPr id="23593" name="Text Box 71"/>
            <p:cNvSpPr txBox="1">
              <a:spLocks noChangeArrowheads="1"/>
            </p:cNvSpPr>
            <p:nvPr/>
          </p:nvSpPr>
          <p:spPr bwMode="auto">
            <a:xfrm>
              <a:off x="308292" y="2281004"/>
              <a:ext cx="1917721" cy="523220"/>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父：睾丸</a:t>
              </a:r>
              <a:endParaRPr lang="zh-CN" altLang="en-US" sz="2800" b="1">
                <a:latin typeface="Calibri" panose="020F0502020204030204" pitchFamily="34" charset="0"/>
              </a:endParaRPr>
            </a:p>
          </p:txBody>
        </p:sp>
        <p:sp>
          <p:nvSpPr>
            <p:cNvPr id="23594" name="Line 73"/>
            <p:cNvSpPr>
              <a:spLocks noChangeShapeType="1"/>
            </p:cNvSpPr>
            <p:nvPr/>
          </p:nvSpPr>
          <p:spPr bwMode="auto">
            <a:xfrm>
              <a:off x="2039020" y="2593151"/>
              <a:ext cx="431800" cy="0"/>
            </a:xfrm>
            <a:prstGeom prst="line">
              <a:avLst/>
            </a:prstGeom>
            <a:noFill/>
            <a:ln w="9525">
              <a:solidFill>
                <a:schemeClr val="tx1"/>
              </a:solidFill>
              <a:round/>
              <a:tailEnd type="triangle" w="med" len="med"/>
            </a:ln>
          </p:spPr>
          <p:txBody>
            <a:bodyPr/>
            <a:lstStyle/>
            <a:p>
              <a:endParaRPr lang="zh-CN" altLang="en-US"/>
            </a:p>
          </p:txBody>
        </p:sp>
        <p:sp>
          <p:nvSpPr>
            <p:cNvPr id="23595" name="Text Box 79"/>
            <p:cNvSpPr txBox="1">
              <a:spLocks noChangeArrowheads="1"/>
            </p:cNvSpPr>
            <p:nvPr/>
          </p:nvSpPr>
          <p:spPr bwMode="auto">
            <a:xfrm>
              <a:off x="2463177" y="2374002"/>
              <a:ext cx="1056146" cy="523220"/>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精子</a:t>
              </a:r>
              <a:endParaRPr lang="zh-CN" altLang="en-US" sz="2800" b="1">
                <a:latin typeface="Calibri" panose="020F0502020204030204" pitchFamily="34" charset="0"/>
              </a:endParaRPr>
            </a:p>
          </p:txBody>
        </p:sp>
      </p:grpSp>
      <p:grpSp>
        <p:nvGrpSpPr>
          <p:cNvPr id="81" name="组合 80"/>
          <p:cNvGrpSpPr/>
          <p:nvPr/>
        </p:nvGrpSpPr>
        <p:grpSpPr bwMode="auto">
          <a:xfrm>
            <a:off x="307975" y="3360738"/>
            <a:ext cx="3254375" cy="544512"/>
            <a:chOff x="308291" y="3360799"/>
            <a:chExt cx="3253563" cy="544486"/>
          </a:xfrm>
        </p:grpSpPr>
        <p:sp>
          <p:nvSpPr>
            <p:cNvPr id="23590" name="Text Box 72"/>
            <p:cNvSpPr txBox="1">
              <a:spLocks noChangeArrowheads="1"/>
            </p:cNvSpPr>
            <p:nvPr/>
          </p:nvSpPr>
          <p:spPr bwMode="auto">
            <a:xfrm>
              <a:off x="308291" y="3382065"/>
              <a:ext cx="1875191" cy="523220"/>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母：卵巢</a:t>
              </a:r>
              <a:endParaRPr lang="zh-CN" altLang="en-US" sz="2800" b="1">
                <a:latin typeface="Calibri" panose="020F0502020204030204" pitchFamily="34" charset="0"/>
              </a:endParaRPr>
            </a:p>
          </p:txBody>
        </p:sp>
        <p:sp>
          <p:nvSpPr>
            <p:cNvPr id="23591" name="Line 77"/>
            <p:cNvSpPr>
              <a:spLocks noChangeShapeType="1"/>
            </p:cNvSpPr>
            <p:nvPr/>
          </p:nvSpPr>
          <p:spPr bwMode="auto">
            <a:xfrm flipV="1">
              <a:off x="1975224" y="3604437"/>
              <a:ext cx="672230" cy="18042"/>
            </a:xfrm>
            <a:prstGeom prst="line">
              <a:avLst/>
            </a:prstGeom>
            <a:noFill/>
            <a:ln w="9525">
              <a:solidFill>
                <a:schemeClr val="tx1"/>
              </a:solidFill>
              <a:round/>
              <a:tailEnd type="triangle" w="med" len="med"/>
            </a:ln>
          </p:spPr>
          <p:txBody>
            <a:bodyPr/>
            <a:lstStyle/>
            <a:p>
              <a:endParaRPr lang="zh-CN" altLang="en-US"/>
            </a:p>
          </p:txBody>
        </p:sp>
        <p:sp>
          <p:nvSpPr>
            <p:cNvPr id="23592" name="Text Box 80"/>
            <p:cNvSpPr txBox="1">
              <a:spLocks noChangeArrowheads="1"/>
            </p:cNvSpPr>
            <p:nvPr/>
          </p:nvSpPr>
          <p:spPr bwMode="auto">
            <a:xfrm>
              <a:off x="2590768" y="3360799"/>
              <a:ext cx="971086" cy="523220"/>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卵子</a:t>
              </a:r>
              <a:endParaRPr lang="zh-CN" altLang="en-US" sz="2800" b="1">
                <a:latin typeface="Calibri" panose="020F0502020204030204" pitchFamily="34" charset="0"/>
              </a:endParaRPr>
            </a:p>
          </p:txBody>
        </p:sp>
      </p:grpSp>
      <p:sp>
        <p:nvSpPr>
          <p:cNvPr id="44" name="Text Box 82"/>
          <p:cNvSpPr txBox="1">
            <a:spLocks noChangeArrowheads="1"/>
          </p:cNvSpPr>
          <p:nvPr/>
        </p:nvSpPr>
        <p:spPr bwMode="auto">
          <a:xfrm>
            <a:off x="4729163" y="2901950"/>
            <a:ext cx="1441450" cy="522288"/>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受精卵</a:t>
            </a:r>
            <a:endParaRPr lang="zh-CN" altLang="en-US" sz="2800" b="1">
              <a:latin typeface="Calibri" panose="020F0502020204030204" pitchFamily="34" charset="0"/>
            </a:endParaRPr>
          </a:p>
        </p:txBody>
      </p:sp>
      <p:sp>
        <p:nvSpPr>
          <p:cNvPr id="51" name="Text Box 87"/>
          <p:cNvSpPr txBox="1">
            <a:spLocks noChangeArrowheads="1"/>
          </p:cNvSpPr>
          <p:nvPr/>
        </p:nvSpPr>
        <p:spPr bwMode="auto">
          <a:xfrm>
            <a:off x="6731000" y="2554288"/>
            <a:ext cx="955675" cy="1385887"/>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最初的胚胎</a:t>
            </a:r>
            <a:endParaRPr lang="zh-CN" altLang="en-US" sz="2800" b="1">
              <a:latin typeface="Calibri" panose="020F0502020204030204" pitchFamily="34" charset="0"/>
            </a:endParaRPr>
          </a:p>
        </p:txBody>
      </p:sp>
      <p:sp>
        <p:nvSpPr>
          <p:cNvPr id="52" name="Text Box 88"/>
          <p:cNvSpPr txBox="1">
            <a:spLocks noChangeArrowheads="1"/>
          </p:cNvSpPr>
          <p:nvPr/>
        </p:nvSpPr>
        <p:spPr bwMode="auto">
          <a:xfrm>
            <a:off x="8210550" y="2957513"/>
            <a:ext cx="1198563" cy="523875"/>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胚胎</a:t>
            </a:r>
            <a:endParaRPr lang="zh-CN" altLang="en-US" sz="2800" b="1">
              <a:latin typeface="Calibri" panose="020F0502020204030204" pitchFamily="34" charset="0"/>
            </a:endParaRPr>
          </a:p>
        </p:txBody>
      </p:sp>
      <p:sp>
        <p:nvSpPr>
          <p:cNvPr id="55" name="Text Box 89"/>
          <p:cNvSpPr txBox="1">
            <a:spLocks noChangeArrowheads="1"/>
          </p:cNvSpPr>
          <p:nvPr/>
        </p:nvSpPr>
        <p:spPr bwMode="auto">
          <a:xfrm>
            <a:off x="9645650" y="2976563"/>
            <a:ext cx="922338" cy="522287"/>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胎儿</a:t>
            </a:r>
            <a:endParaRPr lang="zh-CN" altLang="en-US" sz="2800" b="1">
              <a:latin typeface="Calibri" panose="020F0502020204030204" pitchFamily="34" charset="0"/>
            </a:endParaRPr>
          </a:p>
        </p:txBody>
      </p:sp>
      <p:sp>
        <p:nvSpPr>
          <p:cNvPr id="59" name="AutoShape 92"/>
          <p:cNvSpPr/>
          <p:nvPr/>
        </p:nvSpPr>
        <p:spPr bwMode="auto">
          <a:xfrm rot="5400000">
            <a:off x="1843882" y="3455194"/>
            <a:ext cx="433387" cy="1368425"/>
          </a:xfrm>
          <a:prstGeom prst="rightBrace">
            <a:avLst>
              <a:gd name="adj1" fmla="val 26313"/>
              <a:gd name="adj2" fmla="val 50000"/>
            </a:avLst>
          </a:prstGeom>
          <a:noFill/>
          <a:ln w="9525">
            <a:solidFill>
              <a:schemeClr val="tx1"/>
            </a:solidFill>
            <a:round/>
          </a:ln>
        </p:spPr>
        <p:txBody>
          <a:bodyPr wrap="none" anchor="ctr"/>
          <a:lstStyle/>
          <a:p>
            <a:endParaRPr lang="zh-CN" altLang="en-US" sz="2800" b="1">
              <a:latin typeface="Calibri" panose="020F0502020204030204" pitchFamily="34" charset="0"/>
            </a:endParaRPr>
          </a:p>
        </p:txBody>
      </p:sp>
      <p:sp>
        <p:nvSpPr>
          <p:cNvPr id="60" name="Text Box 93"/>
          <p:cNvSpPr txBox="1">
            <a:spLocks noChangeArrowheads="1"/>
          </p:cNvSpPr>
          <p:nvPr/>
        </p:nvSpPr>
        <p:spPr bwMode="auto">
          <a:xfrm>
            <a:off x="819150" y="4302125"/>
            <a:ext cx="2541588" cy="522288"/>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产生生殖细胞</a:t>
            </a:r>
            <a:endParaRPr lang="zh-CN" altLang="en-US" sz="2800" b="1">
              <a:latin typeface="Calibri" panose="020F0502020204030204" pitchFamily="34" charset="0"/>
            </a:endParaRPr>
          </a:p>
        </p:txBody>
      </p:sp>
      <p:sp>
        <p:nvSpPr>
          <p:cNvPr id="61" name="Text Box 94"/>
          <p:cNvSpPr txBox="1">
            <a:spLocks noChangeArrowheads="1"/>
          </p:cNvSpPr>
          <p:nvPr/>
        </p:nvSpPr>
        <p:spPr bwMode="auto">
          <a:xfrm>
            <a:off x="3846513" y="4313238"/>
            <a:ext cx="936625" cy="522287"/>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受精</a:t>
            </a:r>
            <a:endParaRPr lang="zh-CN" altLang="en-US" sz="2800" b="1">
              <a:latin typeface="Calibri" panose="020F0502020204030204" pitchFamily="34" charset="0"/>
            </a:endParaRPr>
          </a:p>
        </p:txBody>
      </p:sp>
      <p:sp>
        <p:nvSpPr>
          <p:cNvPr id="62" name="Text Box 95"/>
          <p:cNvSpPr txBox="1">
            <a:spLocks noChangeArrowheads="1"/>
          </p:cNvSpPr>
          <p:nvPr/>
        </p:nvSpPr>
        <p:spPr bwMode="auto">
          <a:xfrm>
            <a:off x="7893050" y="4298950"/>
            <a:ext cx="1643063" cy="523875"/>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胚胎发育</a:t>
            </a:r>
            <a:endParaRPr lang="zh-CN" altLang="en-US" sz="2800" b="1">
              <a:latin typeface="Calibri" panose="020F0502020204030204" pitchFamily="34" charset="0"/>
            </a:endParaRPr>
          </a:p>
        </p:txBody>
      </p:sp>
      <p:sp>
        <p:nvSpPr>
          <p:cNvPr id="65" name="AutoShape 96"/>
          <p:cNvSpPr/>
          <p:nvPr/>
        </p:nvSpPr>
        <p:spPr bwMode="auto">
          <a:xfrm rot="5400000">
            <a:off x="4070350" y="2813051"/>
            <a:ext cx="433387" cy="2652712"/>
          </a:xfrm>
          <a:prstGeom prst="rightBrace">
            <a:avLst>
              <a:gd name="adj1" fmla="val 37377"/>
              <a:gd name="adj2" fmla="val 50000"/>
            </a:avLst>
          </a:prstGeom>
          <a:noFill/>
          <a:ln w="9525">
            <a:solidFill>
              <a:schemeClr val="tx1"/>
            </a:solidFill>
            <a:round/>
          </a:ln>
        </p:spPr>
        <p:txBody>
          <a:bodyPr wrap="none" anchor="ctr"/>
          <a:lstStyle/>
          <a:p>
            <a:endParaRPr lang="zh-CN" altLang="en-US" sz="2800" b="1">
              <a:latin typeface="Calibri" panose="020F0502020204030204" pitchFamily="34" charset="0"/>
            </a:endParaRPr>
          </a:p>
        </p:txBody>
      </p:sp>
      <p:sp>
        <p:nvSpPr>
          <p:cNvPr id="66" name="AutoShape 97"/>
          <p:cNvSpPr/>
          <p:nvPr/>
        </p:nvSpPr>
        <p:spPr bwMode="auto">
          <a:xfrm rot="5400000">
            <a:off x="8443913" y="1114425"/>
            <a:ext cx="433387" cy="6049963"/>
          </a:xfrm>
          <a:prstGeom prst="rightBrace">
            <a:avLst>
              <a:gd name="adj1" fmla="val 60945"/>
              <a:gd name="adj2" fmla="val 50000"/>
            </a:avLst>
          </a:prstGeom>
          <a:noFill/>
          <a:ln w="9525">
            <a:solidFill>
              <a:schemeClr val="tx1"/>
            </a:solidFill>
            <a:round/>
          </a:ln>
        </p:spPr>
        <p:txBody>
          <a:bodyPr wrap="none" anchor="ctr"/>
          <a:lstStyle/>
          <a:p>
            <a:endParaRPr lang="zh-CN" altLang="en-US" sz="2800" b="1">
              <a:latin typeface="Calibri" panose="020F0502020204030204" pitchFamily="34" charset="0"/>
            </a:endParaRPr>
          </a:p>
        </p:txBody>
      </p:sp>
      <p:grpSp>
        <p:nvGrpSpPr>
          <p:cNvPr id="82" name="组合 81"/>
          <p:cNvGrpSpPr/>
          <p:nvPr/>
        </p:nvGrpSpPr>
        <p:grpSpPr bwMode="auto">
          <a:xfrm>
            <a:off x="3752850" y="2752725"/>
            <a:ext cx="1158875" cy="782638"/>
            <a:chOff x="3752633" y="2753007"/>
            <a:chExt cx="1159586" cy="782883"/>
          </a:xfrm>
        </p:grpSpPr>
        <p:sp>
          <p:nvSpPr>
            <p:cNvPr id="23588" name="Text Box 94"/>
            <p:cNvSpPr txBox="1">
              <a:spLocks noChangeArrowheads="1"/>
            </p:cNvSpPr>
            <p:nvPr/>
          </p:nvSpPr>
          <p:spPr bwMode="auto">
            <a:xfrm>
              <a:off x="3858962" y="2753007"/>
              <a:ext cx="936625" cy="400110"/>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受精</a:t>
              </a:r>
              <a:endParaRPr lang="zh-CN" altLang="en-US" sz="2000" b="1">
                <a:latin typeface="Calibri" panose="020F0502020204030204" pitchFamily="34" charset="0"/>
              </a:endParaRPr>
            </a:p>
          </p:txBody>
        </p:sp>
        <p:sp>
          <p:nvSpPr>
            <p:cNvPr id="23589" name="Text Box 94"/>
            <p:cNvSpPr txBox="1">
              <a:spLocks noChangeArrowheads="1"/>
            </p:cNvSpPr>
            <p:nvPr/>
          </p:nvSpPr>
          <p:spPr bwMode="auto">
            <a:xfrm>
              <a:off x="3752633" y="3135780"/>
              <a:ext cx="1159586" cy="400110"/>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输卵管</a:t>
              </a:r>
              <a:endParaRPr lang="zh-CN" altLang="en-US" sz="2000" b="1">
                <a:latin typeface="Calibri" panose="020F0502020204030204" pitchFamily="34" charset="0"/>
              </a:endParaRPr>
            </a:p>
          </p:txBody>
        </p:sp>
      </p:grpSp>
      <p:grpSp>
        <p:nvGrpSpPr>
          <p:cNvPr id="83" name="组合 82"/>
          <p:cNvGrpSpPr/>
          <p:nvPr/>
        </p:nvGrpSpPr>
        <p:grpSpPr bwMode="auto">
          <a:xfrm>
            <a:off x="5851525" y="2513013"/>
            <a:ext cx="952500" cy="1047750"/>
            <a:chOff x="5850792" y="2512226"/>
            <a:chExt cx="954023" cy="1048473"/>
          </a:xfrm>
        </p:grpSpPr>
        <p:sp>
          <p:nvSpPr>
            <p:cNvPr id="23585" name="Text Box 84"/>
            <p:cNvSpPr txBox="1">
              <a:spLocks noChangeArrowheads="1"/>
            </p:cNvSpPr>
            <p:nvPr/>
          </p:nvSpPr>
          <p:spPr bwMode="auto">
            <a:xfrm>
              <a:off x="5907627" y="2512226"/>
              <a:ext cx="780229" cy="707886"/>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细胞分裂</a:t>
              </a:r>
              <a:endParaRPr lang="zh-CN" altLang="en-US" sz="2000" b="1">
                <a:latin typeface="Calibri" panose="020F0502020204030204" pitchFamily="34" charset="0"/>
              </a:endParaRPr>
            </a:p>
          </p:txBody>
        </p:sp>
        <p:sp>
          <p:nvSpPr>
            <p:cNvPr id="23586" name="Line 86"/>
            <p:cNvSpPr>
              <a:spLocks noChangeShapeType="1"/>
            </p:cNvSpPr>
            <p:nvPr/>
          </p:nvSpPr>
          <p:spPr bwMode="auto">
            <a:xfrm>
              <a:off x="5893537" y="3123635"/>
              <a:ext cx="858115" cy="12970"/>
            </a:xfrm>
            <a:prstGeom prst="line">
              <a:avLst/>
            </a:prstGeom>
            <a:noFill/>
            <a:ln w="9525">
              <a:solidFill>
                <a:schemeClr val="tx1"/>
              </a:solidFill>
              <a:round/>
              <a:tailEnd type="triangle" w="med" len="med"/>
            </a:ln>
          </p:spPr>
          <p:txBody>
            <a:bodyPr/>
            <a:lstStyle/>
            <a:p>
              <a:endParaRPr lang="zh-CN" altLang="en-US"/>
            </a:p>
          </p:txBody>
        </p:sp>
        <p:sp>
          <p:nvSpPr>
            <p:cNvPr id="23587" name="Text Box 94"/>
            <p:cNvSpPr txBox="1">
              <a:spLocks noChangeArrowheads="1"/>
            </p:cNvSpPr>
            <p:nvPr/>
          </p:nvSpPr>
          <p:spPr bwMode="auto">
            <a:xfrm>
              <a:off x="5850792" y="3160589"/>
              <a:ext cx="954023" cy="400110"/>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输卵管</a:t>
              </a:r>
              <a:endParaRPr lang="zh-CN" altLang="en-US" sz="2000" b="1">
                <a:latin typeface="Calibri" panose="020F0502020204030204" pitchFamily="34" charset="0"/>
              </a:endParaRPr>
            </a:p>
          </p:txBody>
        </p:sp>
      </p:grpSp>
      <p:grpSp>
        <p:nvGrpSpPr>
          <p:cNvPr id="84" name="组合 83"/>
          <p:cNvGrpSpPr/>
          <p:nvPr/>
        </p:nvGrpSpPr>
        <p:grpSpPr bwMode="auto">
          <a:xfrm>
            <a:off x="7499350" y="2549525"/>
            <a:ext cx="762000" cy="1135063"/>
            <a:chOff x="7498842" y="2549012"/>
            <a:chExt cx="762646" cy="1136219"/>
          </a:xfrm>
        </p:grpSpPr>
        <p:sp>
          <p:nvSpPr>
            <p:cNvPr id="23582" name="Text Box 85"/>
            <p:cNvSpPr txBox="1">
              <a:spLocks noChangeArrowheads="1"/>
            </p:cNvSpPr>
            <p:nvPr/>
          </p:nvSpPr>
          <p:spPr bwMode="auto">
            <a:xfrm>
              <a:off x="7541609" y="2549012"/>
              <a:ext cx="719137" cy="707886"/>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分裂分化</a:t>
              </a:r>
              <a:endParaRPr lang="zh-CN" altLang="en-US" sz="2000" b="1">
                <a:latin typeface="Calibri" panose="020F0502020204030204" pitchFamily="34" charset="0"/>
              </a:endParaRPr>
            </a:p>
          </p:txBody>
        </p:sp>
        <p:sp>
          <p:nvSpPr>
            <p:cNvPr id="23583" name="Line 91"/>
            <p:cNvSpPr>
              <a:spLocks noChangeShapeType="1"/>
            </p:cNvSpPr>
            <p:nvPr/>
          </p:nvSpPr>
          <p:spPr bwMode="auto">
            <a:xfrm>
              <a:off x="7560818" y="3240592"/>
              <a:ext cx="647700" cy="0"/>
            </a:xfrm>
            <a:prstGeom prst="line">
              <a:avLst/>
            </a:prstGeom>
            <a:noFill/>
            <a:ln w="9525">
              <a:solidFill>
                <a:schemeClr val="tx1"/>
              </a:solidFill>
              <a:round/>
              <a:tailEnd type="triangle" w="med" len="med"/>
            </a:ln>
          </p:spPr>
          <p:txBody>
            <a:bodyPr/>
            <a:lstStyle/>
            <a:p>
              <a:endParaRPr lang="zh-CN" altLang="en-US"/>
            </a:p>
          </p:txBody>
        </p:sp>
        <p:sp>
          <p:nvSpPr>
            <p:cNvPr id="23584" name="Text Box 94"/>
            <p:cNvSpPr txBox="1">
              <a:spLocks noChangeArrowheads="1"/>
            </p:cNvSpPr>
            <p:nvPr/>
          </p:nvSpPr>
          <p:spPr bwMode="auto">
            <a:xfrm>
              <a:off x="7498842" y="3285121"/>
              <a:ext cx="762646" cy="400110"/>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子宫</a:t>
              </a:r>
              <a:endParaRPr lang="zh-CN" altLang="en-US" sz="2000" b="1">
                <a:latin typeface="Calibri" panose="020F0502020204030204" pitchFamily="34" charset="0"/>
              </a:endParaRPr>
            </a:p>
          </p:txBody>
        </p:sp>
      </p:grpSp>
      <p:grpSp>
        <p:nvGrpSpPr>
          <p:cNvPr id="85" name="组合 84"/>
          <p:cNvGrpSpPr/>
          <p:nvPr/>
        </p:nvGrpSpPr>
        <p:grpSpPr bwMode="auto">
          <a:xfrm>
            <a:off x="8986838" y="2874963"/>
            <a:ext cx="873125" cy="739775"/>
            <a:chOff x="8987008" y="2874788"/>
            <a:chExt cx="872920" cy="740109"/>
          </a:xfrm>
        </p:grpSpPr>
        <p:sp>
          <p:nvSpPr>
            <p:cNvPr id="23579" name="Text Box 90"/>
            <p:cNvSpPr txBox="1">
              <a:spLocks noChangeArrowheads="1"/>
            </p:cNvSpPr>
            <p:nvPr/>
          </p:nvSpPr>
          <p:spPr bwMode="auto">
            <a:xfrm>
              <a:off x="8987008" y="2874788"/>
              <a:ext cx="826845" cy="400110"/>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发育</a:t>
              </a:r>
              <a:endParaRPr lang="zh-CN" altLang="en-US" sz="2000" b="1">
                <a:latin typeface="Calibri" panose="020F0502020204030204" pitchFamily="34" charset="0"/>
              </a:endParaRPr>
            </a:p>
          </p:txBody>
        </p:sp>
        <p:sp>
          <p:nvSpPr>
            <p:cNvPr id="23580" name="Line 86"/>
            <p:cNvSpPr>
              <a:spLocks noChangeShapeType="1"/>
            </p:cNvSpPr>
            <p:nvPr/>
          </p:nvSpPr>
          <p:spPr bwMode="auto">
            <a:xfrm>
              <a:off x="8991156" y="3212240"/>
              <a:ext cx="684463" cy="20058"/>
            </a:xfrm>
            <a:prstGeom prst="line">
              <a:avLst/>
            </a:prstGeom>
            <a:noFill/>
            <a:ln w="9525">
              <a:solidFill>
                <a:schemeClr val="tx1"/>
              </a:solidFill>
              <a:round/>
              <a:tailEnd type="triangle" w="med" len="med"/>
            </a:ln>
          </p:spPr>
          <p:txBody>
            <a:bodyPr/>
            <a:lstStyle/>
            <a:p>
              <a:endParaRPr lang="zh-CN" altLang="en-US"/>
            </a:p>
          </p:txBody>
        </p:sp>
        <p:sp>
          <p:nvSpPr>
            <p:cNvPr id="23581" name="Text Box 90"/>
            <p:cNvSpPr txBox="1">
              <a:spLocks noChangeArrowheads="1"/>
            </p:cNvSpPr>
            <p:nvPr/>
          </p:nvSpPr>
          <p:spPr bwMode="auto">
            <a:xfrm>
              <a:off x="9033083" y="3214787"/>
              <a:ext cx="826845" cy="400110"/>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子宫</a:t>
              </a:r>
              <a:endParaRPr lang="zh-CN" altLang="en-US" sz="2000" b="1">
                <a:latin typeface="Calibri" panose="020F0502020204030204" pitchFamily="34" charset="0"/>
              </a:endParaRPr>
            </a:p>
          </p:txBody>
        </p:sp>
      </p:grpSp>
      <p:sp>
        <p:nvSpPr>
          <p:cNvPr id="77" name="Text Box 89"/>
          <p:cNvSpPr txBox="1">
            <a:spLocks noChangeArrowheads="1"/>
          </p:cNvSpPr>
          <p:nvPr/>
        </p:nvSpPr>
        <p:spPr bwMode="auto">
          <a:xfrm>
            <a:off x="10968038" y="2968625"/>
            <a:ext cx="922337" cy="523875"/>
          </a:xfrm>
          <a:prstGeom prst="rect">
            <a:avLst/>
          </a:prstGeom>
          <a:noFill/>
          <a:ln w="9525">
            <a:noFill/>
            <a:miter lim="800000"/>
          </a:ln>
        </p:spPr>
        <p:txBody>
          <a:bodyPr>
            <a:spAutoFit/>
          </a:bodyPr>
          <a:lstStyle/>
          <a:p>
            <a:pPr>
              <a:spcBef>
                <a:spcPct val="50000"/>
              </a:spcBef>
            </a:pPr>
            <a:r>
              <a:rPr lang="zh-CN" altLang="en-US" sz="2800" b="1">
                <a:latin typeface="Calibri" panose="020F0502020204030204" pitchFamily="34" charset="0"/>
              </a:rPr>
              <a:t>婴儿</a:t>
            </a:r>
            <a:endParaRPr lang="zh-CN" altLang="en-US" sz="2800" b="1">
              <a:latin typeface="Calibri" panose="020F0502020204030204" pitchFamily="34" charset="0"/>
            </a:endParaRPr>
          </a:p>
        </p:txBody>
      </p:sp>
      <p:grpSp>
        <p:nvGrpSpPr>
          <p:cNvPr id="86" name="组合 85"/>
          <p:cNvGrpSpPr/>
          <p:nvPr/>
        </p:nvGrpSpPr>
        <p:grpSpPr bwMode="auto">
          <a:xfrm>
            <a:off x="10309225" y="2889250"/>
            <a:ext cx="781050" cy="727075"/>
            <a:chOff x="10308990" y="2889693"/>
            <a:chExt cx="780768" cy="726856"/>
          </a:xfrm>
        </p:grpSpPr>
        <p:sp>
          <p:nvSpPr>
            <p:cNvPr id="23576" name="Line 86"/>
            <p:cNvSpPr>
              <a:spLocks noChangeShapeType="1"/>
            </p:cNvSpPr>
            <p:nvPr/>
          </p:nvSpPr>
          <p:spPr bwMode="auto">
            <a:xfrm flipV="1">
              <a:off x="10384022" y="3200400"/>
              <a:ext cx="705736" cy="22473"/>
            </a:xfrm>
            <a:prstGeom prst="line">
              <a:avLst/>
            </a:prstGeom>
            <a:noFill/>
            <a:ln w="9525">
              <a:solidFill>
                <a:schemeClr val="tx1"/>
              </a:solidFill>
              <a:round/>
              <a:tailEnd type="triangle" w="med" len="med"/>
            </a:ln>
          </p:spPr>
          <p:txBody>
            <a:bodyPr/>
            <a:lstStyle/>
            <a:p>
              <a:endParaRPr lang="zh-CN" altLang="en-US"/>
            </a:p>
          </p:txBody>
        </p:sp>
        <p:sp>
          <p:nvSpPr>
            <p:cNvPr id="23577" name="Text Box 90"/>
            <p:cNvSpPr txBox="1">
              <a:spLocks noChangeArrowheads="1"/>
            </p:cNvSpPr>
            <p:nvPr/>
          </p:nvSpPr>
          <p:spPr bwMode="auto">
            <a:xfrm>
              <a:off x="10308990" y="2889693"/>
              <a:ext cx="780768" cy="400110"/>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分娩</a:t>
              </a:r>
              <a:endParaRPr lang="zh-CN" altLang="en-US" sz="2000" b="1">
                <a:latin typeface="Calibri" panose="020F0502020204030204" pitchFamily="34" charset="0"/>
              </a:endParaRPr>
            </a:p>
          </p:txBody>
        </p:sp>
        <p:sp>
          <p:nvSpPr>
            <p:cNvPr id="23578" name="Text Box 90"/>
            <p:cNvSpPr txBox="1">
              <a:spLocks noChangeArrowheads="1"/>
            </p:cNvSpPr>
            <p:nvPr/>
          </p:nvSpPr>
          <p:spPr bwMode="auto">
            <a:xfrm>
              <a:off x="10355061" y="3216439"/>
              <a:ext cx="724065" cy="400110"/>
            </a:xfrm>
            <a:prstGeom prst="rect">
              <a:avLst/>
            </a:prstGeom>
            <a:noFill/>
            <a:ln w="9525">
              <a:noFill/>
              <a:miter lim="800000"/>
            </a:ln>
          </p:spPr>
          <p:txBody>
            <a:bodyPr>
              <a:spAutoFit/>
            </a:bodyPr>
            <a:lstStyle/>
            <a:p>
              <a:pPr>
                <a:spcBef>
                  <a:spcPct val="50000"/>
                </a:spcBef>
              </a:pPr>
              <a:r>
                <a:rPr lang="zh-CN" altLang="en-US" sz="2000" b="1">
                  <a:latin typeface="Calibri" panose="020F0502020204030204" pitchFamily="34" charset="0"/>
                </a:rPr>
                <a:t>阴道</a:t>
              </a:r>
              <a:endParaRPr lang="zh-CN" altLang="en-US" sz="2000" b="1">
                <a:latin typeface="Calibri" panose="020F0502020204030204" pitchFamily="34" charset="0"/>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blinds(horizontal)">
                                      <p:cBhvr>
                                        <p:cTn id="12" dur="500"/>
                                        <p:tgtEl>
                                          <p:spTgt spid="80"/>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blinds(horizontal)">
                                      <p:cBhvr>
                                        <p:cTn id="16" dur="500"/>
                                        <p:tgtEl>
                                          <p:spTgt spid="81"/>
                                        </p:tgtEl>
                                      </p:cBhvr>
                                    </p:animEffect>
                                  </p:childTnLst>
                                </p:cTn>
                              </p:par>
                            </p:childTnLst>
                          </p:cTn>
                        </p:par>
                        <p:par>
                          <p:cTn id="17" fill="hold">
                            <p:stCondLst>
                              <p:cond delay="1500"/>
                            </p:stCondLst>
                            <p:childTnLst>
                              <p:par>
                                <p:cTn id="18" presetID="3" presetClass="entr" presetSubtype="1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blinds(horizontal)">
                                      <p:cBhvr>
                                        <p:cTn id="20" dur="500"/>
                                        <p:tgtEl>
                                          <p:spTgt spid="38"/>
                                        </p:tgtEl>
                                      </p:cBhvr>
                                    </p:animEffect>
                                  </p:childTnLst>
                                </p:cTn>
                              </p:par>
                            </p:childTnLst>
                          </p:cTn>
                        </p:par>
                        <p:par>
                          <p:cTn id="21" fill="hold">
                            <p:stCondLst>
                              <p:cond delay="2000"/>
                            </p:stCondLst>
                            <p:childTnLst>
                              <p:par>
                                <p:cTn id="22" presetID="3" presetClass="entr" presetSubtype="10" fill="hold" nodeType="afterEffect">
                                  <p:stCondLst>
                                    <p:cond delay="0"/>
                                  </p:stCondLst>
                                  <p:childTnLst>
                                    <p:set>
                                      <p:cBhvr>
                                        <p:cTn id="23" dur="1" fill="hold">
                                          <p:stCondLst>
                                            <p:cond delay="0"/>
                                          </p:stCondLst>
                                        </p:cTn>
                                        <p:tgtEl>
                                          <p:spTgt spid="82"/>
                                        </p:tgtEl>
                                        <p:attrNameLst>
                                          <p:attrName>style.visibility</p:attrName>
                                        </p:attrNameLst>
                                      </p:cBhvr>
                                      <p:to>
                                        <p:strVal val="visible"/>
                                      </p:to>
                                    </p:set>
                                    <p:animEffect transition="in" filter="blinds(horizontal)">
                                      <p:cBhvr>
                                        <p:cTn id="24" dur="500"/>
                                        <p:tgtEl>
                                          <p:spTgt spid="82"/>
                                        </p:tgtEl>
                                      </p:cBhvr>
                                    </p:animEffect>
                                  </p:childTnLst>
                                </p:cTn>
                              </p:par>
                            </p:childTnLst>
                          </p:cTn>
                        </p:par>
                        <p:par>
                          <p:cTn id="25" fill="hold">
                            <p:stCondLst>
                              <p:cond delay="2500"/>
                            </p:stCondLst>
                            <p:childTnLst>
                              <p:par>
                                <p:cTn id="26" presetID="3" presetClass="entr" presetSubtype="10"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blinds(horizontal)">
                                      <p:cBhvr>
                                        <p:cTn id="28" dur="500"/>
                                        <p:tgtEl>
                                          <p:spTgt spid="44"/>
                                        </p:tgtEl>
                                      </p:cBhvr>
                                    </p:animEffect>
                                  </p:childTnLst>
                                </p:cTn>
                              </p:par>
                            </p:childTnLst>
                          </p:cTn>
                        </p:par>
                        <p:par>
                          <p:cTn id="29" fill="hold">
                            <p:stCondLst>
                              <p:cond delay="3000"/>
                            </p:stCondLst>
                            <p:childTnLst>
                              <p:par>
                                <p:cTn id="30" presetID="3" presetClass="entr" presetSubtype="10" fill="hold" nodeType="after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blinds(horizontal)">
                                      <p:cBhvr>
                                        <p:cTn id="32" dur="500"/>
                                        <p:tgtEl>
                                          <p:spTgt spid="83"/>
                                        </p:tgtEl>
                                      </p:cBhvr>
                                    </p:animEffect>
                                  </p:childTnLst>
                                </p:cTn>
                              </p:par>
                            </p:childTnLst>
                          </p:cTn>
                        </p:par>
                        <p:par>
                          <p:cTn id="33" fill="hold">
                            <p:stCondLst>
                              <p:cond delay="3500"/>
                            </p:stCondLst>
                            <p:childTnLst>
                              <p:par>
                                <p:cTn id="34" presetID="3" presetClass="entr" presetSubtype="1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blinds(horizontal)">
                                      <p:cBhvr>
                                        <p:cTn id="36" dur="500"/>
                                        <p:tgtEl>
                                          <p:spTgt spid="51"/>
                                        </p:tgtEl>
                                      </p:cBhvr>
                                    </p:animEffect>
                                  </p:childTnLst>
                                </p:cTn>
                              </p:par>
                            </p:childTnLst>
                          </p:cTn>
                        </p:par>
                        <p:par>
                          <p:cTn id="37" fill="hold">
                            <p:stCondLst>
                              <p:cond delay="4000"/>
                            </p:stCondLst>
                            <p:childTnLst>
                              <p:par>
                                <p:cTn id="38" presetID="3" presetClass="entr" presetSubtype="10"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blinds(horizontal)">
                                      <p:cBhvr>
                                        <p:cTn id="40" dur="500"/>
                                        <p:tgtEl>
                                          <p:spTgt spid="84"/>
                                        </p:tgtEl>
                                      </p:cBhvr>
                                    </p:animEffect>
                                  </p:childTnLst>
                                </p:cTn>
                              </p:par>
                            </p:childTnLst>
                          </p:cTn>
                        </p:par>
                        <p:par>
                          <p:cTn id="41" fill="hold">
                            <p:stCondLst>
                              <p:cond delay="4500"/>
                            </p:stCondLst>
                            <p:childTnLst>
                              <p:par>
                                <p:cTn id="42" presetID="3" presetClass="entr" presetSubtype="10"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linds(horizontal)">
                                      <p:cBhvr>
                                        <p:cTn id="44" dur="500"/>
                                        <p:tgtEl>
                                          <p:spTgt spid="52"/>
                                        </p:tgtEl>
                                      </p:cBhvr>
                                    </p:animEffect>
                                  </p:childTnLst>
                                </p:cTn>
                              </p:par>
                            </p:childTnLst>
                          </p:cTn>
                        </p:par>
                        <p:par>
                          <p:cTn id="45" fill="hold">
                            <p:stCondLst>
                              <p:cond delay="5000"/>
                            </p:stCondLst>
                            <p:childTnLst>
                              <p:par>
                                <p:cTn id="46" presetID="3" presetClass="entr" presetSubtype="10" fill="hold" nodeType="after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blinds(horizontal)">
                                      <p:cBhvr>
                                        <p:cTn id="48" dur="500"/>
                                        <p:tgtEl>
                                          <p:spTgt spid="85"/>
                                        </p:tgtEl>
                                      </p:cBhvr>
                                    </p:animEffect>
                                  </p:childTnLst>
                                </p:cTn>
                              </p:par>
                            </p:childTnLst>
                          </p:cTn>
                        </p:par>
                        <p:par>
                          <p:cTn id="49" fill="hold">
                            <p:stCondLst>
                              <p:cond delay="5500"/>
                            </p:stCondLst>
                            <p:childTnLst>
                              <p:par>
                                <p:cTn id="50" presetID="3" presetClass="entr" presetSubtype="10"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blinds(horizontal)">
                                      <p:cBhvr>
                                        <p:cTn id="52" dur="500"/>
                                        <p:tgtEl>
                                          <p:spTgt spid="55"/>
                                        </p:tgtEl>
                                      </p:cBhvr>
                                    </p:animEffect>
                                  </p:childTnLst>
                                </p:cTn>
                              </p:par>
                            </p:childTnLst>
                          </p:cTn>
                        </p:par>
                        <p:par>
                          <p:cTn id="53" fill="hold">
                            <p:stCondLst>
                              <p:cond delay="6000"/>
                            </p:stCondLst>
                            <p:childTnLst>
                              <p:par>
                                <p:cTn id="54" presetID="3" presetClass="entr" presetSubtype="10" fill="hold" nodeType="after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blinds(horizontal)">
                                      <p:cBhvr>
                                        <p:cTn id="56" dur="500"/>
                                        <p:tgtEl>
                                          <p:spTgt spid="86"/>
                                        </p:tgtEl>
                                      </p:cBhvr>
                                    </p:animEffect>
                                  </p:childTnLst>
                                </p:cTn>
                              </p:par>
                            </p:childTnLst>
                          </p:cTn>
                        </p:par>
                        <p:par>
                          <p:cTn id="57" fill="hold">
                            <p:stCondLst>
                              <p:cond delay="6500"/>
                            </p:stCondLst>
                            <p:childTnLst>
                              <p:par>
                                <p:cTn id="58" presetID="3" presetClass="entr" presetSubtype="10"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blinds(horizontal)">
                                      <p:cBhvr>
                                        <p:cTn id="60" dur="500"/>
                                        <p:tgtEl>
                                          <p:spTgt spid="77"/>
                                        </p:tgtEl>
                                      </p:cBhvr>
                                    </p:animEffect>
                                  </p:childTnLst>
                                </p:cTn>
                              </p:par>
                            </p:childTnLst>
                          </p:cTn>
                        </p:par>
                        <p:par>
                          <p:cTn id="61" fill="hold">
                            <p:stCondLst>
                              <p:cond delay="7000"/>
                            </p:stCondLst>
                            <p:childTnLst>
                              <p:par>
                                <p:cTn id="62" presetID="3" presetClass="entr" presetSubtype="10" fill="hold" grpId="0"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blinds(horizontal)">
                                      <p:cBhvr>
                                        <p:cTn id="64" dur="500"/>
                                        <p:tgtEl>
                                          <p:spTgt spid="59"/>
                                        </p:tgtEl>
                                      </p:cBhvr>
                                    </p:animEffect>
                                  </p:childTnLst>
                                </p:cTn>
                              </p:par>
                            </p:childTnLst>
                          </p:cTn>
                        </p:par>
                        <p:par>
                          <p:cTn id="65" fill="hold">
                            <p:stCondLst>
                              <p:cond delay="7500"/>
                            </p:stCondLst>
                            <p:childTnLst>
                              <p:par>
                                <p:cTn id="66" presetID="3" presetClass="entr" presetSubtype="10" fill="hold" grpId="0"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blinds(horizontal)">
                                      <p:cBhvr>
                                        <p:cTn id="68" dur="500"/>
                                        <p:tgtEl>
                                          <p:spTgt spid="60"/>
                                        </p:tgtEl>
                                      </p:cBhvr>
                                    </p:animEffect>
                                  </p:childTnLst>
                                </p:cTn>
                              </p:par>
                            </p:childTnLst>
                          </p:cTn>
                        </p:par>
                        <p:par>
                          <p:cTn id="69" fill="hold">
                            <p:stCondLst>
                              <p:cond delay="8000"/>
                            </p:stCondLst>
                            <p:childTnLst>
                              <p:par>
                                <p:cTn id="70" presetID="3" presetClass="entr" presetSubtype="10" fill="hold" grpId="0" nodeType="after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blinds(horizontal)">
                                      <p:cBhvr>
                                        <p:cTn id="72" dur="500"/>
                                        <p:tgtEl>
                                          <p:spTgt spid="65"/>
                                        </p:tgtEl>
                                      </p:cBhvr>
                                    </p:animEffect>
                                  </p:childTnLst>
                                </p:cTn>
                              </p:par>
                            </p:childTnLst>
                          </p:cTn>
                        </p:par>
                        <p:par>
                          <p:cTn id="73" fill="hold">
                            <p:stCondLst>
                              <p:cond delay="8500"/>
                            </p:stCondLst>
                            <p:childTnLst>
                              <p:par>
                                <p:cTn id="74" presetID="3" presetClass="entr" presetSubtype="10" fill="hold" grpId="0" nodeType="after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blinds(horizontal)">
                                      <p:cBhvr>
                                        <p:cTn id="76" dur="500"/>
                                        <p:tgtEl>
                                          <p:spTgt spid="61"/>
                                        </p:tgtEl>
                                      </p:cBhvr>
                                    </p:animEffect>
                                  </p:childTnLst>
                                </p:cTn>
                              </p:par>
                            </p:childTnLst>
                          </p:cTn>
                        </p:par>
                        <p:par>
                          <p:cTn id="77" fill="hold">
                            <p:stCondLst>
                              <p:cond delay="9000"/>
                            </p:stCondLst>
                            <p:childTnLst>
                              <p:par>
                                <p:cTn id="78" presetID="3" presetClass="entr" presetSubtype="10"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blinds(horizontal)">
                                      <p:cBhvr>
                                        <p:cTn id="80" dur="500"/>
                                        <p:tgtEl>
                                          <p:spTgt spid="66"/>
                                        </p:tgtEl>
                                      </p:cBhvr>
                                    </p:animEffect>
                                  </p:childTnLst>
                                </p:cTn>
                              </p:par>
                            </p:childTnLst>
                          </p:cTn>
                        </p:par>
                        <p:par>
                          <p:cTn id="81" fill="hold">
                            <p:stCondLst>
                              <p:cond delay="9500"/>
                            </p:stCondLst>
                            <p:childTnLst>
                              <p:par>
                                <p:cTn id="82" presetID="3" presetClass="entr" presetSubtype="10"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Effect transition="in" filter="blinds(horizontal)">
                                      <p:cBhvr>
                                        <p:cTn id="8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4" grpId="0"/>
      <p:bldP spid="51" grpId="0"/>
      <p:bldP spid="52" grpId="0"/>
      <p:bldP spid="55" grpId="0"/>
      <p:bldP spid="59" grpId="0" animBg="1"/>
      <p:bldP spid="60" grpId="0"/>
      <p:bldP spid="61" grpId="0"/>
      <p:bldP spid="62" grpId="0"/>
      <p:bldP spid="65" grpId="0" animBg="1"/>
      <p:bldP spid="66" grpId="0" animBg="1"/>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58850" y="1004888"/>
            <a:ext cx="1627188" cy="738187"/>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课外链接</a:t>
            </a:r>
            <a:endParaRPr lang="zh-CN" altLang="en-US" sz="2800" b="1">
              <a:solidFill>
                <a:srgbClr val="FF6600"/>
              </a:solidFill>
              <a:latin typeface="Calibri" panose="020F0502020204030204" pitchFamily="34" charset="0"/>
            </a:endParaRPr>
          </a:p>
        </p:txBody>
      </p:sp>
      <p:pic>
        <p:nvPicPr>
          <p:cNvPr id="24578"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
        <p:nvSpPr>
          <p:cNvPr id="24579"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grpSp>
        <p:nvGrpSpPr>
          <p:cNvPr id="11" name="组合 10"/>
          <p:cNvGrpSpPr/>
          <p:nvPr/>
        </p:nvGrpSpPr>
        <p:grpSpPr bwMode="auto">
          <a:xfrm>
            <a:off x="374650" y="1906588"/>
            <a:ext cx="11215688" cy="4319587"/>
            <a:chOff x="375366" y="1907012"/>
            <a:chExt cx="11215620" cy="4318424"/>
          </a:xfrm>
        </p:grpSpPr>
        <p:sp>
          <p:nvSpPr>
            <p:cNvPr id="7" name="文本框 101"/>
            <p:cNvSpPr txBox="1"/>
            <p:nvPr/>
          </p:nvSpPr>
          <p:spPr>
            <a:xfrm>
              <a:off x="375366" y="1907012"/>
              <a:ext cx="11215620" cy="3323330"/>
            </a:xfrm>
            <a:prstGeom prst="rect">
              <a:avLst/>
            </a:prstGeom>
            <a:noFill/>
            <a:ln w="9525">
              <a:noFill/>
            </a:ln>
          </p:spPr>
          <p:txBody>
            <a:bodyPr>
              <a:spAutoFit/>
            </a:bodyPr>
            <a:lstStyle/>
            <a:p>
              <a:pPr indent="260350" algn="ctr" fontAlgn="auto">
                <a:lnSpc>
                  <a:spcPct val="140000"/>
                </a:lnSpc>
                <a:spcBef>
                  <a:spcPts val="0"/>
                </a:spcBef>
                <a:spcAft>
                  <a:spcPts val="0"/>
                </a:spcAft>
                <a:defRPr/>
              </a:pPr>
              <a:r>
                <a:rPr lang="zh-CN" altLang="en-US" sz="3000" b="1" noProof="1">
                  <a:latin typeface="+mn-ea"/>
                  <a:ea typeface="+mn-ea"/>
                  <a:cs typeface="+mn-ea"/>
                </a:rPr>
                <a:t>双胞胎</a:t>
              </a:r>
              <a:endParaRPr lang="zh-CN" altLang="en-US" sz="3000" b="1" noProof="1">
                <a:latin typeface="+mn-ea"/>
                <a:ea typeface="+mn-ea"/>
                <a:cs typeface="+mn-ea"/>
              </a:endParaRPr>
            </a:p>
            <a:p>
              <a:pPr indent="260350" fontAlgn="auto">
                <a:lnSpc>
                  <a:spcPct val="140000"/>
                </a:lnSpc>
                <a:spcBef>
                  <a:spcPts val="0"/>
                </a:spcBef>
                <a:spcAft>
                  <a:spcPts val="0"/>
                </a:spcAft>
                <a:defRPr/>
              </a:pPr>
              <a:r>
                <a:rPr lang="zh-CN" altLang="en-US" sz="3000" b="1" noProof="1">
                  <a:latin typeface="+mn-ea"/>
                  <a:ea typeface="+mn-ea"/>
                  <a:cs typeface="+mn-ea"/>
                </a:rPr>
                <a:t>  同卵双胞胎是由同一个受精卵在子宫内膜着床前分裂成两个细胞并分别着床发育成胎儿的，他们性别相同。异卵双胞胎是两个卵子同时受精，这两个受精卵各有自己的胎盘，如我们常见的龙凤胎。</a:t>
              </a:r>
              <a:endParaRPr lang="zh-CN" altLang="en-US" sz="3000" b="1" noProof="1">
                <a:latin typeface="+mn-ea"/>
                <a:ea typeface="+mn-ea"/>
                <a:cs typeface="+mn-ea"/>
              </a:endParaRPr>
            </a:p>
          </p:txBody>
        </p:sp>
        <p:pic>
          <p:nvPicPr>
            <p:cNvPr id="24582" name="Picture 1" descr="YYD8"/>
            <p:cNvPicPr>
              <a:picLocks noChangeAspect="1" noChangeArrowheads="1"/>
            </p:cNvPicPr>
            <p:nvPr/>
          </p:nvPicPr>
          <p:blipFill>
            <a:blip r:embed="rId2"/>
            <a:srcRect/>
            <a:stretch>
              <a:fillRect/>
            </a:stretch>
          </p:blipFill>
          <p:spPr bwMode="auto">
            <a:xfrm>
              <a:off x="4271375" y="4684734"/>
              <a:ext cx="2757046" cy="1540702"/>
            </a:xfrm>
            <a:prstGeom prst="rect">
              <a:avLst/>
            </a:prstGeom>
            <a:noFill/>
            <a:ln w="9525">
              <a:noFill/>
              <a:miter lim="800000"/>
              <a:headEnd/>
              <a:tailEnd/>
            </a:ln>
          </p:spPr>
        </p:pic>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lide(fromBottom)">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5"/>
          <p:cNvSpPr>
            <a:spLocks noChangeArrowheads="1"/>
          </p:cNvSpPr>
          <p:nvPr/>
        </p:nvSpPr>
        <p:spPr bwMode="auto">
          <a:xfrm>
            <a:off x="808038" y="1287463"/>
            <a:ext cx="10580687" cy="1014412"/>
          </a:xfrm>
          <a:prstGeom prst="rect">
            <a:avLst/>
          </a:prstGeom>
          <a:noFill/>
          <a:ln w="9525">
            <a:noFill/>
            <a:miter lim="800000"/>
          </a:ln>
        </p:spPr>
        <p:txBody>
          <a:bodyPr wrap="none" anchor="ctr">
            <a:spAutoFit/>
          </a:bodyPr>
          <a:lstStyle/>
          <a:p>
            <a:pPr algn="ctr" eaLnBrk="0" hangingPunct="0"/>
            <a:r>
              <a:rPr lang="en-US" altLang="zh-CN" sz="6000" b="1">
                <a:latin typeface="微软雅黑" panose="020B0503020204020204" pitchFamily="34" charset="-122"/>
                <a:ea typeface="微软雅黑" panose="020B0503020204020204" pitchFamily="34" charset="-122"/>
              </a:rPr>
              <a:t>第2</a:t>
            </a:r>
            <a:r>
              <a:rPr lang="zh-CN" altLang="en-US" sz="6000" b="1">
                <a:latin typeface="微软雅黑" panose="020B0503020204020204" pitchFamily="34" charset="-122"/>
                <a:ea typeface="微软雅黑" panose="020B0503020204020204" pitchFamily="34" charset="-122"/>
              </a:rPr>
              <a:t>课时   </a:t>
            </a:r>
            <a:r>
              <a:rPr lang="zh-CN" altLang="en-US" sz="6000">
                <a:latin typeface="微软雅黑" panose="020B0503020204020204" pitchFamily="34" charset="-122"/>
                <a:ea typeface="微软雅黑" panose="020B0503020204020204" pitchFamily="34" charset="-122"/>
              </a:rPr>
              <a:t>受精过程和胚胎发育</a:t>
            </a:r>
            <a:endParaRPr lang="zh-CN" altLang="en-US" sz="6000">
              <a:latin typeface="微软雅黑" panose="020B0503020204020204" pitchFamily="34" charset="-122"/>
              <a:ea typeface="微软雅黑" panose="020B0503020204020204" pitchFamily="34" charset="-122"/>
            </a:endParaRPr>
          </a:p>
        </p:txBody>
      </p:sp>
      <p:grpSp>
        <p:nvGrpSpPr>
          <p:cNvPr id="6146" name="组合 2"/>
          <p:cNvGrpSpPr/>
          <p:nvPr/>
        </p:nvGrpSpPr>
        <p:grpSpPr bwMode="auto">
          <a:xfrm>
            <a:off x="2490788" y="3070225"/>
            <a:ext cx="9118600" cy="1008063"/>
            <a:chOff x="5164" y="4732"/>
            <a:chExt cx="9550" cy="1587"/>
          </a:xfrm>
        </p:grpSpPr>
        <p:pic>
          <p:nvPicPr>
            <p:cNvPr id="6151" name="图片 8" descr="图标-02">
              <a:hlinkClick r:id="rId1" action="ppaction://hlinksldjump"/>
            </p:cNvPr>
            <p:cNvPicPr>
              <a:picLocks noChangeAspect="1"/>
            </p:cNvPicPr>
            <p:nvPr/>
          </p:nvPicPr>
          <p:blipFill>
            <a:blip r:embed="rId2"/>
            <a:srcRect/>
            <a:stretch>
              <a:fillRect/>
            </a:stretch>
          </p:blipFill>
          <p:spPr bwMode="auto">
            <a:xfrm>
              <a:off x="5164" y="4732"/>
              <a:ext cx="7955" cy="1587"/>
            </a:xfrm>
            <a:prstGeom prst="rect">
              <a:avLst/>
            </a:prstGeom>
            <a:noFill/>
            <a:ln w="9525">
              <a:noFill/>
              <a:miter lim="800000"/>
              <a:headEnd/>
              <a:tailEnd/>
            </a:ln>
          </p:spPr>
        </p:pic>
        <p:sp>
          <p:nvSpPr>
            <p:cNvPr id="4" name="文本框 3">
              <a:hlinkClick r:id="rId1" action="ppaction://hlinksldjump"/>
            </p:cNvPr>
            <p:cNvSpPr txBox="1"/>
            <p:nvPr/>
          </p:nvSpPr>
          <p:spPr>
            <a:xfrm>
              <a:off x="5723" y="4919"/>
              <a:ext cx="8991"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147" name="组合 5"/>
          <p:cNvGrpSpPr/>
          <p:nvPr/>
        </p:nvGrpSpPr>
        <p:grpSpPr bwMode="auto">
          <a:xfrm>
            <a:off x="2347913" y="4419600"/>
            <a:ext cx="8939212" cy="1038225"/>
            <a:chOff x="4443" y="6850"/>
            <a:chExt cx="11676" cy="1635"/>
          </a:xfrm>
        </p:grpSpPr>
        <p:pic>
          <p:nvPicPr>
            <p:cNvPr id="6149" name="图片 9" descr="图标-03">
              <a:hlinkClick r:id="rId3" action="ppaction://hlinksldjump"/>
            </p:cNvPr>
            <p:cNvPicPr>
              <a:picLocks noChangeAspect="1"/>
            </p:cNvPicPr>
            <p:nvPr/>
          </p:nvPicPr>
          <p:blipFill>
            <a:blip r:embed="rId4"/>
            <a:srcRect/>
            <a:stretch>
              <a:fillRect/>
            </a:stretch>
          </p:blipFill>
          <p:spPr bwMode="auto">
            <a:xfrm>
              <a:off x="4443" y="6850"/>
              <a:ext cx="9349" cy="1635"/>
            </a:xfrm>
            <a:prstGeom prst="rect">
              <a:avLst/>
            </a:prstGeom>
            <a:noFill/>
            <a:ln w="9525">
              <a:noFill/>
              <a:miter lim="800000"/>
              <a:headEnd/>
              <a:tailEnd/>
            </a:ln>
          </p:spPr>
        </p:pic>
        <p:sp>
          <p:nvSpPr>
            <p:cNvPr id="5" name="文本框 4">
              <a:hlinkClick r:id="rId3" action="ppaction://hlinksldjump"/>
            </p:cNvPr>
            <p:cNvSpPr txBox="1"/>
            <p:nvPr/>
          </p:nvSpPr>
          <p:spPr>
            <a:xfrm>
              <a:off x="5042" y="7063"/>
              <a:ext cx="11077"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6148" name="Rectangle 5"/>
          <p:cNvSpPr>
            <a:spLocks noChangeArrowheads="1"/>
          </p:cNvSpPr>
          <p:nvPr/>
        </p:nvSpPr>
        <p:spPr bwMode="auto">
          <a:xfrm>
            <a:off x="1125538" y="0"/>
            <a:ext cx="4699000"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rPr>
              <a:t>第四</a:t>
            </a:r>
            <a:r>
              <a:rPr lang="zh-CN" altLang="en-US" sz="3200" b="1">
                <a:latin typeface="微软雅黑" panose="020B0503020204020204" pitchFamily="34" charset="-122"/>
                <a:ea typeface="微软雅黑" panose="020B0503020204020204" pitchFamily="34" charset="-122"/>
                <a:sym typeface="+mn-ea"/>
              </a:rPr>
              <a:t>单元</a:t>
            </a:r>
            <a:r>
              <a:rPr lang="zh-CN" altLang="en-US"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sym typeface="+mn-ea"/>
              </a:rPr>
              <a:t>生物圈中的人</a:t>
            </a:r>
            <a:endParaRPr lang="zh-CN" altLang="en-US" sz="3200">
              <a:latin typeface="微软雅黑" panose="020B0503020204020204" pitchFamily="34" charset="-122"/>
              <a:ea typeface="微软雅黑" panose="020B0503020204020204" pitchFamily="34" charset="-122"/>
              <a:sym typeface="+mn-ea"/>
            </a:endParaRPr>
          </a:p>
        </p:txBody>
      </p:sp>
    </p:spTree>
  </p:cSld>
  <p:clrMapOvr>
    <a:masterClrMapping/>
  </p:clrMapOvr>
  <p:transition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
        <p:nvSpPr>
          <p:cNvPr id="6161" name="Rectangle 10"/>
          <p:cNvSpPr/>
          <p:nvPr/>
        </p:nvSpPr>
        <p:spPr>
          <a:xfrm>
            <a:off x="785813" y="1035050"/>
            <a:ext cx="157797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学习目标 </a:t>
            </a:r>
            <a:endParaRPr lang="zh-CN" altLang="en-US" sz="2400" b="1" dirty="0">
              <a:solidFill>
                <a:srgbClr val="F1AF00"/>
              </a:solidFill>
              <a:latin typeface="+mn-ea"/>
            </a:endParaRPr>
          </a:p>
        </p:txBody>
      </p:sp>
      <p:pic>
        <p:nvPicPr>
          <p:cNvPr id="7171" name="Picture 4"/>
          <p:cNvPicPr>
            <a:picLocks noChangeAspect="1"/>
          </p:cNvPicPr>
          <p:nvPr/>
        </p:nvPicPr>
        <p:blipFill>
          <a:blip r:embed="rId1"/>
          <a:srcRect/>
          <a:stretch>
            <a:fillRect/>
          </a:stretch>
        </p:blipFill>
        <p:spPr bwMode="auto">
          <a:xfrm>
            <a:off x="627063" y="1122363"/>
            <a:ext cx="85725" cy="414337"/>
          </a:xfrm>
          <a:prstGeom prst="rect">
            <a:avLst/>
          </a:prstGeom>
          <a:noFill/>
          <a:ln w="9525">
            <a:noFill/>
            <a:miter lim="800000"/>
            <a:headEnd/>
            <a:tailEnd/>
          </a:ln>
        </p:spPr>
      </p:pic>
      <p:sp>
        <p:nvSpPr>
          <p:cNvPr id="2" name="文本框 1"/>
          <p:cNvSpPr txBox="1"/>
          <p:nvPr/>
        </p:nvSpPr>
        <p:spPr>
          <a:xfrm>
            <a:off x="600075" y="1446213"/>
            <a:ext cx="9018588" cy="1370012"/>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j-ea"/>
                <a:ea typeface="+mj-ea"/>
              </a:rPr>
              <a:t>1.</a:t>
            </a:r>
            <a:r>
              <a:rPr lang="zh-CN" altLang="en-US" sz="3000" b="1" dirty="0">
                <a:latin typeface="+mj-ea"/>
                <a:ea typeface="+mj-ea"/>
              </a:rPr>
              <a:t>识别精子和卵子，描述受精过程。</a:t>
            </a:r>
            <a:r>
              <a:rPr lang="en-US" altLang="zh-CN" sz="3000" b="1" dirty="0">
                <a:latin typeface="+mj-ea"/>
                <a:ea typeface="+mj-ea"/>
              </a:rPr>
              <a:t>(</a:t>
            </a:r>
            <a:r>
              <a:rPr lang="zh-CN" altLang="en-US" sz="3000" b="1" dirty="0">
                <a:latin typeface="+mj-ea"/>
                <a:ea typeface="+mj-ea"/>
              </a:rPr>
              <a:t>重点</a:t>
            </a:r>
            <a:r>
              <a:rPr lang="en-US" altLang="zh-CN" sz="3000" b="1" dirty="0">
                <a:latin typeface="+mj-ea"/>
                <a:ea typeface="+mj-ea"/>
              </a:rPr>
              <a:t>)</a:t>
            </a:r>
            <a:endParaRPr lang="en-US" altLang="zh-CN" sz="3000" b="1" dirty="0">
              <a:latin typeface="+mj-ea"/>
              <a:ea typeface="+mj-ea"/>
            </a:endParaRPr>
          </a:p>
          <a:p>
            <a:pPr fontAlgn="auto">
              <a:lnSpc>
                <a:spcPct val="150000"/>
              </a:lnSpc>
              <a:spcBef>
                <a:spcPts val="0"/>
              </a:spcBef>
              <a:spcAft>
                <a:spcPts val="0"/>
              </a:spcAft>
              <a:defRPr/>
            </a:pPr>
            <a:r>
              <a:rPr lang="en-US" altLang="zh-CN" sz="3000" b="1" dirty="0">
                <a:latin typeface="+mj-ea"/>
                <a:ea typeface="+mj-ea"/>
              </a:rPr>
              <a:t>2</a:t>
            </a:r>
            <a:r>
              <a:rPr lang="zh-CN" altLang="en-US" sz="3000" b="1" dirty="0">
                <a:latin typeface="+mj-ea"/>
                <a:ea typeface="+mj-ea"/>
              </a:rPr>
              <a:t>．描述胚胎发育过程。</a:t>
            </a:r>
            <a:r>
              <a:rPr lang="en-US" altLang="zh-CN" sz="3000" b="1" dirty="0">
                <a:latin typeface="+mj-ea"/>
                <a:ea typeface="+mj-ea"/>
              </a:rPr>
              <a:t>(</a:t>
            </a:r>
            <a:r>
              <a:rPr lang="zh-CN" altLang="en-US" sz="3000" b="1" dirty="0">
                <a:latin typeface="+mj-ea"/>
                <a:ea typeface="+mj-ea"/>
              </a:rPr>
              <a:t>重难点</a:t>
            </a:r>
            <a:r>
              <a:rPr lang="en-US" altLang="zh-CN" sz="3000" b="1" dirty="0">
                <a:latin typeface="+mj-ea"/>
                <a:ea typeface="+mj-ea"/>
              </a:rPr>
              <a:t>)</a:t>
            </a:r>
            <a:endParaRPr lang="en-US" altLang="zh-CN" sz="3000" b="1" dirty="0">
              <a:latin typeface="+mj-ea"/>
              <a:ea typeface="+mj-ea"/>
            </a:endParaRPr>
          </a:p>
        </p:txBody>
      </p:sp>
      <p:sp>
        <p:nvSpPr>
          <p:cNvPr id="8" name="Rectangle 10"/>
          <p:cNvSpPr/>
          <p:nvPr/>
        </p:nvSpPr>
        <p:spPr>
          <a:xfrm>
            <a:off x="615950" y="3590925"/>
            <a:ext cx="1577975" cy="461963"/>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问题导入 </a:t>
            </a:r>
            <a:endParaRPr lang="zh-CN" altLang="en-US" sz="2400" b="1" dirty="0">
              <a:solidFill>
                <a:srgbClr val="F1AF00"/>
              </a:solidFill>
              <a:latin typeface="+mn-ea"/>
            </a:endParaRPr>
          </a:p>
        </p:txBody>
      </p:sp>
      <p:pic>
        <p:nvPicPr>
          <p:cNvPr id="7174" name="Picture 4"/>
          <p:cNvPicPr>
            <a:picLocks noChangeAspect="1"/>
          </p:cNvPicPr>
          <p:nvPr/>
        </p:nvPicPr>
        <p:blipFill>
          <a:blip r:embed="rId1"/>
          <a:srcRect/>
          <a:stretch>
            <a:fillRect/>
          </a:stretch>
        </p:blipFill>
        <p:spPr bwMode="auto">
          <a:xfrm>
            <a:off x="538163" y="3648075"/>
            <a:ext cx="84137" cy="414338"/>
          </a:xfrm>
          <a:prstGeom prst="rect">
            <a:avLst/>
          </a:prstGeom>
          <a:noFill/>
          <a:ln w="9525">
            <a:noFill/>
            <a:miter lim="800000"/>
            <a:headEnd/>
            <a:tailEnd/>
          </a:ln>
        </p:spPr>
      </p:pic>
      <p:sp>
        <p:nvSpPr>
          <p:cNvPr id="15" name="文本框 14"/>
          <p:cNvSpPr txBox="1"/>
          <p:nvPr/>
        </p:nvSpPr>
        <p:spPr>
          <a:xfrm>
            <a:off x="433388" y="4129088"/>
            <a:ext cx="11491912" cy="1477962"/>
          </a:xfrm>
          <a:prstGeom prst="rect">
            <a:avLst/>
          </a:prstGeom>
          <a:noFill/>
        </p:spPr>
        <p:txBody>
          <a:bodyPr>
            <a:spAutoFit/>
          </a:bodyPr>
          <a:lstStyle/>
          <a:p>
            <a:pPr fontAlgn="auto">
              <a:lnSpc>
                <a:spcPct val="150000"/>
              </a:lnSpc>
              <a:spcBef>
                <a:spcPts val="0"/>
              </a:spcBef>
              <a:spcAft>
                <a:spcPts val="0"/>
              </a:spcAft>
              <a:defRPr/>
            </a:pPr>
            <a:r>
              <a:rPr lang="zh-CN" altLang="en-US" sz="3000" b="1" dirty="0">
                <a:latin typeface="+mj-ea"/>
                <a:ea typeface="+mj-ea"/>
              </a:rPr>
              <a:t>利用体外受精技术产生的婴儿称为试管婴儿。体外受精后把早期胚胎移植到女性的子宫中孕育成为胎儿。胚胎为什么要移植到子宫中？</a:t>
            </a:r>
            <a:endParaRPr lang="zh-CN" altLang="en-US" sz="3000" b="1" dirty="0">
              <a:latin typeface="+mj-ea"/>
              <a:ea typeface="+mj-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2"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1" name="Picture 4"/>
          <p:cNvPicPr>
            <a:picLocks noChangeAspect="1"/>
          </p:cNvPicPr>
          <p:nvPr/>
        </p:nvPicPr>
        <p:blipFill>
          <a:blip r:embed="rId1"/>
          <a:srcRect/>
          <a:stretch>
            <a:fillRect/>
          </a:stretch>
        </p:blipFill>
        <p:spPr bwMode="auto">
          <a:xfrm>
            <a:off x="473075" y="2036763"/>
            <a:ext cx="84138" cy="414337"/>
          </a:xfrm>
          <a:prstGeom prst="rect">
            <a:avLst/>
          </a:prstGeom>
          <a:noFill/>
          <a:ln w="9525">
            <a:noFill/>
            <a:miter lim="800000"/>
            <a:headEnd/>
            <a:tailEnd/>
          </a:ln>
        </p:spPr>
      </p:pic>
      <p:grpSp>
        <p:nvGrpSpPr>
          <p:cNvPr id="20482" name="组合 1"/>
          <p:cNvGrpSpPr/>
          <p:nvPr/>
        </p:nvGrpSpPr>
        <p:grpSpPr bwMode="auto">
          <a:xfrm>
            <a:off x="190500" y="974725"/>
            <a:ext cx="6281738" cy="820738"/>
            <a:chOff x="183" y="1646"/>
            <a:chExt cx="4986" cy="1063"/>
          </a:xfrm>
        </p:grpSpPr>
        <p:pic>
          <p:nvPicPr>
            <p:cNvPr id="20491" name="图片 4" descr="图标-02"/>
            <p:cNvPicPr>
              <a:picLocks noChangeAspect="1"/>
            </p:cNvPicPr>
            <p:nvPr/>
          </p:nvPicPr>
          <p:blipFill>
            <a:blip r:embed="rId2"/>
            <a:srcRect/>
            <a:stretch>
              <a:fillRect/>
            </a:stretch>
          </p:blipFill>
          <p:spPr bwMode="auto">
            <a:xfrm>
              <a:off x="183" y="1646"/>
              <a:ext cx="4986" cy="1063"/>
            </a:xfrm>
            <a:prstGeom prst="rect">
              <a:avLst/>
            </a:prstGeom>
            <a:noFill/>
            <a:ln w="9525">
              <a:noFill/>
              <a:miter lim="800000"/>
              <a:headEnd/>
              <a:tailEnd/>
            </a:ln>
          </p:spPr>
        </p:pic>
        <p:sp>
          <p:nvSpPr>
            <p:cNvPr id="6" name="文本框 5"/>
            <p:cNvSpPr txBox="1"/>
            <p:nvPr/>
          </p:nvSpPr>
          <p:spPr>
            <a:xfrm>
              <a:off x="635" y="1827"/>
              <a:ext cx="4114" cy="820"/>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10" name="文本框 9"/>
          <p:cNvSpPr txBox="1"/>
          <p:nvPr/>
        </p:nvSpPr>
        <p:spPr>
          <a:xfrm>
            <a:off x="363538" y="2576513"/>
            <a:ext cx="11272837" cy="2800350"/>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．生殖细胞</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人的生殖细胞包括睾丸产生的</a:t>
            </a:r>
            <a:r>
              <a:rPr lang="en-US" altLang="zh-CN" sz="3000" b="1" dirty="0">
                <a:latin typeface="+mn-ea"/>
                <a:ea typeface="+mn-ea"/>
              </a:rPr>
              <a:t>________</a:t>
            </a:r>
            <a:r>
              <a:rPr lang="zh-CN" altLang="en-US" sz="3000" b="1" dirty="0">
                <a:latin typeface="+mn-ea"/>
                <a:ea typeface="+mn-ea"/>
              </a:rPr>
              <a:t>和卵巢产生的</a:t>
            </a:r>
            <a:r>
              <a:rPr lang="en-US" altLang="zh-CN" sz="3000" b="1" dirty="0">
                <a:latin typeface="+mn-ea"/>
                <a:ea typeface="+mn-ea"/>
              </a:rPr>
              <a:t>________</a:t>
            </a:r>
            <a:r>
              <a:rPr lang="zh-CN" altLang="en-US" sz="3000" b="1" dirty="0">
                <a:latin typeface="+mn-ea"/>
                <a:ea typeface="+mn-ea"/>
              </a:rPr>
              <a:t>。</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卵子呈</a:t>
            </a:r>
            <a:r>
              <a:rPr lang="en-US" altLang="zh-CN" sz="3000" b="1" dirty="0">
                <a:latin typeface="+mn-ea"/>
                <a:ea typeface="+mn-ea"/>
              </a:rPr>
              <a:t>________</a:t>
            </a:r>
            <a:r>
              <a:rPr lang="zh-CN" altLang="en-US" sz="3000" b="1" dirty="0">
                <a:latin typeface="+mn-ea"/>
                <a:ea typeface="+mn-ea"/>
              </a:rPr>
              <a:t>，是人体内最</a:t>
            </a:r>
            <a:r>
              <a:rPr lang="en-US" altLang="zh-CN" sz="3000" b="1" dirty="0">
                <a:latin typeface="+mn-ea"/>
                <a:ea typeface="+mn-ea"/>
              </a:rPr>
              <a:t>________</a:t>
            </a:r>
            <a:r>
              <a:rPr lang="zh-CN" altLang="en-US" sz="3000" b="1" dirty="0">
                <a:latin typeface="+mn-ea"/>
                <a:ea typeface="+mn-ea"/>
              </a:rPr>
              <a:t>的细胞。精子呈</a:t>
            </a:r>
            <a:r>
              <a:rPr lang="en-US" altLang="zh-CN" sz="3000" b="1" dirty="0">
                <a:latin typeface="+mn-ea"/>
                <a:ea typeface="+mn-ea"/>
              </a:rPr>
              <a:t>________</a:t>
            </a:r>
            <a:r>
              <a:rPr lang="zh-CN" altLang="en-US" sz="3000" b="1" dirty="0">
                <a:latin typeface="+mn-ea"/>
                <a:ea typeface="+mn-ea"/>
              </a:rPr>
              <a:t>状，具有一长长的尾。</a:t>
            </a:r>
            <a:endParaRPr lang="zh-CN" altLang="en-US" sz="3000" b="1" dirty="0">
              <a:latin typeface="+mn-ea"/>
              <a:ea typeface="+mn-ea"/>
            </a:endParaRPr>
          </a:p>
        </p:txBody>
      </p:sp>
      <p:sp>
        <p:nvSpPr>
          <p:cNvPr id="11" name="Rectangle 10"/>
          <p:cNvSpPr/>
          <p:nvPr/>
        </p:nvSpPr>
        <p:spPr>
          <a:xfrm>
            <a:off x="557213" y="1989138"/>
            <a:ext cx="2968625"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知识点一　</a:t>
            </a:r>
            <a:r>
              <a:rPr lang="zh-CN" altLang="en-US" sz="2400" b="1" dirty="0" smtClean="0">
                <a:solidFill>
                  <a:srgbClr val="F1AF00"/>
                </a:solidFill>
                <a:latin typeface="+mn-ea"/>
              </a:rPr>
              <a:t>受精过程</a:t>
            </a:r>
            <a:endParaRPr lang="zh-CN" altLang="en-US" sz="2400" b="1" dirty="0" smtClean="0">
              <a:solidFill>
                <a:srgbClr val="F1AF00"/>
              </a:solidFill>
              <a:latin typeface="+mn-ea"/>
            </a:endParaRPr>
          </a:p>
        </p:txBody>
      </p:sp>
      <p:sp>
        <p:nvSpPr>
          <p:cNvPr id="20485"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6281738" y="3527425"/>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精子</a:t>
            </a:r>
            <a:endParaRPr lang="zh-CN" altLang="en-US">
              <a:latin typeface="Calibri" panose="020F0502020204030204" pitchFamily="34" charset="0"/>
            </a:endParaRPr>
          </a:p>
        </p:txBody>
      </p:sp>
      <p:sp>
        <p:nvSpPr>
          <p:cNvPr id="21" name="矩形 20"/>
          <p:cNvSpPr>
            <a:spLocks noChangeArrowheads="1"/>
          </p:cNvSpPr>
          <p:nvPr/>
        </p:nvSpPr>
        <p:spPr bwMode="auto">
          <a:xfrm>
            <a:off x="10113963" y="3489325"/>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卵子</a:t>
            </a:r>
            <a:endParaRPr lang="zh-CN" altLang="en-US">
              <a:latin typeface="Calibri" panose="020F0502020204030204" pitchFamily="34" charset="0"/>
            </a:endParaRPr>
          </a:p>
        </p:txBody>
      </p:sp>
      <p:sp>
        <p:nvSpPr>
          <p:cNvPr id="22" name="矩形 21"/>
          <p:cNvSpPr>
            <a:spLocks noChangeArrowheads="1"/>
          </p:cNvSpPr>
          <p:nvPr/>
        </p:nvSpPr>
        <p:spPr bwMode="auto">
          <a:xfrm>
            <a:off x="2449513" y="4216400"/>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球形</a:t>
            </a:r>
            <a:endParaRPr lang="zh-CN" altLang="en-US">
              <a:latin typeface="Calibri" panose="020F0502020204030204" pitchFamily="34" charset="0"/>
            </a:endParaRPr>
          </a:p>
        </p:txBody>
      </p:sp>
      <p:sp>
        <p:nvSpPr>
          <p:cNvPr id="23" name="矩形 22"/>
          <p:cNvSpPr>
            <a:spLocks noChangeArrowheads="1"/>
          </p:cNvSpPr>
          <p:nvPr/>
        </p:nvSpPr>
        <p:spPr bwMode="auto">
          <a:xfrm>
            <a:off x="6411913" y="4203700"/>
            <a:ext cx="495300"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大</a:t>
            </a:r>
            <a:endParaRPr lang="zh-CN" altLang="en-US">
              <a:latin typeface="Calibri" panose="020F0502020204030204" pitchFamily="34" charset="0"/>
            </a:endParaRPr>
          </a:p>
        </p:txBody>
      </p:sp>
      <p:sp>
        <p:nvSpPr>
          <p:cNvPr id="24" name="矩形 23"/>
          <p:cNvSpPr>
            <a:spLocks noChangeArrowheads="1"/>
          </p:cNvSpPr>
          <p:nvPr/>
        </p:nvSpPr>
        <p:spPr bwMode="auto">
          <a:xfrm>
            <a:off x="695325" y="4879975"/>
            <a:ext cx="804863"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蝌蚪</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dissolv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dissolv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dissolv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grpSp>
        <p:nvGrpSpPr>
          <p:cNvPr id="6" name="组合 5"/>
          <p:cNvGrpSpPr/>
          <p:nvPr/>
        </p:nvGrpSpPr>
        <p:grpSpPr bwMode="auto">
          <a:xfrm>
            <a:off x="425450" y="1096963"/>
            <a:ext cx="11274425" cy="5189537"/>
            <a:chOff x="425839" y="1097652"/>
            <a:chExt cx="11273469" cy="5188709"/>
          </a:xfrm>
        </p:grpSpPr>
        <p:sp>
          <p:nvSpPr>
            <p:cNvPr id="2" name="文本框 9"/>
            <p:cNvSpPr txBox="1"/>
            <p:nvPr/>
          </p:nvSpPr>
          <p:spPr>
            <a:xfrm>
              <a:off x="425839" y="1097652"/>
              <a:ext cx="11273469" cy="2753873"/>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．受精过程</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受精作用：精子和卵子结合形成</a:t>
              </a:r>
              <a:r>
                <a:rPr lang="en-US" altLang="zh-CN" sz="3000" b="1" dirty="0">
                  <a:latin typeface="+mn-ea"/>
                  <a:ea typeface="+mn-ea"/>
                </a:rPr>
                <a:t>________</a:t>
              </a:r>
              <a:r>
                <a:rPr lang="zh-CN" altLang="en-US" sz="3000" b="1" dirty="0">
                  <a:latin typeface="+mn-ea"/>
                  <a:ea typeface="+mn-ea"/>
                </a:rPr>
                <a:t>的过程叫作受精作用。一个</a:t>
              </a:r>
              <a:r>
                <a:rPr lang="en-US" altLang="zh-CN" sz="3000" b="1" dirty="0">
                  <a:latin typeface="+mn-ea"/>
                  <a:ea typeface="+mn-ea"/>
                </a:rPr>
                <a:t>________</a:t>
              </a:r>
              <a:r>
                <a:rPr lang="zh-CN" altLang="en-US" sz="3000" b="1" dirty="0">
                  <a:latin typeface="+mn-ea"/>
                  <a:ea typeface="+mn-ea"/>
                </a:rPr>
                <a:t>的形成就是一个新生命的开始。</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受精场所：成熟的卵子进入</a:t>
              </a:r>
              <a:r>
                <a:rPr lang="en-US" altLang="zh-CN" sz="3000" b="1" dirty="0">
                  <a:latin typeface="+mn-ea"/>
                  <a:ea typeface="+mn-ea"/>
                </a:rPr>
                <a:t>________</a:t>
              </a:r>
              <a:r>
                <a:rPr lang="zh-CN" altLang="en-US" sz="3000" b="1" dirty="0">
                  <a:latin typeface="+mn-ea"/>
                  <a:ea typeface="+mn-ea"/>
                </a:rPr>
                <a:t>与精子结合。</a:t>
              </a:r>
              <a:endParaRPr lang="zh-CN" altLang="en-US" sz="3000" b="1" dirty="0">
                <a:latin typeface="+mn-ea"/>
                <a:ea typeface="+mn-ea"/>
              </a:endParaRPr>
            </a:p>
          </p:txBody>
        </p:sp>
        <p:pic>
          <p:nvPicPr>
            <p:cNvPr id="9223" name="Picture 2" descr="加图P3"/>
            <p:cNvPicPr>
              <a:picLocks noChangeAspect="1" noChangeArrowheads="1"/>
            </p:cNvPicPr>
            <p:nvPr/>
          </p:nvPicPr>
          <p:blipFill>
            <a:blip r:embed="rId1"/>
            <a:srcRect/>
            <a:stretch>
              <a:fillRect/>
            </a:stretch>
          </p:blipFill>
          <p:spPr bwMode="auto">
            <a:xfrm>
              <a:off x="3983277" y="4008329"/>
              <a:ext cx="2442575" cy="1705874"/>
            </a:xfrm>
            <a:prstGeom prst="rect">
              <a:avLst/>
            </a:prstGeom>
            <a:noFill/>
            <a:ln w="9525">
              <a:noFill/>
              <a:miter lim="800000"/>
              <a:headEnd/>
              <a:tailEnd/>
            </a:ln>
          </p:spPr>
        </p:pic>
        <p:sp>
          <p:nvSpPr>
            <p:cNvPr id="9224" name="矩形 4"/>
            <p:cNvSpPr>
              <a:spLocks noChangeArrowheads="1"/>
            </p:cNvSpPr>
            <p:nvPr/>
          </p:nvSpPr>
          <p:spPr bwMode="auto">
            <a:xfrm>
              <a:off x="4414659" y="5824696"/>
              <a:ext cx="1415772" cy="461665"/>
            </a:xfrm>
            <a:prstGeom prst="rect">
              <a:avLst/>
            </a:prstGeom>
            <a:noFill/>
            <a:ln w="9525">
              <a:noFill/>
              <a:miter lim="800000"/>
            </a:ln>
          </p:spPr>
          <p:txBody>
            <a:bodyPr wrap="none">
              <a:spAutoFit/>
            </a:bodyPr>
            <a:lstStyle/>
            <a:p>
              <a:r>
                <a:rPr lang="zh-CN" altLang="zh-CN" sz="2400" b="1">
                  <a:latin typeface="Calibri" panose="020F0502020204030204" pitchFamily="34" charset="0"/>
                </a:rPr>
                <a:t>精卵结合</a:t>
              </a:r>
              <a:endParaRPr lang="zh-CN" altLang="en-US" sz="2400" b="1">
                <a:latin typeface="Calibri" panose="020F0502020204030204" pitchFamily="34" charset="0"/>
              </a:endParaRPr>
            </a:p>
          </p:txBody>
        </p:sp>
      </p:grpSp>
      <p:sp>
        <p:nvSpPr>
          <p:cNvPr id="7" name="Rectangle 1"/>
          <p:cNvSpPr>
            <a:spLocks noChangeArrowheads="1"/>
          </p:cNvSpPr>
          <p:nvPr/>
        </p:nvSpPr>
        <p:spPr bwMode="auto">
          <a:xfrm>
            <a:off x="5586413" y="3367088"/>
            <a:ext cx="1382712" cy="461962"/>
          </a:xfrm>
          <a:prstGeom prst="rect">
            <a:avLst/>
          </a:prstGeom>
          <a:noFill/>
          <a:ln w="9525">
            <a:noFill/>
            <a:miter lim="800000"/>
          </a:ln>
        </p:spPr>
        <p:txBody>
          <a:bodyPr wrap="none" anchor="ctr">
            <a:spAutoFit/>
          </a:bodyPr>
          <a:lstStyle/>
          <a:p>
            <a:pPr indent="266700"/>
            <a:r>
              <a:rPr lang="zh-CN" altLang="en-US" sz="2400" b="1">
                <a:solidFill>
                  <a:srgbClr val="FF0000"/>
                </a:solidFill>
                <a:latin typeface="Times New Roman" panose="02020603050405020304" pitchFamily="18" charset="0"/>
                <a:cs typeface="Times New Roman" panose="02020603050405020304" pitchFamily="18" charset="0"/>
              </a:rPr>
              <a:t>输卵管</a:t>
            </a:r>
            <a:endParaRPr lang="zh-CN" altLang="en-US" sz="2400" b="1">
              <a:solidFill>
                <a:srgbClr val="FF0000"/>
              </a:solidFill>
            </a:endParaRPr>
          </a:p>
        </p:txBody>
      </p:sp>
      <p:sp>
        <p:nvSpPr>
          <p:cNvPr id="8" name="矩形 7"/>
          <p:cNvSpPr>
            <a:spLocks noChangeArrowheads="1"/>
          </p:cNvSpPr>
          <p:nvPr/>
        </p:nvSpPr>
        <p:spPr bwMode="auto">
          <a:xfrm>
            <a:off x="6616700" y="2014538"/>
            <a:ext cx="1112838" cy="461962"/>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受精卵</a:t>
            </a:r>
            <a:endParaRPr lang="zh-CN" altLang="en-US">
              <a:latin typeface="Calibri" panose="020F0502020204030204" pitchFamily="34" charset="0"/>
            </a:endParaRPr>
          </a:p>
        </p:txBody>
      </p:sp>
      <p:sp>
        <p:nvSpPr>
          <p:cNvPr id="9" name="矩形 8"/>
          <p:cNvSpPr>
            <a:spLocks noChangeArrowheads="1"/>
          </p:cNvSpPr>
          <p:nvPr/>
        </p:nvSpPr>
        <p:spPr bwMode="auto">
          <a:xfrm>
            <a:off x="1417638" y="2727325"/>
            <a:ext cx="1112837"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受精卵</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1" name="Picture 4"/>
          <p:cNvPicPr>
            <a:picLocks noChangeAspect="1"/>
          </p:cNvPicPr>
          <p:nvPr/>
        </p:nvPicPr>
        <p:blipFill>
          <a:blip r:embed="rId1"/>
          <a:srcRect/>
          <a:stretch>
            <a:fillRect/>
          </a:stretch>
        </p:blipFill>
        <p:spPr bwMode="auto">
          <a:xfrm>
            <a:off x="473075" y="1000125"/>
            <a:ext cx="84138" cy="414338"/>
          </a:xfrm>
          <a:prstGeom prst="rect">
            <a:avLst/>
          </a:prstGeom>
          <a:noFill/>
          <a:ln w="9525">
            <a:noFill/>
            <a:miter lim="800000"/>
            <a:headEnd/>
            <a:tailEnd/>
          </a:ln>
        </p:spPr>
      </p:pic>
      <p:sp>
        <p:nvSpPr>
          <p:cNvPr id="4" name="Rectangle 10"/>
          <p:cNvSpPr/>
          <p:nvPr/>
        </p:nvSpPr>
        <p:spPr>
          <a:xfrm>
            <a:off x="557213" y="954088"/>
            <a:ext cx="296862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a:t>
            </a:r>
            <a:r>
              <a:rPr lang="zh-CN" altLang="en-US" sz="2400" b="1" dirty="0" smtClean="0">
                <a:solidFill>
                  <a:srgbClr val="F1AF00"/>
                </a:solidFill>
                <a:latin typeface="+mn-ea"/>
              </a:rPr>
              <a:t>点二　胚胎发育</a:t>
            </a:r>
            <a:endParaRPr lang="zh-CN" altLang="en-US" sz="2400" b="1" dirty="0">
              <a:solidFill>
                <a:srgbClr val="F1AF00"/>
              </a:solidFill>
              <a:latin typeface="+mn-ea"/>
            </a:endParaRPr>
          </a:p>
        </p:txBody>
      </p:sp>
      <p:sp>
        <p:nvSpPr>
          <p:cNvPr id="10243"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grpSp>
        <p:nvGrpSpPr>
          <p:cNvPr id="16" name="组合 15"/>
          <p:cNvGrpSpPr/>
          <p:nvPr/>
        </p:nvGrpSpPr>
        <p:grpSpPr bwMode="auto">
          <a:xfrm>
            <a:off x="314325" y="1366838"/>
            <a:ext cx="11396663" cy="5070475"/>
            <a:chOff x="313679" y="1366696"/>
            <a:chExt cx="11397803" cy="5069977"/>
          </a:xfrm>
        </p:grpSpPr>
        <p:sp>
          <p:nvSpPr>
            <p:cNvPr id="3" name="文本框 9"/>
            <p:cNvSpPr txBox="1"/>
            <p:nvPr/>
          </p:nvSpPr>
          <p:spPr>
            <a:xfrm>
              <a:off x="313679" y="1366696"/>
              <a:ext cx="11397803" cy="3446124"/>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．发育过程</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受精卵在经输卵管缓慢移入子宫的过程中，就开始进行细胞</a:t>
              </a:r>
              <a:r>
                <a:rPr lang="en-US" altLang="zh-CN" sz="3000" b="1" dirty="0">
                  <a:latin typeface="+mn-ea"/>
                  <a:ea typeface="+mn-ea"/>
                </a:rPr>
                <a:t>________</a:t>
              </a:r>
              <a:r>
                <a:rPr lang="zh-CN" altLang="en-US" sz="3000" b="1" dirty="0">
                  <a:latin typeface="+mn-ea"/>
                  <a:ea typeface="+mn-ea"/>
                </a:rPr>
                <a:t>，形成最初的胚胎。植入子宫后，胚胎细胞在子宫内继续</a:t>
              </a:r>
              <a:r>
                <a:rPr lang="en-US" altLang="zh-CN" sz="3000" b="1" dirty="0">
                  <a:latin typeface="+mn-ea"/>
                  <a:ea typeface="+mn-ea"/>
                </a:rPr>
                <a:t>________</a:t>
              </a:r>
              <a:r>
                <a:rPr lang="zh-CN" altLang="en-US" sz="3000" b="1" dirty="0">
                  <a:latin typeface="+mn-ea"/>
                  <a:ea typeface="+mn-ea"/>
                </a:rPr>
                <a:t>并发生</a:t>
              </a:r>
              <a:r>
                <a:rPr lang="en-US" altLang="zh-CN" sz="3000" b="1" dirty="0">
                  <a:latin typeface="+mn-ea"/>
                  <a:ea typeface="+mn-ea"/>
                </a:rPr>
                <a:t>________</a:t>
              </a:r>
              <a:r>
                <a:rPr lang="zh-CN" altLang="en-US" sz="3000" b="1" dirty="0">
                  <a:latin typeface="+mn-ea"/>
                  <a:ea typeface="+mn-ea"/>
                </a:rPr>
                <a:t>，形成各种组织，由各种组织构成具有特定功能的器官和系统。</a:t>
              </a:r>
              <a:endParaRPr lang="zh-CN" altLang="en-US" sz="3000" b="1" dirty="0">
                <a:latin typeface="+mn-ea"/>
                <a:ea typeface="+mn-ea"/>
              </a:endParaRPr>
            </a:p>
          </p:txBody>
        </p:sp>
        <p:pic>
          <p:nvPicPr>
            <p:cNvPr id="10249" name="Picture 1" descr="加图P4"/>
            <p:cNvPicPr>
              <a:picLocks noChangeAspect="1" noChangeArrowheads="1"/>
            </p:cNvPicPr>
            <p:nvPr/>
          </p:nvPicPr>
          <p:blipFill>
            <a:blip r:embed="rId2"/>
            <a:srcRect/>
            <a:stretch>
              <a:fillRect/>
            </a:stretch>
          </p:blipFill>
          <p:spPr bwMode="auto">
            <a:xfrm>
              <a:off x="4622104" y="4296428"/>
              <a:ext cx="6193699" cy="1528175"/>
            </a:xfrm>
            <a:prstGeom prst="rect">
              <a:avLst/>
            </a:prstGeom>
            <a:noFill/>
            <a:ln w="9525">
              <a:noFill/>
              <a:miter lim="800000"/>
              <a:headEnd/>
              <a:tailEnd/>
            </a:ln>
          </p:spPr>
        </p:pic>
        <p:sp>
          <p:nvSpPr>
            <p:cNvPr id="10250" name="矩形 11"/>
            <p:cNvSpPr>
              <a:spLocks noChangeArrowheads="1"/>
            </p:cNvSpPr>
            <p:nvPr/>
          </p:nvSpPr>
          <p:spPr bwMode="auto">
            <a:xfrm>
              <a:off x="6646091" y="5975008"/>
              <a:ext cx="2646878" cy="461665"/>
            </a:xfrm>
            <a:prstGeom prst="rect">
              <a:avLst/>
            </a:prstGeom>
            <a:noFill/>
            <a:ln w="9525">
              <a:noFill/>
              <a:miter lim="800000"/>
            </a:ln>
          </p:spPr>
          <p:txBody>
            <a:bodyPr wrap="none">
              <a:spAutoFit/>
            </a:bodyPr>
            <a:lstStyle/>
            <a:p>
              <a:r>
                <a:rPr lang="zh-CN" altLang="zh-CN" sz="2400" b="1">
                  <a:latin typeface="Calibri" panose="020F0502020204030204" pitchFamily="34" charset="0"/>
                </a:rPr>
                <a:t>胚胎发育过程举例</a:t>
              </a:r>
              <a:endParaRPr lang="zh-CN" altLang="en-US" sz="2400" b="1">
                <a:latin typeface="Calibri" panose="020F0502020204030204" pitchFamily="34" charset="0"/>
              </a:endParaRPr>
            </a:p>
          </p:txBody>
        </p:sp>
      </p:grpSp>
      <p:sp>
        <p:nvSpPr>
          <p:cNvPr id="17" name="矩形 16"/>
          <p:cNvSpPr>
            <a:spLocks noChangeArrowheads="1"/>
          </p:cNvSpPr>
          <p:nvPr/>
        </p:nvSpPr>
        <p:spPr bwMode="auto">
          <a:xfrm>
            <a:off x="644525" y="2990850"/>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分裂</a:t>
            </a:r>
            <a:endParaRPr lang="zh-CN" altLang="en-US">
              <a:latin typeface="Calibri" panose="020F0502020204030204" pitchFamily="34" charset="0"/>
            </a:endParaRPr>
          </a:p>
        </p:txBody>
      </p:sp>
      <p:sp>
        <p:nvSpPr>
          <p:cNvPr id="18" name="矩形 17"/>
          <p:cNvSpPr>
            <a:spLocks noChangeArrowheads="1"/>
          </p:cNvSpPr>
          <p:nvPr/>
        </p:nvSpPr>
        <p:spPr bwMode="auto">
          <a:xfrm>
            <a:off x="684213" y="3679825"/>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分裂</a:t>
            </a:r>
            <a:endParaRPr lang="zh-CN" altLang="en-US">
              <a:latin typeface="Calibri" panose="020F0502020204030204" pitchFamily="34" charset="0"/>
            </a:endParaRPr>
          </a:p>
        </p:txBody>
      </p:sp>
      <p:sp>
        <p:nvSpPr>
          <p:cNvPr id="19" name="矩形 18"/>
          <p:cNvSpPr>
            <a:spLocks noChangeArrowheads="1"/>
          </p:cNvSpPr>
          <p:nvPr/>
        </p:nvSpPr>
        <p:spPr bwMode="auto">
          <a:xfrm>
            <a:off x="3402013" y="3692525"/>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分化</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
          <p:cNvSpPr txBox="1"/>
          <p:nvPr/>
        </p:nvSpPr>
        <p:spPr>
          <a:xfrm>
            <a:off x="347663" y="1098550"/>
            <a:ext cx="11398250" cy="3554413"/>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胚胎发育到第</a:t>
            </a:r>
            <a:r>
              <a:rPr lang="en-US" altLang="zh-CN" sz="3000" b="1" dirty="0">
                <a:latin typeface="+mn-ea"/>
                <a:ea typeface="+mn-ea"/>
              </a:rPr>
              <a:t>________</a:t>
            </a:r>
            <a:r>
              <a:rPr lang="zh-CN" altLang="en-US" sz="3000" b="1" dirty="0">
                <a:latin typeface="+mn-ea"/>
                <a:ea typeface="+mn-ea"/>
              </a:rPr>
              <a:t>周末，外貌已初具人形，从这时起一直到出生前的胚胎叫作</a:t>
            </a:r>
            <a:r>
              <a:rPr lang="en-US" altLang="zh-CN" sz="3000" b="1" dirty="0">
                <a:latin typeface="+mn-ea"/>
                <a:ea typeface="+mn-ea"/>
              </a:rPr>
              <a:t>________</a:t>
            </a:r>
            <a:r>
              <a:rPr lang="zh-CN" altLang="en-US" sz="3000" b="1" dirty="0">
                <a:latin typeface="+mn-ea"/>
                <a:ea typeface="+mn-ea"/>
              </a:rPr>
              <a:t>。</a:t>
            </a:r>
            <a:endParaRPr lang="en-US" altLang="zh-CN"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．发育场所</a:t>
            </a:r>
            <a:endParaRPr lang="zh-CN" altLang="en-US"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受精卵：在</a:t>
            </a:r>
            <a:r>
              <a:rPr lang="en-US" altLang="zh-CN" sz="3000" b="1" dirty="0">
                <a:latin typeface="+mn-ea"/>
                <a:ea typeface="+mn-ea"/>
              </a:rPr>
              <a:t>________</a:t>
            </a:r>
            <a:r>
              <a:rPr lang="zh-CN" altLang="en-US" sz="3000" b="1" dirty="0">
                <a:latin typeface="+mn-ea"/>
                <a:ea typeface="+mn-ea"/>
              </a:rPr>
              <a:t>开始细胞分裂。</a:t>
            </a:r>
            <a:endParaRPr lang="zh-CN" altLang="en-US"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胚胎细胞：在</a:t>
            </a:r>
            <a:r>
              <a:rPr lang="en-US" altLang="zh-CN" sz="3000" b="1" dirty="0">
                <a:latin typeface="+mn-ea"/>
                <a:ea typeface="+mn-ea"/>
              </a:rPr>
              <a:t>________</a:t>
            </a:r>
            <a:r>
              <a:rPr lang="zh-CN" altLang="en-US" sz="3000" b="1" dirty="0">
                <a:latin typeface="+mn-ea"/>
                <a:ea typeface="+mn-ea"/>
              </a:rPr>
              <a:t>内继续分裂并发生分化。</a:t>
            </a:r>
            <a:endParaRPr lang="zh-CN" altLang="en-US" sz="3000" b="1" dirty="0">
              <a:latin typeface="+mn-ea"/>
              <a:ea typeface="+mn-ea"/>
            </a:endParaRPr>
          </a:p>
        </p:txBody>
      </p:sp>
      <p:sp>
        <p:nvSpPr>
          <p:cNvPr id="11266"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3781425" y="1323975"/>
            <a:ext cx="493713"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八</a:t>
            </a:r>
            <a:endParaRPr lang="zh-CN" altLang="en-US">
              <a:latin typeface="Calibri" panose="020F0502020204030204" pitchFamily="34" charset="0"/>
            </a:endParaRPr>
          </a:p>
        </p:txBody>
      </p:sp>
      <p:sp>
        <p:nvSpPr>
          <p:cNvPr id="19" name="矩形 18"/>
          <p:cNvSpPr>
            <a:spLocks noChangeArrowheads="1"/>
          </p:cNvSpPr>
          <p:nvPr/>
        </p:nvSpPr>
        <p:spPr bwMode="auto">
          <a:xfrm>
            <a:off x="4214813" y="2039938"/>
            <a:ext cx="803275" cy="460375"/>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胎儿</a:t>
            </a:r>
            <a:endParaRPr lang="zh-CN" altLang="en-US">
              <a:latin typeface="Calibri" panose="020F0502020204030204" pitchFamily="34" charset="0"/>
            </a:endParaRPr>
          </a:p>
        </p:txBody>
      </p:sp>
      <p:sp>
        <p:nvSpPr>
          <p:cNvPr id="20" name="矩形 19"/>
          <p:cNvSpPr>
            <a:spLocks noChangeArrowheads="1"/>
          </p:cNvSpPr>
          <p:nvPr/>
        </p:nvSpPr>
        <p:spPr bwMode="auto">
          <a:xfrm>
            <a:off x="2506663" y="3392488"/>
            <a:ext cx="1112837" cy="460375"/>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输卵管</a:t>
            </a:r>
            <a:endParaRPr lang="zh-CN" altLang="en-US">
              <a:latin typeface="Calibri" panose="020F0502020204030204" pitchFamily="34" charset="0"/>
            </a:endParaRPr>
          </a:p>
        </p:txBody>
      </p:sp>
      <p:sp>
        <p:nvSpPr>
          <p:cNvPr id="21" name="矩形 20"/>
          <p:cNvSpPr>
            <a:spLocks noChangeArrowheads="1"/>
          </p:cNvSpPr>
          <p:nvPr/>
        </p:nvSpPr>
        <p:spPr bwMode="auto">
          <a:xfrm>
            <a:off x="2925763" y="4105275"/>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子宫</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dissolv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
          <p:cNvSpPr txBox="1"/>
          <p:nvPr/>
        </p:nvSpPr>
        <p:spPr>
          <a:xfrm>
            <a:off x="385763" y="1047750"/>
            <a:ext cx="11626850" cy="4248150"/>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n-ea"/>
                <a:ea typeface="+mn-ea"/>
              </a:rPr>
              <a:t>3</a:t>
            </a:r>
            <a:r>
              <a:rPr lang="zh-CN" altLang="en-US" sz="3000" b="1" dirty="0">
                <a:latin typeface="+mn-ea"/>
                <a:ea typeface="+mn-ea"/>
              </a:rPr>
              <a:t>．物质交换</a:t>
            </a:r>
            <a:endParaRPr lang="zh-CN" altLang="en-US"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胎儿通过</a:t>
            </a:r>
            <a:r>
              <a:rPr lang="en-US" altLang="zh-CN" sz="3000" b="1" dirty="0">
                <a:latin typeface="+mn-ea"/>
                <a:ea typeface="+mn-ea"/>
              </a:rPr>
              <a:t>______</a:t>
            </a:r>
            <a:r>
              <a:rPr lang="zh-CN" altLang="en-US" sz="3000" b="1" dirty="0">
                <a:latin typeface="+mn-ea"/>
                <a:ea typeface="+mn-ea"/>
              </a:rPr>
              <a:t>从母体吸取氧气和养料，排出二氧化碳等代谢废物。</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4</a:t>
            </a:r>
            <a:r>
              <a:rPr lang="zh-CN" altLang="en-US" sz="3000" b="1" dirty="0">
                <a:latin typeface="+mn-ea"/>
                <a:ea typeface="+mn-ea"/>
              </a:rPr>
              <a:t>．发育时间</a:t>
            </a:r>
            <a:endParaRPr lang="zh-CN" altLang="en-US"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胎儿在母体子宫中发育约需</a:t>
            </a:r>
            <a:r>
              <a:rPr lang="en-US" altLang="zh-CN" sz="3000" b="1" dirty="0">
                <a:latin typeface="+mn-ea"/>
                <a:ea typeface="+mn-ea"/>
              </a:rPr>
              <a:t>________</a:t>
            </a:r>
            <a:r>
              <a:rPr lang="zh-CN" altLang="en-US" sz="3000" b="1" dirty="0">
                <a:latin typeface="+mn-ea"/>
                <a:ea typeface="+mn-ea"/>
              </a:rPr>
              <a:t>天。</a:t>
            </a:r>
            <a:endParaRPr lang="zh-CN" altLang="en-US" sz="3000" b="1" dirty="0">
              <a:latin typeface="+mn-ea"/>
              <a:ea typeface="+mn-ea"/>
            </a:endParaRPr>
          </a:p>
          <a:p>
            <a:pPr fontAlgn="auto">
              <a:lnSpc>
                <a:spcPct val="150000"/>
              </a:lnSpc>
              <a:spcBef>
                <a:spcPts val="0"/>
              </a:spcBef>
              <a:spcAft>
                <a:spcPts val="0"/>
              </a:spcAft>
              <a:defRPr/>
            </a:pPr>
            <a:r>
              <a:rPr lang="en-US" altLang="zh-CN" sz="3000" b="1" dirty="0">
                <a:latin typeface="+mn-ea"/>
                <a:ea typeface="+mn-ea"/>
              </a:rPr>
              <a:t>5</a:t>
            </a:r>
            <a:r>
              <a:rPr lang="zh-CN" altLang="en-US" sz="3000" b="1" dirty="0">
                <a:latin typeface="+mn-ea"/>
                <a:ea typeface="+mn-ea"/>
              </a:rPr>
              <a:t>．分娩</a:t>
            </a:r>
            <a:endParaRPr lang="zh-CN" altLang="en-US" sz="3000" b="1" dirty="0">
              <a:latin typeface="+mn-ea"/>
              <a:ea typeface="+mn-ea"/>
            </a:endParaRPr>
          </a:p>
          <a:p>
            <a:pPr fontAlgn="auto">
              <a:lnSpc>
                <a:spcPct val="150000"/>
              </a:lnSpc>
              <a:spcBef>
                <a:spcPts val="0"/>
              </a:spcBef>
              <a:spcAft>
                <a:spcPts val="0"/>
              </a:spcAft>
              <a:defRPr/>
            </a:pPr>
            <a:r>
              <a:rPr lang="zh-CN" altLang="en-US" sz="3000" b="1" dirty="0">
                <a:latin typeface="+mn-ea"/>
                <a:ea typeface="+mn-ea"/>
              </a:rPr>
              <a:t>胎儿发育成熟后，通过母体的</a:t>
            </a:r>
            <a:r>
              <a:rPr lang="en-US" altLang="zh-CN" sz="3000" b="1" dirty="0">
                <a:latin typeface="+mn-ea"/>
                <a:ea typeface="+mn-ea"/>
              </a:rPr>
              <a:t>________</a:t>
            </a:r>
            <a:r>
              <a:rPr lang="zh-CN" altLang="en-US" sz="3000" b="1" dirty="0">
                <a:latin typeface="+mn-ea"/>
                <a:ea typeface="+mn-ea"/>
              </a:rPr>
              <a:t>产出的过程。</a:t>
            </a:r>
            <a:endParaRPr lang="zh-CN" altLang="en-US" sz="3000" b="1" dirty="0">
              <a:latin typeface="+mn-ea"/>
              <a:ea typeface="+mn-ea"/>
            </a:endParaRPr>
          </a:p>
        </p:txBody>
      </p:sp>
      <p:sp>
        <p:nvSpPr>
          <p:cNvPr id="12290"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2135188" y="1974850"/>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胎盘</a:t>
            </a:r>
            <a:endParaRPr lang="zh-CN" altLang="en-US">
              <a:latin typeface="Calibri" panose="020F0502020204030204" pitchFamily="34" charset="0"/>
            </a:endParaRPr>
          </a:p>
        </p:txBody>
      </p:sp>
      <p:sp>
        <p:nvSpPr>
          <p:cNvPr id="16" name="矩形 15"/>
          <p:cNvSpPr>
            <a:spLocks noChangeArrowheads="1"/>
          </p:cNvSpPr>
          <p:nvPr/>
        </p:nvSpPr>
        <p:spPr bwMode="auto">
          <a:xfrm>
            <a:off x="5483225" y="3351213"/>
            <a:ext cx="646113" cy="461962"/>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280</a:t>
            </a:r>
            <a:endParaRPr lang="zh-CN" altLang="en-US">
              <a:latin typeface="Calibri" panose="020F0502020204030204" pitchFamily="34" charset="0"/>
            </a:endParaRPr>
          </a:p>
        </p:txBody>
      </p:sp>
      <p:sp>
        <p:nvSpPr>
          <p:cNvPr id="17" name="矩形 16"/>
          <p:cNvSpPr>
            <a:spLocks noChangeArrowheads="1"/>
          </p:cNvSpPr>
          <p:nvPr/>
        </p:nvSpPr>
        <p:spPr bwMode="auto">
          <a:xfrm>
            <a:off x="5789613" y="4743450"/>
            <a:ext cx="803275" cy="461963"/>
          </a:xfrm>
          <a:prstGeom prst="rect">
            <a:avLst/>
          </a:prstGeom>
          <a:noFill/>
          <a:ln w="9525">
            <a:noFill/>
            <a:miter lim="800000"/>
          </a:ln>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阴道</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bwMode="auto">
          <a:xfrm>
            <a:off x="493713" y="1693863"/>
            <a:ext cx="11066462" cy="3446462"/>
            <a:chOff x="493461" y="1694391"/>
            <a:chExt cx="11066780" cy="3446649"/>
          </a:xfrm>
        </p:grpSpPr>
        <p:sp>
          <p:nvSpPr>
            <p:cNvPr id="4" name="文本框 3"/>
            <p:cNvSpPr txBox="1"/>
            <p:nvPr/>
          </p:nvSpPr>
          <p:spPr>
            <a:xfrm>
              <a:off x="493461" y="1694391"/>
              <a:ext cx="11066780" cy="3446649"/>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．下图表示的生理过程是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．精子的形成过程</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．卵子的形成过程</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．卵子吞噬精子的过程</a:t>
              </a:r>
              <a:endParaRPr lang="zh-CN" altLang="en-US" sz="3000" b="1" kern="100" dirty="0">
                <a:latin typeface="+mn-ea"/>
                <a:ea typeface="+mn-ea"/>
                <a:cs typeface="Courier New" panose="02070309020205020404" pitchFamily="49" charset="0"/>
              </a:endParaRPr>
            </a:p>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．精子与卵子结合的受精过程</a:t>
              </a:r>
              <a:endParaRPr lang="zh-CN" altLang="en-US" sz="3000" b="1" kern="100" dirty="0">
                <a:latin typeface="+mn-ea"/>
                <a:ea typeface="+mn-ea"/>
                <a:cs typeface="Courier New" panose="02070309020205020404" pitchFamily="49" charset="0"/>
              </a:endParaRPr>
            </a:p>
          </p:txBody>
        </p:sp>
        <p:pic>
          <p:nvPicPr>
            <p:cNvPr id="13320" name="Picture 1" descr="YYD5"/>
            <p:cNvPicPr>
              <a:picLocks noChangeAspect="1" noChangeArrowheads="1"/>
            </p:cNvPicPr>
            <p:nvPr/>
          </p:nvPicPr>
          <p:blipFill>
            <a:blip r:embed="rId1"/>
            <a:srcRect/>
            <a:stretch>
              <a:fillRect/>
            </a:stretch>
          </p:blipFill>
          <p:spPr bwMode="auto">
            <a:xfrm>
              <a:off x="6576165" y="2705622"/>
              <a:ext cx="3548170" cy="1490597"/>
            </a:xfrm>
            <a:prstGeom prst="rect">
              <a:avLst/>
            </a:prstGeom>
            <a:noFill/>
            <a:ln w="9525">
              <a:noFill/>
              <a:miter lim="800000"/>
              <a:headEnd/>
              <a:tailEnd/>
            </a:ln>
          </p:spPr>
        </p:pic>
      </p:grpSp>
      <p:sp>
        <p:nvSpPr>
          <p:cNvPr id="3" name="Rectangle 10"/>
          <p:cNvSpPr/>
          <p:nvPr/>
        </p:nvSpPr>
        <p:spPr>
          <a:xfrm>
            <a:off x="596900" y="1160463"/>
            <a:ext cx="141605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牛刀小试</a:t>
            </a:r>
            <a:endParaRPr lang="zh-CN" altLang="en-US" sz="2400" b="1" dirty="0">
              <a:solidFill>
                <a:srgbClr val="F1AF00"/>
              </a:solidFill>
              <a:latin typeface="+mn-ea"/>
            </a:endParaRPr>
          </a:p>
        </p:txBody>
      </p:sp>
      <p:pic>
        <p:nvPicPr>
          <p:cNvPr id="13315" name="Picture 4"/>
          <p:cNvPicPr>
            <a:picLocks noChangeAspect="1"/>
          </p:cNvPicPr>
          <p:nvPr/>
        </p:nvPicPr>
        <p:blipFill>
          <a:blip r:embed="rId2"/>
          <a:srcRect/>
          <a:stretch>
            <a:fillRect/>
          </a:stretch>
        </p:blipFill>
        <p:spPr bwMode="auto">
          <a:xfrm>
            <a:off x="531813" y="1249363"/>
            <a:ext cx="85725" cy="412750"/>
          </a:xfrm>
          <a:prstGeom prst="rect">
            <a:avLst/>
          </a:prstGeom>
          <a:noFill/>
          <a:ln w="9525">
            <a:noFill/>
            <a:miter lim="800000"/>
            <a:headEnd/>
            <a:tailEnd/>
          </a:ln>
        </p:spPr>
      </p:pic>
      <p:sp>
        <p:nvSpPr>
          <p:cNvPr id="13316" name="Rectangle 5"/>
          <p:cNvSpPr>
            <a:spLocks noChangeArrowheads="1"/>
          </p:cNvSpPr>
          <p:nvPr/>
        </p:nvSpPr>
        <p:spPr bwMode="auto">
          <a:xfrm>
            <a:off x="1069975" y="100013"/>
            <a:ext cx="6005513"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第一节    </a:t>
            </a:r>
            <a:r>
              <a:rPr lang="zh-CN" altLang="en-US" sz="3200">
                <a:latin typeface="微软雅黑" panose="020B0503020204020204" pitchFamily="34" charset="-122"/>
                <a:ea typeface="微软雅黑" panose="020B0503020204020204" pitchFamily="34" charset="-122"/>
                <a:sym typeface="+mn-ea"/>
              </a:rPr>
              <a:t>精卵结合孕育新的生命</a:t>
            </a:r>
            <a:endParaRPr lang="zh-CN" altLang="en-US" sz="3200">
              <a:latin typeface="微软雅黑" panose="020B0503020204020204" pitchFamily="34" charset="-122"/>
              <a:ea typeface="微软雅黑" panose="020B0503020204020204" pitchFamily="34" charset="-122"/>
            </a:endParaRPr>
          </a:p>
        </p:txBody>
      </p:sp>
      <p:sp>
        <p:nvSpPr>
          <p:cNvPr id="16" name="矩形 15"/>
          <p:cNvSpPr/>
          <p:nvPr/>
        </p:nvSpPr>
        <p:spPr>
          <a:xfrm flipH="1">
            <a:off x="5338763" y="1863725"/>
            <a:ext cx="661987" cy="461963"/>
          </a:xfrm>
          <a:prstGeom prst="rect">
            <a:avLst/>
          </a:prstGeom>
          <a:noFill/>
          <a:ln w="9525">
            <a:noFill/>
          </a:ln>
        </p:spPr>
        <p:txBody>
          <a:bodyPr anchor="ctr">
            <a:spAutoFit/>
          </a:bodyPr>
          <a:lstStyle/>
          <a:p>
            <a:pPr fontAlgn="auto">
              <a:spcBef>
                <a:spcPts val="0"/>
              </a:spcBef>
              <a:spcAft>
                <a:spcPts val="0"/>
              </a:spcAft>
              <a:defRPr/>
            </a:pPr>
            <a:r>
              <a:rPr lang="en-US" altLang="zh-CN" sz="2400" b="1" dirty="0">
                <a:solidFill>
                  <a:srgbClr val="C50023"/>
                </a:solidFill>
                <a:latin typeface="+mn-ea"/>
                <a:ea typeface="+mn-ea"/>
              </a:rPr>
              <a:t>D</a:t>
            </a:r>
            <a:r>
              <a:rPr lang="zh-CN" altLang="en-US" sz="2400" b="1" dirty="0">
                <a:solidFill>
                  <a:srgbClr val="C50023"/>
                </a:solidFill>
                <a:latin typeface="+mn-ea"/>
                <a:ea typeface="+mn-ea"/>
              </a:rPr>
              <a:t> </a:t>
            </a:r>
            <a:endParaRPr lang="zh-CN" altLang="en-US" sz="2400" b="1" dirty="0">
              <a:solidFill>
                <a:srgbClr val="C50023"/>
              </a:solidFill>
              <a:latin typeface="+mn-ea"/>
              <a:ea typeface="+mn-ea"/>
            </a:endParaRPr>
          </a:p>
        </p:txBody>
      </p:sp>
      <p:sp>
        <p:nvSpPr>
          <p:cNvPr id="9" name="文本框 2"/>
          <p:cNvSpPr txBox="1"/>
          <p:nvPr/>
        </p:nvSpPr>
        <p:spPr>
          <a:xfrm>
            <a:off x="314325" y="5278438"/>
            <a:ext cx="11455400" cy="598487"/>
          </a:xfrm>
          <a:prstGeom prst="rect">
            <a:avLst/>
          </a:prstGeom>
          <a:noFill/>
        </p:spPr>
        <p:txBody>
          <a:bodyPr>
            <a:spAutoFit/>
          </a:bodyPr>
          <a:lstStyle/>
          <a:p>
            <a:pPr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图示表示精子与卵子的受精过程。</a:t>
            </a:r>
            <a:endParaRPr lang="zh-CN" altLang="zh-CN"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9"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2000</Words>
  <Application>WPS 演示</Application>
  <PresentationFormat>自定义</PresentationFormat>
  <Paragraphs>229</Paragraphs>
  <Slides>19</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0</vt:i4>
      </vt:variant>
      <vt:variant>
        <vt:lpstr>幻灯片标题</vt:lpstr>
      </vt:variant>
      <vt:variant>
        <vt:i4>19</vt:i4>
      </vt:variant>
    </vt:vector>
  </HeadingPairs>
  <TitlesOfParts>
    <vt:vector size="31" baseType="lpstr">
      <vt:lpstr>Arial</vt:lpstr>
      <vt:lpstr>宋体</vt:lpstr>
      <vt:lpstr>Wingdings</vt:lpstr>
      <vt:lpstr>黑体</vt:lpstr>
      <vt:lpstr>微软雅黑</vt:lpstr>
      <vt:lpstr>仿宋</vt:lpstr>
      <vt:lpstr>华文新魏</vt:lpstr>
      <vt:lpstr>Times New Roman</vt:lpstr>
      <vt:lpstr>Calibri</vt:lpstr>
      <vt:lpstr>Courier New</vt:lpstr>
      <vt:lpstr>Arial Unicode MS</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83</cp:revision>
  <dcterms:created xsi:type="dcterms:W3CDTF">2018-02-07T00:47:00Z</dcterms:created>
  <dcterms:modified xsi:type="dcterms:W3CDTF">2023-12-27T01:43:02Z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561934FF85214E89B8AEE92315F6A583_12</vt:lpwstr>
  </property>
</Properties>
</file>