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70" r:id="rId6"/>
    <p:sldId id="282" r:id="rId7"/>
    <p:sldId id="283" r:id="rId8"/>
    <p:sldId id="284" r:id="rId9"/>
    <p:sldId id="287" r:id="rId10"/>
    <p:sldId id="272" r:id="rId11"/>
    <p:sldId id="273" r:id="rId12"/>
    <p:sldId id="288" r:id="rId13"/>
    <p:sldId id="271" r:id="rId14"/>
    <p:sldId id="276" r:id="rId15"/>
    <p:sldId id="274" r:id="rId16"/>
    <p:sldId id="277" r:id="rId17"/>
    <p:sldId id="278" r:id="rId18"/>
    <p:sldId id="286" r:id="rId19"/>
    <p:sldId id="279" r:id="rId20"/>
    <p:sldId id="280" r:id="rId21"/>
  </p:sldIdLst>
  <p:sldSz cx="12192000" cy="6858000"/>
  <p:notesSz cx="7103745" cy="10234295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wmf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12.xml"/><Relationship Id="rId2" Type="http://schemas.openxmlformats.org/officeDocument/2006/relationships/image" Target="../media/image3.jpeg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603375" y="2755900"/>
            <a:ext cx="894334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第十三章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人是生物圈中的一员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183767" y="3947140"/>
            <a:ext cx="10032890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第一节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关注生物圈</a:t>
            </a:r>
            <a:r>
              <a:rPr lang="en-US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环境在恶化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11450" y="1339850"/>
            <a:ext cx="9055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42925" y="1143000"/>
            <a:ext cx="10763250" cy="3446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．下列不是酸雨的危害的是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．使土壤中的养分发生化学变化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．使河流、湖泊、水源酸化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．直接危害植物的芽、叶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．使土壤中汞、银、镉含量升高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6108700" y="1414463"/>
            <a:ext cx="6635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76288" y="4852988"/>
            <a:ext cx="10936287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Calibri" panose="020F0502020204030204" pitchFamily="34" charset="0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Calibri" panose="020F0502020204030204" pitchFamily="34" charset="0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Calibri" panose="020F0502020204030204" pitchFamily="34" charset="0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酸雨中并不含有汞、银、镉，所以土壤中的汞、银、镉含量升高，不是酸雨造成的，应该是水污染造成的。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4988" y="1358900"/>
            <a:ext cx="10761662" cy="3446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．与全球变暖相关的环境问题是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．酸雨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．温室效应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．白色污染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．臭氧层空洞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6764338" y="1570038"/>
            <a:ext cx="6635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B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5646737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852613"/>
            <a:ext cx="7037388" cy="66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探究模拟酸雨影响植物种子的萌发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5150" y="2439988"/>
            <a:ext cx="1086485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【情景展示】</a:t>
            </a:r>
            <a:r>
              <a:rPr lang="zh-CN" altLang="en-US" sz="2800" b="1" dirty="0">
                <a:latin typeface="+mn-ea"/>
                <a:ea typeface="+mn-ea"/>
              </a:rPr>
              <a:t>如图所示，完成探究模拟酸雨影响植物种子的萌发的实验。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2051" name="Picture 3" descr="YYD1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1350" y="4224338"/>
            <a:ext cx="8156575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575" y="1957388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750" y="1104900"/>
            <a:ext cx="10763250" cy="424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．酸雨对种子的萌发有什么影响？酸雨对各种植物的种子都有同样的影响吗？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．酸雨对环境有什么危害？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．除了酸雨外，大家还知道哪些环境污染现象？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239713" y="879475"/>
            <a:ext cx="11952287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．酸雨对种子的萌发有抑制作用；酸雨对各种植物的种子的影响不一样。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酸雨的危害：酸雨降落到地面，会影响农作物的生长，导致农作物减产；酸雨降落到河流、湖泊中，可使水呈现酸性，影响鱼类和水生植物等的正常生长；严重时，酸雨还会腐蚀建筑物、雕塑，使它们斑痕累累，黯然失色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．其他环境污染：臭氧层遭破坏，温室效应增强，水污染，噪声污染以及土壤污染等。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7200" y="1162050"/>
            <a:ext cx="11468100" cy="3697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在“模拟酸雨对种子萌发的影响”的探究活动中，下列不合理的是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．可以用醋酸和清水配制供实验用的模拟酸雨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．需要设置对照实验，以比较差异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．可测定种子的发芽率来判断酸雨是否对植物有影响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．对一组实验结果详细分析后即可得出结论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 flipH="1">
            <a:off x="2808288" y="1881188"/>
            <a:ext cx="6635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2413" y="1471613"/>
            <a:ext cx="11453812" cy="2398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zh-CN" sz="2600" b="1" kern="100" dirty="0"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酸雨为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pH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小于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5.6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的雨雪或其他形式的降水。一般用醋酸和清水配制供实验用的模拟酸雨；对照实验要保证变量的唯一性，以比较差异；可以通过测定种子的发芽率来判断酸雨是否对植物有影响；为保证实验结论的可靠性，往往要设置重复组，进行多次实验。</a:t>
            </a:r>
            <a:endParaRPr lang="zh-CN" altLang="zh-CN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34963" y="1227138"/>
            <a:ext cx="11514137" cy="13700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  <a:defRPr/>
            </a:pPr>
            <a:r>
              <a:rPr lang="en-US" altLang="zh-CN" sz="3000" b="1" dirty="0">
                <a:latin typeface="+mn-ea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方法点拨</a:t>
            </a:r>
            <a:r>
              <a:rPr lang="en-US" altLang="zh-CN" sz="3000" b="1" dirty="0">
                <a:latin typeface="+mn-ea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3000" b="1" dirty="0">
                <a:latin typeface="+mn-ea"/>
                <a:ea typeface="+mn-ea"/>
                <a:cs typeface="Times New Roman" panose="02020603050405020304" pitchFamily="18" charset="0"/>
              </a:rPr>
              <a:t>对照实验：在探究某种条件对研究对象的影响时，对研究对象进行的除了该条件不同以外，其他条件都相同的实验。</a:t>
            </a:r>
            <a:endParaRPr lang="zh-CN" altLang="en-US" sz="30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9"/>
          <p:cNvSpPr>
            <a:spLocks noChangeArrowheads="1"/>
          </p:cNvSpPr>
          <p:nvPr/>
        </p:nvSpPr>
        <p:spPr bwMode="auto">
          <a:xfrm>
            <a:off x="984250" y="1055688"/>
            <a:ext cx="16271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250825" y="3284538"/>
            <a:ext cx="20066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关注生物圈</a:t>
            </a:r>
            <a:r>
              <a:rPr lang="en-US" altLang="zh-CN" sz="2400" b="1">
                <a:latin typeface="Calibri" panose="020F0502020204030204" pitchFamily="34" charset="0"/>
              </a:rPr>
              <a:t>——</a:t>
            </a:r>
            <a:r>
              <a:rPr lang="zh-CN" altLang="en-US" sz="2400" b="1">
                <a:latin typeface="Calibri" panose="020F0502020204030204" pitchFamily="34" charset="0"/>
              </a:rPr>
              <a:t>环境在恶化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2268538" y="2349500"/>
            <a:ext cx="172085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人口增长</a:t>
            </a:r>
            <a:endParaRPr lang="en-US" altLang="zh-CN" sz="2400" b="1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过快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4067175" y="2060575"/>
            <a:ext cx="52609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世界和我国人口的增长趋势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3" name="Text Box 33"/>
          <p:cNvSpPr txBox="1">
            <a:spLocks noChangeArrowheads="1"/>
          </p:cNvSpPr>
          <p:nvPr/>
        </p:nvSpPr>
        <p:spPr bwMode="auto">
          <a:xfrm>
            <a:off x="3995738" y="2708275"/>
            <a:ext cx="58340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人口增长过快将使人类面临生存危机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5" name="Text Box 34"/>
          <p:cNvSpPr txBox="1">
            <a:spLocks noChangeArrowheads="1"/>
          </p:cNvSpPr>
          <p:nvPr/>
        </p:nvSpPr>
        <p:spPr bwMode="auto">
          <a:xfrm>
            <a:off x="2411413" y="4221163"/>
            <a:ext cx="25828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环境问题严峻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6" name="Text Box 35"/>
          <p:cNvSpPr txBox="1">
            <a:spLocks noChangeArrowheads="1"/>
          </p:cNvSpPr>
          <p:nvPr/>
        </p:nvSpPr>
        <p:spPr bwMode="auto">
          <a:xfrm>
            <a:off x="4859338" y="3213100"/>
            <a:ext cx="3730625" cy="323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酸雨</a:t>
            </a:r>
            <a:endParaRPr lang="zh-CN" altLang="en-US" sz="2400" b="1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臭氧层破坏</a:t>
            </a:r>
            <a:endParaRPr lang="zh-CN" altLang="en-US" sz="2400" b="1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温室效应增强</a:t>
            </a:r>
            <a:endParaRPr lang="zh-CN" altLang="en-US" sz="2400" b="1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水污染</a:t>
            </a:r>
            <a:endParaRPr lang="zh-CN" altLang="en-US" sz="2400" b="1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噪声污染</a:t>
            </a:r>
            <a:endParaRPr lang="zh-CN" altLang="en-US" sz="2400" b="1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土壤污染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7" name="AutoShape 36"/>
          <p:cNvSpPr/>
          <p:nvPr/>
        </p:nvSpPr>
        <p:spPr bwMode="auto">
          <a:xfrm>
            <a:off x="2062163" y="2790825"/>
            <a:ext cx="382587" cy="1800225"/>
          </a:xfrm>
          <a:prstGeom prst="leftBrace">
            <a:avLst>
              <a:gd name="adj1" fmla="val 5208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8" name="AutoShape 37"/>
          <p:cNvSpPr/>
          <p:nvPr/>
        </p:nvSpPr>
        <p:spPr bwMode="auto">
          <a:xfrm>
            <a:off x="3802063" y="2276475"/>
            <a:ext cx="285750" cy="720725"/>
          </a:xfrm>
          <a:prstGeom prst="leftBrace">
            <a:avLst>
              <a:gd name="adj1" fmla="val 2792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39" name="AutoShape 38"/>
          <p:cNvSpPr/>
          <p:nvPr/>
        </p:nvSpPr>
        <p:spPr bwMode="auto">
          <a:xfrm>
            <a:off x="4572000" y="3357563"/>
            <a:ext cx="192088" cy="2303462"/>
          </a:xfrm>
          <a:prstGeom prst="leftBrace">
            <a:avLst>
              <a:gd name="adj1" fmla="val 13274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/>
      <p:bldP spid="32" grpId="0"/>
      <p:bldP spid="33" grpId="0"/>
      <p:bldP spid="35" grpId="0"/>
      <p:bldP spid="36" grpId="0"/>
      <p:bldP spid="37" grpId="0" animBg="1"/>
      <p:bldP spid="38" grpId="0" animBg="1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58850" y="1004888"/>
            <a:ext cx="1627188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355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1906588"/>
            <a:ext cx="11215688" cy="4616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十九大时光：“保护生态环境就是保护未来”</a:t>
            </a:r>
            <a:r>
              <a:rPr lang="en-US" altLang="zh-CN" sz="30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,</a:t>
            </a:r>
            <a:endParaRPr sz="3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0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   习近平同志在十九大报告中指出，加快生态文明体制改革，建设美丽中国。人与自然是生命共同体，人类必须尊重自然、顺应自然、保护自然。</a:t>
            </a:r>
            <a:r>
              <a:rPr lang="en-US" altLang="zh-CN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,</a:t>
            </a:r>
            <a:r>
              <a:rPr lang="zh-CN" altLang="en-US" sz="3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习近平强调指出，生态文明建设功在当代、利在千秋。我们要牢固树立社会主义生态文明观，推动形成人与自然和谐发展现代化建设新格局，为保护生态环境作出我们这代人的努力。 </a:t>
            </a:r>
            <a:endParaRPr lang="zh-CN" altLang="en-US" sz="3000" b="1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1187450" y="1468438"/>
            <a:ext cx="10066338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一节   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关注生物圈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环境在恶化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549275" y="1530350"/>
            <a:ext cx="11061700" cy="217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探讨世界和中国人口增长的趋势。</a:t>
            </a:r>
            <a:endParaRPr lang="zh-CN" altLang="en-US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．关注严峻的环境问题，特别是酸雨、温室效应和水污染等。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519113" y="371951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1325" y="377825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9"/>
          <p:cNvGrpSpPr/>
          <p:nvPr/>
        </p:nvGrpSpPr>
        <p:grpSpPr bwMode="auto">
          <a:xfrm>
            <a:off x="536575" y="4108450"/>
            <a:ext cx="11050588" cy="2060575"/>
            <a:chOff x="536545" y="4108064"/>
            <a:chExt cx="11050191" cy="2061655"/>
          </a:xfrm>
        </p:grpSpPr>
        <p:sp>
          <p:nvSpPr>
            <p:cNvPr id="15" name="文本框 14"/>
            <p:cNvSpPr txBox="1"/>
            <p:nvPr/>
          </p:nvSpPr>
          <p:spPr>
            <a:xfrm>
              <a:off x="536545" y="4108064"/>
              <a:ext cx="11050191" cy="20616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j-ea"/>
                  <a:ea typeface="+mj-ea"/>
                </a:rPr>
                <a:t>2018</a:t>
              </a:r>
              <a:r>
                <a:rPr lang="zh-CN" altLang="en-US" sz="3000" b="1" dirty="0">
                  <a:latin typeface="+mj-ea"/>
                  <a:ea typeface="+mj-ea"/>
                </a:rPr>
                <a:t>年</a:t>
              </a:r>
              <a:r>
                <a:rPr lang="en-US" altLang="zh-CN" sz="3000" b="1" dirty="0">
                  <a:latin typeface="+mj-ea"/>
                  <a:ea typeface="+mj-ea"/>
                </a:rPr>
                <a:t>7</a:t>
              </a:r>
              <a:r>
                <a:rPr lang="zh-CN" altLang="en-US" sz="3000" b="1" dirty="0">
                  <a:latin typeface="+mj-ea"/>
                  <a:ea typeface="+mj-ea"/>
                </a:rPr>
                <a:t>月</a:t>
              </a:r>
              <a:r>
                <a:rPr lang="en-US" altLang="zh-CN" sz="3000" b="1" dirty="0">
                  <a:latin typeface="+mj-ea"/>
                  <a:ea typeface="+mj-ea"/>
                </a:rPr>
                <a:t>11</a:t>
              </a:r>
              <a:r>
                <a:rPr lang="zh-CN" altLang="en-US" sz="3000" b="1" dirty="0">
                  <a:latin typeface="+mj-ea"/>
                  <a:ea typeface="+mj-ea"/>
                </a:rPr>
                <a:t>日是第</a:t>
              </a:r>
              <a:r>
                <a:rPr lang="en-US" altLang="zh-CN" sz="3000" b="1" dirty="0">
                  <a:latin typeface="+mj-ea"/>
                  <a:ea typeface="+mj-ea"/>
                </a:rPr>
                <a:t>29</a:t>
              </a:r>
              <a:r>
                <a:rPr lang="zh-CN" altLang="en-US" sz="3000" b="1" dirty="0">
                  <a:latin typeface="+mj-ea"/>
                  <a:ea typeface="+mj-ea"/>
                </a:rPr>
                <a:t>个世界人口日。世界人口</a:t>
              </a:r>
              <a:endParaRPr lang="en-US" altLang="zh-CN" sz="3000" b="1" dirty="0">
                <a:latin typeface="+mj-ea"/>
                <a:ea typeface="+mj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j-ea"/>
                  <a:ea typeface="+mj-ea"/>
                </a:rPr>
                <a:t>及中国人口的增长给生物圈带来了许多负面影响，</a:t>
              </a:r>
              <a:endParaRPr lang="en-US" altLang="zh-CN" sz="3000" b="1" dirty="0">
                <a:latin typeface="+mj-ea"/>
                <a:ea typeface="+mj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j-ea"/>
                  <a:ea typeface="+mj-ea"/>
                </a:rPr>
                <a:t>你知道人类活动对环境造成了哪些污染吗？</a:t>
              </a:r>
              <a:endParaRPr lang="zh-CN" altLang="en-US" sz="3000" b="1" dirty="0">
                <a:latin typeface="+mj-ea"/>
                <a:ea typeface="+mj-ea"/>
              </a:endParaRPr>
            </a:p>
          </p:txBody>
        </p:sp>
        <p:pic>
          <p:nvPicPr>
            <p:cNvPr id="7177" name="Picture 2" descr="YYD1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354312" y="4407408"/>
              <a:ext cx="1959802" cy="1627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2036763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4" name="组合 1"/>
          <p:cNvGrpSpPr/>
          <p:nvPr/>
        </p:nvGrpSpPr>
        <p:grpSpPr bwMode="auto">
          <a:xfrm>
            <a:off x="190500" y="974725"/>
            <a:ext cx="6281738" cy="820738"/>
            <a:chOff x="183" y="1646"/>
            <a:chExt cx="4986" cy="1063"/>
          </a:xfrm>
        </p:grpSpPr>
        <p:pic>
          <p:nvPicPr>
            <p:cNvPr id="8203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5463" y="2312988"/>
            <a:ext cx="11085512" cy="355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．随着人类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的不断改善和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得到有效的控制，世界人口数量的增长速度不断加快。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</a:t>
            </a:r>
            <a:r>
              <a:rPr lang="en-US" altLang="zh-CN" sz="3000" b="1">
                <a:latin typeface="宋体" panose="02010600030101010101" pitchFamily="2" charset="-122"/>
              </a:rPr>
              <a:t>1990</a:t>
            </a:r>
            <a:r>
              <a:rPr lang="zh-CN" altLang="en-US" sz="3000" b="1">
                <a:latin typeface="宋体" panose="02010600030101010101" pitchFamily="2" charset="-122"/>
              </a:rPr>
              <a:t>年联合国把每年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定为“世界人口日”。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．</a:t>
            </a:r>
            <a:r>
              <a:rPr lang="en-US" altLang="zh-CN" sz="3000" b="1">
                <a:latin typeface="宋体" panose="02010600030101010101" pitchFamily="2" charset="-122"/>
              </a:rPr>
              <a:t>1960</a:t>
            </a:r>
            <a:r>
              <a:rPr lang="zh-CN" altLang="en-US" sz="3000" b="1">
                <a:latin typeface="宋体" panose="02010600030101010101" pitchFamily="2" charset="-122"/>
              </a:rPr>
              <a:t>年后，世界人口增长过快；</a:t>
            </a:r>
            <a:r>
              <a:rPr lang="en-US" altLang="zh-CN" sz="3000" b="1">
                <a:latin typeface="宋体" panose="02010600030101010101" pitchFamily="2" charset="-122"/>
              </a:rPr>
              <a:t>2011</a:t>
            </a:r>
            <a:r>
              <a:rPr lang="zh-CN" altLang="en-US" sz="3000" b="1">
                <a:latin typeface="宋体" panose="02010600030101010101" pitchFamily="2" charset="-122"/>
              </a:rPr>
              <a:t>年</a:t>
            </a:r>
            <a:r>
              <a:rPr lang="en-US" altLang="zh-CN" sz="3000" b="1">
                <a:latin typeface="宋体" panose="02010600030101010101" pitchFamily="2" charset="-122"/>
              </a:rPr>
              <a:t>10</a:t>
            </a:r>
            <a:r>
              <a:rPr lang="zh-CN" altLang="en-US" sz="3000" b="1">
                <a:latin typeface="宋体" panose="02010600030101010101" pitchFamily="2" charset="-122"/>
              </a:rPr>
              <a:t>月</a:t>
            </a:r>
            <a:r>
              <a:rPr lang="en-US" altLang="zh-CN" sz="3000" b="1">
                <a:latin typeface="宋体" panose="02010600030101010101" pitchFamily="2" charset="-122"/>
              </a:rPr>
              <a:t>31</a:t>
            </a:r>
            <a:r>
              <a:rPr lang="zh-CN" altLang="en-US" sz="3000" b="1">
                <a:latin typeface="宋体" panose="02010600030101010101" pitchFamily="2" charset="-122"/>
              </a:rPr>
              <a:t>日世界人口数达到了</a:t>
            </a:r>
            <a:r>
              <a:rPr lang="en-US" altLang="zh-CN" sz="3000" b="1">
                <a:latin typeface="宋体" panose="02010600030101010101" pitchFamily="2" charset="-122"/>
              </a:rPr>
              <a:t>______</a:t>
            </a:r>
            <a:r>
              <a:rPr lang="zh-CN" altLang="en-US" sz="3000" b="1">
                <a:latin typeface="宋体" panose="02010600030101010101" pitchFamily="2" charset="-122"/>
              </a:rPr>
              <a:t>亿。据预测，</a:t>
            </a:r>
            <a:r>
              <a:rPr lang="en-US" altLang="zh-CN" sz="3000" b="1">
                <a:latin typeface="宋体" panose="02010600030101010101" pitchFamily="2" charset="-122"/>
              </a:rPr>
              <a:t>2026</a:t>
            </a:r>
            <a:r>
              <a:rPr lang="zh-CN" altLang="en-US" sz="3000" b="1">
                <a:latin typeface="宋体" panose="02010600030101010101" pitchFamily="2" charset="-122"/>
              </a:rPr>
              <a:t>年世界人口数将达到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亿。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7213" y="1989138"/>
            <a:ext cx="358775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知识点一　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人口增长过快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09888" y="256540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生存条件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632575" y="2538413"/>
            <a:ext cx="14224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许多疾病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45038" y="3916363"/>
            <a:ext cx="1270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7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月</a:t>
            </a: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11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日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905000" y="5283200"/>
            <a:ext cx="7334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3.70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9890125" y="5305425"/>
            <a:ext cx="4968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80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96875" y="1277938"/>
            <a:ext cx="11387138" cy="1370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4</a:t>
            </a:r>
            <a:r>
              <a:rPr lang="zh-CN" altLang="en-US" sz="3000" b="1">
                <a:latin typeface="宋体" panose="02010600030101010101" pitchFamily="2" charset="-122"/>
              </a:rPr>
              <a:t>．生物圈为人类提供各种各样的资源，人口的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既能维持生物圈的相对平衡，又有利于人类自身的发展。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455025" y="143510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适度增长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250950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476250" y="1755775"/>
            <a:ext cx="11398250" cy="4938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．酸雨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酸雨的形成：在工业生产中燃烧煤和石油等会释放出大量的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，它们在空气中进一步被氧化，形成硫酸和硝酸等酸性物质，随着降雨落下来。当雨水的</a:t>
            </a:r>
            <a:r>
              <a:rPr lang="en-US" altLang="zh-CN" sz="3000" b="1">
                <a:latin typeface="宋体" panose="02010600030101010101" pitchFamily="2" charset="-122"/>
              </a:rPr>
              <a:t>pH</a:t>
            </a:r>
            <a:r>
              <a:rPr lang="zh-CN" altLang="en-US" sz="3000" b="1">
                <a:latin typeface="宋体" panose="02010600030101010101" pitchFamily="2" charset="-122"/>
              </a:rPr>
              <a:t>小于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时，我们称之为酸雨。 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(2)[</a:t>
            </a:r>
            <a:r>
              <a:rPr lang="zh-CN" altLang="en-US" sz="3000" b="1">
                <a:latin typeface="宋体" panose="02010600030101010101" pitchFamily="2" charset="-122"/>
              </a:rPr>
              <a:t>实验</a:t>
            </a:r>
            <a:r>
              <a:rPr lang="en-US" altLang="zh-CN" sz="3000" b="1">
                <a:latin typeface="宋体" panose="02010600030101010101" pitchFamily="2" charset="-122"/>
              </a:rPr>
              <a:t>] </a:t>
            </a:r>
            <a:r>
              <a:rPr lang="zh-CN" altLang="en-US" sz="3000" b="1">
                <a:latin typeface="宋体" panose="02010600030101010101" pitchFamily="2" charset="-122"/>
              </a:rPr>
              <a:t>探究模拟酸雨影响植物种子的萌发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①用白醋和水配制不同</a:t>
            </a:r>
            <a:r>
              <a:rPr lang="en-US" altLang="zh-CN" sz="3000" b="1">
                <a:latin typeface="宋体" panose="02010600030101010101" pitchFamily="2" charset="-122"/>
              </a:rPr>
              <a:t>pH</a:t>
            </a:r>
            <a:r>
              <a:rPr lang="zh-CN" altLang="en-US" sz="3000" b="1">
                <a:latin typeface="宋体" panose="02010600030101010101" pitchFamily="2" charset="-122"/>
              </a:rPr>
              <a:t>的“酸雨”；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557213" y="1203325"/>
            <a:ext cx="35877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知识</a:t>
            </a: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点二　环境问题严峻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58813" y="3298825"/>
            <a:ext cx="14208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二氧化硫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73338" y="3262313"/>
            <a:ext cx="14208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氮氧化物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594850" y="3919538"/>
            <a:ext cx="5778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5.6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347663" y="985838"/>
            <a:ext cx="11398250" cy="4938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②选相同的小麦种子若干，随机等分为两组进行对照实验；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③提供相同的、适宜种子萌发的环境条件；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④根据若干天后种子的发芽率得出结论。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(3)</a:t>
            </a:r>
            <a:r>
              <a:rPr lang="zh-CN" altLang="en-US" sz="3000" b="1">
                <a:latin typeface="宋体" panose="02010600030101010101" pitchFamily="2" charset="-122"/>
              </a:rPr>
              <a:t>酸雨的危害：酸雨对人眼和呼吸道有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作用；降落到地面，会影响农作物的生长，导致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；降落到河流、湖泊中，可使水呈现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，影响</a:t>
            </a:r>
            <a:r>
              <a:rPr lang="en-US" altLang="zh-CN" sz="3000" b="1">
                <a:latin typeface="宋体" panose="02010600030101010101" pitchFamily="2" charset="-122"/>
              </a:rPr>
              <a:t>______________________</a:t>
            </a:r>
            <a:r>
              <a:rPr lang="zh-CN" altLang="en-US" sz="3000" b="1">
                <a:latin typeface="宋体" panose="02010600030101010101" pitchFamily="2" charset="-122"/>
              </a:rPr>
              <a:t>等的正常生长；严重时，酸雨还会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建筑物、雕塑。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291388" y="32813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刺激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081713" y="3937000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减产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81275" y="46513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酸性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602288" y="4608513"/>
            <a:ext cx="23510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鱼类和水生植物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849688" y="532606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腐蚀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347663" y="985838"/>
            <a:ext cx="11398250" cy="4938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．温室效应：指大气中的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等气体能阻挡从地球表面辐射到宇宙空间的热量，从而导致地球温度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的现象。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．水污染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水污染的污染物：工业废水、农业废水和生活废水。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4</a:t>
            </a:r>
            <a:r>
              <a:rPr lang="zh-CN" altLang="en-US" sz="3000" b="1">
                <a:latin typeface="宋体" panose="02010600030101010101" pitchFamily="2" charset="-122"/>
              </a:rPr>
              <a:t>．与人类活动有关的环境问题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、臭氧层破坏、温室效应增强、水污染、</a:t>
            </a:r>
            <a:r>
              <a:rPr lang="en-US" altLang="zh-CN" sz="3000" b="1">
                <a:latin typeface="宋体" panose="02010600030101010101" pitchFamily="2" charset="-122"/>
              </a:rPr>
              <a:t>____________</a:t>
            </a:r>
            <a:r>
              <a:rPr lang="zh-CN" altLang="en-US" sz="3000" b="1">
                <a:latin typeface="宋体" panose="02010600030101010101" pitchFamily="2" charset="-122"/>
              </a:rPr>
              <a:t>污染和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污染等环境问题和人类活动有关。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12290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32375" y="1219200"/>
            <a:ext cx="14208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二氧化碳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399338" y="18938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升高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41363" y="45926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酸雨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491663" y="46593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噪声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657350" y="5316538"/>
            <a:ext cx="8048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土壤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947738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088" y="1854200"/>
            <a:ext cx="11068050" cy="217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．“世界人口日”是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7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月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日　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5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月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31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日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月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日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8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月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15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日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10125" y="2078038"/>
            <a:ext cx="463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A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117600" y="100013"/>
            <a:ext cx="689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关注生物圈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环境在恶化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2472</Words>
  <Application>WPS 演示</Application>
  <PresentationFormat>自定义</PresentationFormat>
  <Paragraphs>205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Calibri</vt:lpstr>
      <vt:lpstr>Courier New</vt:lpstr>
      <vt:lpstr>Times New Roman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79</cp:revision>
  <dcterms:created xsi:type="dcterms:W3CDTF">2018-02-07T00:47:00Z</dcterms:created>
  <dcterms:modified xsi:type="dcterms:W3CDTF">2023-12-27T01:48:47Z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8E5A6D2926C84771BFB62D3A2137E079</vt:lpwstr>
  </property>
</Properties>
</file>