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89" r:id="rId6"/>
    <p:sldId id="292" r:id="rId7"/>
    <p:sldId id="270" r:id="rId8"/>
    <p:sldId id="283" r:id="rId9"/>
    <p:sldId id="293" r:id="rId10"/>
    <p:sldId id="294" r:id="rId11"/>
    <p:sldId id="272" r:id="rId12"/>
    <p:sldId id="273" r:id="rId13"/>
    <p:sldId id="288" r:id="rId14"/>
    <p:sldId id="271" r:id="rId15"/>
    <p:sldId id="276" r:id="rId16"/>
    <p:sldId id="274" r:id="rId17"/>
    <p:sldId id="277" r:id="rId18"/>
    <p:sldId id="278" r:id="rId19"/>
    <p:sldId id="279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0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E3E756-5F75-49EB-BEE9-E3D7E0BC7A85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2D544-8ED0-4A2D-84BA-38FD9FFAA2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E87AF0-5A11-4E35-A67C-6421A6061F7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39E7A-5BC4-4F18-9893-A2C77DEA25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069A07-2AFA-4FF0-B2FD-D94EF207134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EA493-E60C-4205-85CC-75D0BBCB99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B9D4E8-20CF-48A3-A975-40677DA4C54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C2220-46CB-40E3-9A56-273C60C48FC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251EDA-F29E-43BC-B799-F80AE32E916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A62A6-89B9-4867-BAD9-F325EBF3C1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75D6F6-8C1C-43F2-8FC8-E4A9785F22E7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06E7C-391C-4A21-B81E-CEDA80BC8FE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9BFD99-51E8-4BD8-95BE-C26E56353E92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81CA8-7863-4EFB-9A8F-95AE66353B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4BED22-7FC8-425D-AC88-30CA028BA12D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2DCDA-438B-4F96-B572-9CF73E3087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25D1F1-9F5B-4756-A05E-52C78CE9BFBE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D13D2-D478-448F-9D6D-9B76175414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3076E3-BB10-4CAE-94B5-E377B5E0A7D2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E318A-571B-461A-A166-5785821915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A22096-03DA-412B-BDA3-FF86DA90B8D6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660E5-7D18-4C89-A42B-D14E837676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A5B5208C-A1DD-4364-B93F-4172351D1E3F}" type="datetimeFigureOut">
              <a:rPr lang="zh-CN" altLang="en-US"/>
            </a:fld>
            <a:endParaRPr lang="en-US" altLang="zh-CN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C25E517-A64D-4FBF-A4E4-722F0F936DE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8.emf"/><Relationship Id="rId1" Type="http://schemas.openxmlformats.org/officeDocument/2006/relationships/package" Target="../embeddings/Document1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13.xml"/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71625" y="280035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第十二章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人体生命活动的调节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395833" y="4039155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第二节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人体的神经调节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854200"/>
            <a:ext cx="11068050" cy="3448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．周围神经系统包括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．脑和脊髓         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．脑和脊神经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．脑发出的神经和脊髓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．脑发出的神经和脊髓发出的神经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26000" y="2087563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6063" y="5399088"/>
            <a:ext cx="1169035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神经系统由脑、脊髓和它们所发出的神经组成，脑和脊髓构成中枢神经系统；周围神经系统包括从脑和脊髓发出的、遍布全身的神经。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0863" y="771525"/>
            <a:ext cx="10763250" cy="414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．神经元是神经系统结构和功能的基本单位，下列叙述正确的是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．神经元由树突和轴突组成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．神经元的长突起称为神经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．神经元能接受和传递信息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．一条神经纤维就是一条神经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1763713" y="1624013"/>
            <a:ext cx="6635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850" y="4843463"/>
            <a:ext cx="11688763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神经元的基本结构包括细胞体和突起两部分，其树突或长的轴突组成神经纤维，神经元的功能是受到刺激后能产生兴奋，并能把兴奋传导到其他神经元。许多神经纤维集结成束，外面包有膜，就构成一条神经。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82625" y="1868488"/>
            <a:ext cx="10653713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脑和脊髓是神经系统的中枢部分，叫中枢神经系统，而神经中枢是大脑皮层中神经元细胞体集中的部位，包括视觉中枢、听觉中枢、躯体运动中枢、躯体感觉中枢等。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易错易混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487362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神经元和脊髓的结构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63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</a:t>
            </a:r>
            <a:r>
              <a:rPr lang="zh-CN" altLang="en-US" sz="2800" b="1" dirty="0">
                <a:latin typeface="+mn-ea"/>
                <a:ea typeface="+mn-ea"/>
              </a:rPr>
              <a:t>观察神经元和脊髓的结构示意图。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741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YYD1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3863" y="3503613"/>
            <a:ext cx="62166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．神经元的形态结构有什么特点？这些特点有什么意义？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．灰质和白质有什么不同？脊髓内的灰质和白质是如何分布的？各有什么功能？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39713" y="879475"/>
            <a:ext cx="11952287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1.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神经元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神经系统结构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和功能的基本单位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3892550" y="1262063"/>
          <a:ext cx="8299450" cy="308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5312410" imgH="1988820" progId="">
                  <p:embed/>
                </p:oleObj>
              </mc:Choice>
              <mc:Fallback>
                <p:oleObj name="文档" r:id="rId1" imgW="5312410" imgH="198882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92550" y="1262063"/>
                        <a:ext cx="8299450" cy="3089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87325" y="4438650"/>
          <a:ext cx="9317038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6746875" imgH="1979930" progId="">
                  <p:embed/>
                </p:oleObj>
              </mc:Choice>
              <mc:Fallback>
                <p:oleObj name="文档" r:id="rId3" imgW="6746875" imgH="1979930" progId="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325" y="4438650"/>
                        <a:ext cx="9317038" cy="2200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8763" y="868363"/>
            <a:ext cx="8455025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请结合图分析回答下列问题。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(1)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图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，以及它们所发出的神经组成了神经系统。具有感觉、运动、语言等多种生命活动的功能区的是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]____________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]__________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可以协调运动、维持身体平衡，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，可以调节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、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等。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(2)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人体神经系统的结构和功能单位是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，由图乙中的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]________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组成。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1744663" y="1620838"/>
            <a:ext cx="536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甲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3" name="Picture 1" descr="SJC12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150350" y="2478088"/>
            <a:ext cx="27733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 flipH="1">
            <a:off x="3603625" y="1539875"/>
            <a:ext cx="9794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脊髓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 flipH="1">
            <a:off x="5264150" y="2827338"/>
            <a:ext cx="536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 flipH="1">
            <a:off x="6904038" y="2803525"/>
            <a:ext cx="8080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大脑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 flipH="1">
            <a:off x="512763" y="3440113"/>
            <a:ext cx="5349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 flipH="1">
            <a:off x="1520825" y="3371850"/>
            <a:ext cx="825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小脑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 flipH="1">
            <a:off x="520700" y="4032250"/>
            <a:ext cx="5349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 flipH="1">
            <a:off x="1620838" y="4019550"/>
            <a:ext cx="9906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脑干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 flipH="1">
            <a:off x="5013325" y="4005263"/>
            <a:ext cx="8318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呼吸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 flipH="1">
            <a:off x="6973888" y="3949700"/>
            <a:ext cx="9175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心跳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flipH="1">
            <a:off x="704850" y="4664075"/>
            <a:ext cx="993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血压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flipH="1">
            <a:off x="2384425" y="5862638"/>
            <a:ext cx="5349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 flipH="1">
            <a:off x="7142163" y="5243513"/>
            <a:ext cx="1528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神经元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flipH="1">
            <a:off x="3195638" y="5737225"/>
            <a:ext cx="1244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细胞体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 flipH="1">
            <a:off x="5087938" y="5911850"/>
            <a:ext cx="5365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flipH="1">
            <a:off x="5826125" y="5780088"/>
            <a:ext cx="1244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突起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2998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神经系统包括脑、脊髓和它们发出的神经。脑的主要部分是大脑，是调节人体生命活动的最高级中枢。小脑的主要功能是使运动协调、准确，维持身体的平衡。脑干中含有一些调节人体基本生命活动的中枢。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神经系统结构和功能的基本单位是神经元；神经元的基本结构包括细胞体和突起两部分。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84250" y="1055688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1163638" y="2173288"/>
            <a:ext cx="360362" cy="3016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人体的神经系统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1847850" y="1773238"/>
            <a:ext cx="68421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神经元：神经系统的结构和功能的基本单位，能接受刺激、产生兴奋、传导兴奋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1897063" y="4581525"/>
            <a:ext cx="11430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神经系统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9" name="Text Box 33"/>
          <p:cNvSpPr txBox="1">
            <a:spLocks noChangeArrowheads="1"/>
          </p:cNvSpPr>
          <p:nvPr/>
        </p:nvSpPr>
        <p:spPr bwMode="auto">
          <a:xfrm>
            <a:off x="3170238" y="3733800"/>
            <a:ext cx="17208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中枢神经系统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3241675" y="5662613"/>
            <a:ext cx="24209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周围神经系统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268913" y="3319463"/>
            <a:ext cx="5762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脑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5989638" y="3949700"/>
            <a:ext cx="11160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脑干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3" name="Text Box 37"/>
          <p:cNvSpPr txBox="1">
            <a:spLocks noChangeArrowheads="1"/>
          </p:cNvSpPr>
          <p:nvPr/>
        </p:nvSpPr>
        <p:spPr bwMode="auto">
          <a:xfrm>
            <a:off x="5916613" y="3489325"/>
            <a:ext cx="12969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小脑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4" name="Text Box 38"/>
          <p:cNvSpPr txBox="1">
            <a:spLocks noChangeArrowheads="1"/>
          </p:cNvSpPr>
          <p:nvPr/>
        </p:nvSpPr>
        <p:spPr bwMode="auto">
          <a:xfrm>
            <a:off x="5989638" y="2986088"/>
            <a:ext cx="1152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大脑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5268913" y="4695825"/>
            <a:ext cx="936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脊髓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5846763" y="5961063"/>
            <a:ext cx="13684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脊神经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5791200" y="5429250"/>
            <a:ext cx="17113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脑神经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8" name="AutoShape 42"/>
          <p:cNvSpPr/>
          <p:nvPr/>
        </p:nvSpPr>
        <p:spPr bwMode="auto">
          <a:xfrm>
            <a:off x="1597025" y="2132013"/>
            <a:ext cx="287338" cy="3024187"/>
          </a:xfrm>
          <a:prstGeom prst="leftBrace">
            <a:avLst>
              <a:gd name="adj1" fmla="val 8770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9" name="AutoShape 43"/>
          <p:cNvSpPr/>
          <p:nvPr/>
        </p:nvSpPr>
        <p:spPr bwMode="auto">
          <a:xfrm>
            <a:off x="2963863" y="4148138"/>
            <a:ext cx="217487" cy="1728787"/>
          </a:xfrm>
          <a:prstGeom prst="leftBrace">
            <a:avLst>
              <a:gd name="adj1" fmla="val 6624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0" name="AutoShape 44"/>
          <p:cNvSpPr/>
          <p:nvPr/>
        </p:nvSpPr>
        <p:spPr bwMode="auto">
          <a:xfrm>
            <a:off x="4908550" y="3579813"/>
            <a:ext cx="288925" cy="1296987"/>
          </a:xfrm>
          <a:prstGeom prst="leftBrace">
            <a:avLst>
              <a:gd name="adj1" fmla="val 3740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" name="AutoShape 45"/>
          <p:cNvSpPr/>
          <p:nvPr/>
        </p:nvSpPr>
        <p:spPr bwMode="auto">
          <a:xfrm>
            <a:off x="5691188" y="5613400"/>
            <a:ext cx="144462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2" name="AutoShape 46"/>
          <p:cNvSpPr/>
          <p:nvPr/>
        </p:nvSpPr>
        <p:spPr bwMode="auto">
          <a:xfrm>
            <a:off x="5772150" y="3273425"/>
            <a:ext cx="217488" cy="1008063"/>
          </a:xfrm>
          <a:prstGeom prst="leftBrace">
            <a:avLst>
              <a:gd name="adj1" fmla="val 3862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23" name="Group 50"/>
          <p:cNvGrpSpPr/>
          <p:nvPr/>
        </p:nvGrpSpPr>
        <p:grpSpPr bwMode="auto">
          <a:xfrm>
            <a:off x="2389188" y="2973388"/>
            <a:ext cx="5400675" cy="1512887"/>
            <a:chOff x="930" y="1797"/>
            <a:chExt cx="3764" cy="953"/>
          </a:xfrm>
        </p:grpSpPr>
        <p:sp>
          <p:nvSpPr>
            <p:cNvPr id="23582" name="Line 47"/>
            <p:cNvSpPr>
              <a:spLocks noChangeShapeType="1"/>
            </p:cNvSpPr>
            <p:nvPr/>
          </p:nvSpPr>
          <p:spPr bwMode="auto">
            <a:xfrm>
              <a:off x="930" y="1797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Line 48"/>
            <p:cNvSpPr>
              <a:spLocks noChangeShapeType="1"/>
            </p:cNvSpPr>
            <p:nvPr/>
          </p:nvSpPr>
          <p:spPr bwMode="auto">
            <a:xfrm>
              <a:off x="930" y="1797"/>
              <a:ext cx="37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Line 49"/>
            <p:cNvSpPr>
              <a:spLocks noChangeShapeType="1"/>
            </p:cNvSpPr>
            <p:nvPr/>
          </p:nvSpPr>
          <p:spPr bwMode="auto">
            <a:xfrm>
              <a:off x="4694" y="1797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56"/>
          <p:cNvGrpSpPr/>
          <p:nvPr/>
        </p:nvGrpSpPr>
        <p:grpSpPr bwMode="auto">
          <a:xfrm>
            <a:off x="6924675" y="3405188"/>
            <a:ext cx="1800225" cy="1944687"/>
            <a:chOff x="3787" y="2069"/>
            <a:chExt cx="1134" cy="1225"/>
          </a:xfrm>
        </p:grpSpPr>
        <p:pic>
          <p:nvPicPr>
            <p:cNvPr id="23578" name="Picture 5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87" y="2069"/>
              <a:ext cx="1071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Line 52"/>
            <p:cNvSpPr>
              <a:spLocks noChangeShapeType="1"/>
            </p:cNvSpPr>
            <p:nvPr/>
          </p:nvSpPr>
          <p:spPr bwMode="auto">
            <a:xfrm>
              <a:off x="4377" y="2115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Line 54"/>
            <p:cNvSpPr>
              <a:spLocks noChangeShapeType="1"/>
            </p:cNvSpPr>
            <p:nvPr/>
          </p:nvSpPr>
          <p:spPr bwMode="auto">
            <a:xfrm>
              <a:off x="4332" y="2432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Line 55"/>
            <p:cNvSpPr>
              <a:spLocks noChangeShapeType="1"/>
            </p:cNvSpPr>
            <p:nvPr/>
          </p:nvSpPr>
          <p:spPr bwMode="auto">
            <a:xfrm>
              <a:off x="4377" y="2659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Text Box 57"/>
          <p:cNvSpPr txBox="1">
            <a:spLocks noChangeArrowheads="1"/>
          </p:cNvSpPr>
          <p:nvPr/>
        </p:nvSpPr>
        <p:spPr bwMode="auto">
          <a:xfrm>
            <a:off x="8724900" y="3117850"/>
            <a:ext cx="576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脑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5" name="Text Box 58"/>
          <p:cNvSpPr txBox="1">
            <a:spLocks noChangeArrowheads="1"/>
          </p:cNvSpPr>
          <p:nvPr/>
        </p:nvSpPr>
        <p:spPr bwMode="auto">
          <a:xfrm>
            <a:off x="8724900" y="3621088"/>
            <a:ext cx="936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脊髓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6" name="Text Box 59"/>
          <p:cNvSpPr txBox="1">
            <a:spLocks noChangeArrowheads="1"/>
          </p:cNvSpPr>
          <p:nvPr/>
        </p:nvSpPr>
        <p:spPr bwMode="auto">
          <a:xfrm>
            <a:off x="8724900" y="4054475"/>
            <a:ext cx="12239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脑神经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17538" y="862013"/>
            <a:ext cx="162718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457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1338" y="1104900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19100" y="1590675"/>
            <a:ext cx="11215688" cy="3446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人类大脑皮层一定区域的损伤可导致特有的各种语言活动功能障碍。损伤布洛卡三角区，会引致运动失语症。病人可以看懂文字与听懂别人谈话，但自己却不会讲话，不能用语词来口头表达。损伤额中回区的某部位，病人可以讲话也能听懂别人的谈话、看得懂文字，但不会书写，这种情况称为失写症。</a:t>
            </a:r>
            <a:endParaRPr lang="zh-CN" altLang="en-US" sz="3000" b="1" noProof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3016250" y="1511300"/>
            <a:ext cx="54879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脊髓和脑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370138" y="3081338"/>
            <a:ext cx="9117012" cy="1008062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3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74688" y="1581150"/>
            <a:ext cx="11060112" cy="136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描述神经元的结构和功能。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．描述脊髓和脑的基本结构和功能。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73100" y="103187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0350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354013" y="1617663"/>
            <a:ext cx="11050587" cy="275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“身首异处”还能存活，只是科幻小说中才有的情节。换头意味着新生，脊髓功能重建是人头移植成功的唯一标准。在猴头移植的实验中，猴头可以恢复运动，而躯体却毫无感觉，脊髓功能丧失是其重要原因，那么脑和脊髓有何作用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7025" y="2355850"/>
            <a:ext cx="8431213" cy="424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．组成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人的神经系统由</a:t>
            </a:r>
            <a:r>
              <a:rPr lang="en-US" altLang="zh-CN" sz="3000" b="1">
                <a:latin typeface="宋体" panose="02010600030101010101" pitchFamily="2" charset="-122"/>
              </a:rPr>
              <a:t>____________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____________</a:t>
            </a:r>
            <a:r>
              <a:rPr lang="zh-CN" altLang="en-US" sz="3000" b="1">
                <a:latin typeface="宋体" panose="02010600030101010101" pitchFamily="2" charset="-122"/>
              </a:rPr>
              <a:t>两部分组成。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中枢神经系统包括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；周围神经系统包括从脊髓和脑发出的、遍布全身的</a:t>
            </a:r>
            <a:r>
              <a:rPr lang="en-US" altLang="zh-CN" sz="3000" b="1">
                <a:latin typeface="宋体" panose="02010600030101010101" pitchFamily="2" charset="-122"/>
              </a:rPr>
              <a:t>________(</a:t>
            </a:r>
            <a:r>
              <a:rPr lang="zh-CN" altLang="en-US" sz="3000" b="1">
                <a:latin typeface="宋体" panose="02010600030101010101" pitchFamily="2" charset="-122"/>
              </a:rPr>
              <a:t>如图</a:t>
            </a:r>
            <a:r>
              <a:rPr lang="en-US" altLang="zh-CN" sz="3000" b="1">
                <a:latin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2048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3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20492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57213" y="1989138"/>
            <a:ext cx="389731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神经系统的组成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56038" y="3143250"/>
            <a:ext cx="2041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中枢神经系统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7213" y="3820478"/>
            <a:ext cx="2041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周围神经系统</a:t>
            </a: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026" name="Picture 2" descr="4XIJ1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15413" y="2962275"/>
            <a:ext cx="2784475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568825" y="452755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脊髓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615113" y="4546600"/>
            <a:ext cx="495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脑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96938" y="58896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3038" y="758825"/>
            <a:ext cx="11504612" cy="4830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．神经元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(1)________</a:t>
            </a:r>
            <a:r>
              <a:rPr lang="zh-CN" altLang="en-US" sz="3000" b="1">
                <a:latin typeface="宋体" panose="02010600030101010101" pitchFamily="2" charset="-122"/>
              </a:rPr>
              <a:t>是神经系统的结构和功能的基本单位。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结构与功能：神经元由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构成。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是神经元的主要结构，突起分为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和轴突两种。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一般较短，分支较多，能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其他神经元传来的神经冲动，并传给细胞体。轴突一般较长，轴突末端有分支，能够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细胞体发出的神经冲动。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21263" y="223837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细胞体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42175" y="21939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突起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30288" y="1541463"/>
            <a:ext cx="1111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812338" y="2287588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细胞体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576888" y="2921000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树突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073525" y="3621088"/>
            <a:ext cx="8953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接收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442450" y="28971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树突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688388" y="4313238"/>
            <a:ext cx="893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传导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8" grpId="0"/>
      <p:bldP spid="19" grpId="0"/>
      <p:bldP spid="20" grpId="0"/>
      <p:bldP spid="1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476250" y="1755775"/>
            <a:ext cx="11398250" cy="4138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．脊髓的结构和功能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结构：脊髓位于脊柱的椎管内，色泽灰暗的部分称为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，主要由神经元的细胞体组成；色泽亮白的部分称为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，主要由神经纤维构成。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功能：脊髓的灰质内有神经中枢，控制着一些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生命活动。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1255713"/>
            <a:ext cx="482441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脊髓和脑的结构和功能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40813" y="45767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简单的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42963" y="525462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低级的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447213" y="31940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白质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260013" y="25415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灰质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5463" y="890588"/>
            <a:ext cx="11107737" cy="4940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．脑的结构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成年人的脑包括大脑、小脑和脑干等主要部分</a:t>
            </a:r>
            <a:r>
              <a:rPr lang="en-US" altLang="zh-CN" sz="3000" b="1">
                <a:latin typeface="宋体" panose="02010600030101010101" pitchFamily="2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</a:rPr>
              <a:t>如图</a:t>
            </a:r>
            <a:r>
              <a:rPr lang="en-US" altLang="zh-CN" sz="3000" b="1">
                <a:latin typeface="宋体" panose="02010600030101010101" pitchFamily="2" charset="-122"/>
              </a:rPr>
              <a:t>12</a:t>
            </a:r>
            <a:r>
              <a:rPr lang="zh-CN" altLang="en-US" sz="3000" b="1">
                <a:latin typeface="宋体" panose="02010600030101010101" pitchFamily="2" charset="-122"/>
              </a:rPr>
              <a:t>－</a:t>
            </a: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－</a:t>
            </a:r>
            <a:r>
              <a:rPr lang="en-US" altLang="zh-CN" sz="3000" b="1">
                <a:latin typeface="宋体" panose="02010600030101010101" pitchFamily="2" charset="-122"/>
              </a:rPr>
              <a:t>2)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大脑表面布满凹陷的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和隆起的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，增加了大脑的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大脑由灰质和白质组成，灰质位于表层，又叫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，是调节人体生命活动的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中枢。大脑的白质主要由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组成。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974725" y="22225"/>
            <a:ext cx="4776788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248650" y="232727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回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70000" y="305276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表面积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72075" y="237807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107488" y="37957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大脑皮层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464050" y="4440238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最高级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03263" y="5064125"/>
            <a:ext cx="14112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神经纤维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4097" name="Picture 1" descr="dn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71038" y="568325"/>
            <a:ext cx="203200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3038" y="758825"/>
            <a:ext cx="11504612" cy="3446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．脑的功能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大脑皮层的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中枢、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中枢、听觉中枢、运动中枢等，是调节人体生命活动的最高级中枢。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(2)________</a:t>
            </a:r>
            <a:r>
              <a:rPr lang="zh-CN" altLang="en-US" sz="3000" b="1">
                <a:latin typeface="宋体" panose="02010600030101010101" pitchFamily="2" charset="-122"/>
              </a:rPr>
              <a:t>的主要功能是维持身体的平衡，调节和协调肌肉的运动。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(3)________</a:t>
            </a:r>
            <a:r>
              <a:rPr lang="zh-CN" altLang="en-US" sz="3000" b="1">
                <a:latin typeface="宋体" panose="02010600030101010101" pitchFamily="2" charset="-122"/>
              </a:rPr>
              <a:t>内有重要的生命活动的中枢，如心跳中枢、呼吸中枢等。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人体的神经调节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24538" y="15557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视觉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160463" y="29210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小脑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89275" y="15636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语言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219200" y="35972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脑干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2472</Words>
  <Application>WPS 演示</Application>
  <PresentationFormat>自定义</PresentationFormat>
  <Paragraphs>256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仿宋</vt:lpstr>
      <vt:lpstr>华文新魏</vt:lpstr>
      <vt:lpstr>Calibri</vt:lpstr>
      <vt:lpstr>Courier New</vt:lpstr>
      <vt:lpstr>黑体</vt:lpstr>
      <vt:lpstr>Times New Roman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88</cp:revision>
  <dcterms:created xsi:type="dcterms:W3CDTF">2018-02-07T00:47:00Z</dcterms:created>
  <dcterms:modified xsi:type="dcterms:W3CDTF">2023-12-27T01:48:02Z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ED334BF3DC35437398E078D8EFC073AE</vt:lpwstr>
  </property>
</Properties>
</file>