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68" r:id="rId4"/>
    <p:sldId id="269" r:id="rId5"/>
    <p:sldId id="292" r:id="rId6"/>
    <p:sldId id="270" r:id="rId7"/>
    <p:sldId id="309" r:id="rId8"/>
    <p:sldId id="283" r:id="rId9"/>
    <p:sldId id="305" r:id="rId10"/>
    <p:sldId id="307" r:id="rId11"/>
    <p:sldId id="272" r:id="rId12"/>
    <p:sldId id="273" r:id="rId13"/>
    <p:sldId id="310" r:id="rId14"/>
    <p:sldId id="311" r:id="rId15"/>
    <p:sldId id="271" r:id="rId16"/>
    <p:sldId id="312" r:id="rId17"/>
    <p:sldId id="276" r:id="rId18"/>
    <p:sldId id="274" r:id="rId19"/>
    <p:sldId id="313" r:id="rId20"/>
    <p:sldId id="277" r:id="rId21"/>
    <p:sldId id="296" r:id="rId22"/>
    <p:sldId id="294" r:id="rId23"/>
    <p:sldId id="280" r:id="rId24"/>
  </p:sldIdLst>
  <p:sldSz cx="12192000" cy="6858000"/>
  <p:notesSz cx="7103745" cy="10234295"/>
  <p:custDataLst>
    <p:tags r:id="rId28"/>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A6AD"/>
    <a:srgbClr val="C50023"/>
    <a:srgbClr val="F1A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5" d="100"/>
          <a:sy n="85" d="100"/>
        </p:scale>
        <p:origin x="-84" y="-1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9100" y="0"/>
            <a:ext cx="2882900"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xml"/><Relationship Id="rId2" Type="http://schemas.openxmlformats.org/officeDocument/2006/relationships/image" Target="../media/image5.png"/><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jpeg"/><Relationship Id="rId3" Type="http://schemas.openxmlformats.org/officeDocument/2006/relationships/slide" Target="slide14.xml"/><Relationship Id="rId2" Type="http://schemas.openxmlformats.org/officeDocument/2006/relationships/image" Target="../media/image3.jpeg"/><Relationship Id="rId1" Type="http://schemas.openxmlformats.org/officeDocument/2006/relationships/slide" Target="slide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wmf"/><Relationship Id="rId2" Type="http://schemas.openxmlformats.org/officeDocument/2006/relationships/image" Target="../media/image3.jpe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966788" y="2755900"/>
            <a:ext cx="10952162" cy="831850"/>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第十章</a:t>
            </a:r>
            <a:r>
              <a:rPr lang="zh-CN" altLang="en-US" sz="4800">
                <a:latin typeface="微软雅黑" panose="020B0503020204020204" pitchFamily="34" charset="-122"/>
                <a:ea typeface="微软雅黑" panose="020B0503020204020204" pitchFamily="34" charset="-122"/>
              </a:rPr>
              <a:t>　人体内的物质运输和能量供给</a:t>
            </a:r>
            <a:endParaRPr lang="zh-CN" altLang="en-US" sz="4800">
              <a:latin typeface="微软雅黑" panose="020B0503020204020204" pitchFamily="34" charset="-122"/>
              <a:ea typeface="微软雅黑" panose="020B0503020204020204" pitchFamily="34" charset="-122"/>
            </a:endParaRPr>
          </a:p>
        </p:txBody>
      </p:sp>
      <p:sp>
        <p:nvSpPr>
          <p:cNvPr id="3" name="Rectangle 5"/>
          <p:cNvSpPr/>
          <p:nvPr/>
        </p:nvSpPr>
        <p:spPr>
          <a:xfrm>
            <a:off x="1552353" y="4084837"/>
            <a:ext cx="10356112" cy="830997"/>
          </a:xfrm>
          <a:prstGeom prst="rect">
            <a:avLst/>
          </a:prstGeom>
          <a:noFill/>
          <a:ln w="9525">
            <a:noFill/>
          </a:ln>
        </p:spPr>
        <p:txBody>
          <a:bodyPr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FontTx/>
              <a:buNone/>
              <a:defRPr/>
            </a:pPr>
            <a:r>
              <a:rPr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五</a:t>
            </a:r>
            <a:r>
              <a:rPr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节</a:t>
            </a:r>
            <a:r>
              <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人体能量的供给</a:t>
            </a:r>
            <a:endPar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a:spLocks noChangeArrowheads="1"/>
          </p:cNvSpPr>
          <p:nvPr/>
        </p:nvSpPr>
        <p:spPr bwMode="auto">
          <a:xfrm>
            <a:off x="2711450" y="1339850"/>
            <a:ext cx="9055100" cy="830263"/>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第四单元</a:t>
            </a:r>
            <a:r>
              <a:rPr lang="zh-CN" altLang="en-US" sz="4800">
                <a:latin typeface="微软雅黑" panose="020B0503020204020204" pitchFamily="34" charset="-122"/>
                <a:ea typeface="微软雅黑" panose="020B0503020204020204" pitchFamily="34" charset="-122"/>
              </a:rPr>
              <a:t>　生物圈中的人</a:t>
            </a:r>
            <a:endParaRPr lang="zh-CN" altLang="en-US" sz="48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par>
    </p:tnLst>
    <p:bldLst>
      <p:bldP spid="9" grpId="0"/>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342900" y="1619250"/>
            <a:ext cx="11066463" cy="2062163"/>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．人体主要的供能物质是</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．糖类和脂肪　                 </a:t>
            </a: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．脂肪和维生素</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．蛋白质和维生素               </a:t>
            </a: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．脂肪和蛋白质</a:t>
            </a:r>
            <a:endParaRPr lang="zh-CN" altLang="en-US" sz="3000" b="1" kern="100" dirty="0">
              <a:latin typeface="+mn-ea"/>
              <a:ea typeface="+mn-ea"/>
              <a:cs typeface="Courier New" panose="02070309020205020404" pitchFamily="49" charset="0"/>
            </a:endParaRPr>
          </a:p>
        </p:txBody>
      </p:sp>
      <p:sp>
        <p:nvSpPr>
          <p:cNvPr id="3" name="Rectangle 10"/>
          <p:cNvSpPr/>
          <p:nvPr/>
        </p:nvSpPr>
        <p:spPr>
          <a:xfrm>
            <a:off x="596900" y="1160463"/>
            <a:ext cx="141605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牛刀小试</a:t>
            </a:r>
            <a:endParaRPr lang="zh-CN" altLang="en-US" sz="2400" b="1" dirty="0">
              <a:solidFill>
                <a:srgbClr val="F1AF00"/>
              </a:solidFill>
              <a:latin typeface="+mn-ea"/>
            </a:endParaRPr>
          </a:p>
        </p:txBody>
      </p:sp>
      <p:pic>
        <p:nvPicPr>
          <p:cNvPr id="14339" name="Picture 4"/>
          <p:cNvPicPr>
            <a:picLocks noChangeAspect="1"/>
          </p:cNvPicPr>
          <p:nvPr/>
        </p:nvPicPr>
        <p:blipFill>
          <a:blip r:embed="rId1"/>
          <a:srcRect/>
          <a:stretch>
            <a:fillRect/>
          </a:stretch>
        </p:blipFill>
        <p:spPr bwMode="auto">
          <a:xfrm>
            <a:off x="531813" y="1249363"/>
            <a:ext cx="85725" cy="412750"/>
          </a:xfrm>
          <a:prstGeom prst="rect">
            <a:avLst/>
          </a:prstGeom>
          <a:noFill/>
          <a:ln w="9525">
            <a:noFill/>
            <a:miter lim="800000"/>
            <a:headEnd/>
            <a:tailEnd/>
          </a:ln>
        </p:spPr>
      </p:pic>
      <p:sp>
        <p:nvSpPr>
          <p:cNvPr id="16" name="矩形 15"/>
          <p:cNvSpPr/>
          <p:nvPr/>
        </p:nvSpPr>
        <p:spPr>
          <a:xfrm flipH="1">
            <a:off x="5200650" y="1820863"/>
            <a:ext cx="663575" cy="461962"/>
          </a:xfrm>
          <a:prstGeom prst="rect">
            <a:avLst/>
          </a:prstGeom>
          <a:noFill/>
          <a:ln w="9525">
            <a:noFill/>
          </a:ln>
        </p:spPr>
        <p:txBody>
          <a:bodyPr anchor="ctr">
            <a:spAutoFit/>
          </a:bodyPr>
          <a:lstStyle/>
          <a:p>
            <a:pPr fontAlgn="auto">
              <a:spcBef>
                <a:spcPts val="0"/>
              </a:spcBef>
              <a:spcAft>
                <a:spcPts val="0"/>
              </a:spcAft>
              <a:defRPr/>
            </a:pPr>
            <a:r>
              <a:rPr lang="en-US" altLang="zh-CN" sz="2400" b="1" dirty="0">
                <a:solidFill>
                  <a:srgbClr val="FF0000"/>
                </a:solidFill>
                <a:latin typeface="+mn-ea"/>
                <a:ea typeface="+mn-ea"/>
              </a:rPr>
              <a:t>A</a:t>
            </a:r>
            <a:r>
              <a:rPr lang="zh-CN" altLang="en-US" sz="2400" b="1" dirty="0">
                <a:solidFill>
                  <a:srgbClr val="FF0000"/>
                </a:solidFill>
                <a:latin typeface="+mn-ea"/>
                <a:ea typeface="+mn-ea"/>
              </a:rPr>
              <a:t> </a:t>
            </a:r>
            <a:endParaRPr lang="zh-CN" altLang="en-US" sz="2400" b="1" dirty="0">
              <a:solidFill>
                <a:srgbClr val="FF0000"/>
              </a:solidFill>
              <a:latin typeface="+mn-ea"/>
              <a:ea typeface="+mn-ea"/>
            </a:endParaRPr>
          </a:p>
        </p:txBody>
      </p:sp>
      <p:sp>
        <p:nvSpPr>
          <p:cNvPr id="14341"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10" name="文本框 2"/>
          <p:cNvSpPr txBox="1"/>
          <p:nvPr/>
        </p:nvSpPr>
        <p:spPr>
          <a:xfrm>
            <a:off x="276225" y="3689350"/>
            <a:ext cx="11636375" cy="3094038"/>
          </a:xfrm>
          <a:prstGeom prst="rect">
            <a:avLst/>
          </a:prstGeom>
          <a:noFill/>
        </p:spPr>
        <p:txBody>
          <a:bodyPr>
            <a:spAutoFit/>
          </a:bodyPr>
          <a:lstStyle/>
          <a:p>
            <a:pPr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zh-CN" altLang="en-US" sz="2600" b="1" kern="100" dirty="0">
                <a:latin typeface="仿宋" panose="02010609060101010101" charset="-122"/>
                <a:ea typeface="仿宋" panose="02010609060101010101" charset="-122"/>
                <a:cs typeface="Times New Roman" panose="02020603050405020304" pitchFamily="18" charset="0"/>
              </a:rPr>
              <a:t>蛋白质是构成人体细胞的基本物质，人体的生长发育、组织的更新等都离不开蛋白质；糖类是人体最重要的供能物质，人体的一切活动</a:t>
            </a:r>
            <a:r>
              <a:rPr lang="en-US" altLang="zh-CN" sz="2600" b="1" kern="100" dirty="0">
                <a:latin typeface="仿宋" panose="02010609060101010101" charset="-122"/>
                <a:ea typeface="仿宋" panose="02010609060101010101" charset="-122"/>
                <a:cs typeface="Times New Roman" panose="02020603050405020304" pitchFamily="18" charset="0"/>
              </a:rPr>
              <a:t>(</a:t>
            </a:r>
            <a:r>
              <a:rPr lang="zh-CN" altLang="en-US" sz="2600" b="1" kern="100" dirty="0">
                <a:latin typeface="仿宋" panose="02010609060101010101" charset="-122"/>
                <a:ea typeface="仿宋" panose="02010609060101010101" charset="-122"/>
                <a:cs typeface="Times New Roman" panose="02020603050405020304" pitchFamily="18" charset="0"/>
              </a:rPr>
              <a:t>包括学习、走路、消化和呼吸等</a:t>
            </a:r>
            <a:r>
              <a:rPr lang="en-US" altLang="zh-CN" sz="2600" b="1" kern="100" dirty="0">
                <a:latin typeface="仿宋" panose="02010609060101010101" charset="-122"/>
                <a:ea typeface="仿宋" panose="02010609060101010101" charset="-122"/>
                <a:cs typeface="Times New Roman" panose="02020603050405020304" pitchFamily="18" charset="0"/>
              </a:rPr>
              <a:t>)</a:t>
            </a:r>
            <a:r>
              <a:rPr lang="zh-CN" altLang="en-US" sz="2600" b="1" kern="100" dirty="0">
                <a:latin typeface="仿宋" panose="02010609060101010101" charset="-122"/>
                <a:ea typeface="仿宋" panose="02010609060101010101" charset="-122"/>
                <a:cs typeface="Times New Roman" panose="02020603050405020304" pitchFamily="18" charset="0"/>
              </a:rPr>
              <a:t>所消耗的能量主要来自糖类；脂肪是人体内备用的能源物质；维生素既不参与构成人体细胞，也不为人体提供能量，对人体的各项生命活动有重要的作用。</a:t>
            </a:r>
            <a:endParaRPr lang="zh-CN" altLang="en-US" sz="2600" b="1" kern="100" dirty="0">
              <a:latin typeface="仿宋" panose="02010609060101010101" charset="-122"/>
              <a:ea typeface="仿宋"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6"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84175" y="869950"/>
            <a:ext cx="11641138" cy="2754313"/>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．医生给危重病人吸氧、点滴葡萄糖，归根到底是让病人得到生命中所需要的</a:t>
            </a: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　　</a:t>
            </a:r>
            <a:r>
              <a:rPr lang="en-US" altLang="zh-CN" sz="3000" b="1" kern="100" dirty="0">
                <a:latin typeface="+mn-ea"/>
                <a:ea typeface="+mn-ea"/>
                <a:cs typeface="Times New Roman" panose="02020603050405020304" pitchFamily="18" charset="0"/>
              </a:rPr>
              <a:t>)</a:t>
            </a:r>
            <a:endParaRPr lang="en-US" altLang="zh-CN"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a:t>
            </a:r>
            <a:r>
              <a:rPr lang="zh-CN" altLang="en-US" sz="3000" b="1" kern="100" dirty="0">
                <a:latin typeface="+mn-ea"/>
                <a:ea typeface="+mn-ea"/>
                <a:cs typeface="Times New Roman" panose="02020603050405020304" pitchFamily="18" charset="0"/>
              </a:rPr>
              <a:t>．能量              </a:t>
            </a:r>
            <a:r>
              <a:rPr lang="en-US" altLang="zh-CN" sz="3000" b="1" kern="100" dirty="0">
                <a:latin typeface="+mn-ea"/>
                <a:ea typeface="+mn-ea"/>
                <a:cs typeface="Times New Roman" panose="02020603050405020304" pitchFamily="18" charset="0"/>
              </a:rPr>
              <a:t>B</a:t>
            </a:r>
            <a:r>
              <a:rPr lang="zh-CN" altLang="en-US" sz="3000" b="1" kern="100" dirty="0">
                <a:latin typeface="+mn-ea"/>
                <a:ea typeface="+mn-ea"/>
                <a:cs typeface="Times New Roman" panose="02020603050405020304" pitchFamily="18" charset="0"/>
              </a:rPr>
              <a:t>．有机物 </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C</a:t>
            </a:r>
            <a:r>
              <a:rPr lang="zh-CN" altLang="en-US" sz="3000" b="1" kern="100" dirty="0">
                <a:latin typeface="+mn-ea"/>
                <a:ea typeface="+mn-ea"/>
                <a:cs typeface="Times New Roman" panose="02020603050405020304" pitchFamily="18" charset="0"/>
              </a:rPr>
              <a:t>．二氧化碳          </a:t>
            </a:r>
            <a:r>
              <a:rPr lang="en-US" altLang="zh-CN" sz="3000" b="1" kern="100" dirty="0">
                <a:latin typeface="+mn-ea"/>
                <a:ea typeface="+mn-ea"/>
                <a:cs typeface="Times New Roman" panose="02020603050405020304" pitchFamily="18" charset="0"/>
              </a:rPr>
              <a:t>D</a:t>
            </a:r>
            <a:r>
              <a:rPr lang="zh-CN" altLang="en-US" sz="3000" b="1" kern="100" dirty="0">
                <a:latin typeface="+mn-ea"/>
                <a:ea typeface="+mn-ea"/>
                <a:cs typeface="Times New Roman" panose="02020603050405020304" pitchFamily="18" charset="0"/>
              </a:rPr>
              <a:t>．无机物</a:t>
            </a:r>
            <a:endParaRPr lang="zh-CN" altLang="en-US" sz="3000" b="1" kern="100" dirty="0">
              <a:latin typeface="+mn-ea"/>
              <a:ea typeface="+mn-ea"/>
              <a:cs typeface="Times New Roman" panose="02020603050405020304" pitchFamily="18" charset="0"/>
            </a:endParaRPr>
          </a:p>
        </p:txBody>
      </p:sp>
      <p:sp>
        <p:nvSpPr>
          <p:cNvPr id="6" name="矩形 5"/>
          <p:cNvSpPr/>
          <p:nvPr/>
        </p:nvSpPr>
        <p:spPr>
          <a:xfrm flipH="1">
            <a:off x="2695575" y="1701800"/>
            <a:ext cx="411163" cy="461963"/>
          </a:xfrm>
          <a:prstGeom prst="rect">
            <a:avLst/>
          </a:prstGeom>
          <a:noFill/>
          <a:ln w="9525">
            <a:noFill/>
          </a:ln>
        </p:spPr>
        <p:txBody>
          <a:bodyPr anchor="ctr">
            <a:spAutoFit/>
          </a:bodyPr>
          <a:lstStyle/>
          <a:p>
            <a:pPr fontAlgn="auto">
              <a:spcBef>
                <a:spcPts val="0"/>
              </a:spcBef>
              <a:spcAft>
                <a:spcPts val="0"/>
              </a:spcAft>
              <a:defRPr/>
            </a:pPr>
            <a:r>
              <a:rPr lang="en-US" altLang="zh-CN" sz="2400" b="1" dirty="0">
                <a:solidFill>
                  <a:srgbClr val="FF0000"/>
                </a:solidFill>
                <a:latin typeface="+mn-ea"/>
                <a:ea typeface="+mn-ea"/>
              </a:rPr>
              <a:t>A</a:t>
            </a:r>
            <a:r>
              <a:rPr lang="zh-CN" altLang="en-US" sz="2400" b="1" dirty="0">
                <a:solidFill>
                  <a:srgbClr val="FF0000"/>
                </a:solidFill>
                <a:latin typeface="+mn-ea"/>
                <a:ea typeface="+mn-ea"/>
              </a:rPr>
              <a:t> </a:t>
            </a:r>
            <a:endParaRPr lang="zh-CN" altLang="en-US" sz="2400" b="1" dirty="0">
              <a:solidFill>
                <a:srgbClr val="FF0000"/>
              </a:solidFill>
              <a:latin typeface="+mn-ea"/>
              <a:ea typeface="+mn-ea"/>
            </a:endParaRPr>
          </a:p>
        </p:txBody>
      </p:sp>
      <p:sp>
        <p:nvSpPr>
          <p:cNvPr id="15363"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10" name="文本框 2"/>
          <p:cNvSpPr txBox="1"/>
          <p:nvPr/>
        </p:nvSpPr>
        <p:spPr>
          <a:xfrm>
            <a:off x="365125" y="4103688"/>
            <a:ext cx="11453813" cy="1892300"/>
          </a:xfrm>
          <a:prstGeom prst="rect">
            <a:avLst/>
          </a:prstGeom>
          <a:noFill/>
        </p:spPr>
        <p:txBody>
          <a:bodyPr>
            <a:spAutoFit/>
          </a:bodyPr>
          <a:lstStyle/>
          <a:p>
            <a:pPr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zh-CN" altLang="en-US" sz="2600" b="1" kern="100" dirty="0">
                <a:latin typeface="仿宋" panose="02010609060101010101" charset="-122"/>
                <a:ea typeface="仿宋" panose="02010609060101010101" charset="-122"/>
                <a:cs typeface="Times New Roman" panose="02020603050405020304" pitchFamily="18" charset="0"/>
              </a:rPr>
              <a:t>病人不能从食物中获得糖类时，需要吸氧、点滴葡萄糖，因为糖类是人体主要的供能物质，葡萄糖进入人体后通过呼吸作用被氧化分解释放出能量，供人体各项生命活动的需要。</a:t>
            </a:r>
            <a:endParaRPr lang="zh-CN" altLang="en-US" sz="2600" b="1" kern="100" dirty="0">
              <a:latin typeface="仿宋" panose="02010609060101010101" charset="-122"/>
              <a:ea typeface="仿宋"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4"/>
          <p:cNvSpPr txBox="1"/>
          <p:nvPr/>
        </p:nvSpPr>
        <p:spPr>
          <a:xfrm>
            <a:off x="384175" y="869950"/>
            <a:ext cx="11641138" cy="2754313"/>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3</a:t>
            </a:r>
            <a:r>
              <a:rPr lang="zh-CN" altLang="en-US" sz="3000" b="1" kern="100" dirty="0">
                <a:latin typeface="+mn-ea"/>
                <a:ea typeface="+mn-ea"/>
                <a:cs typeface="Times New Roman" panose="02020603050405020304" pitchFamily="18" charset="0"/>
              </a:rPr>
              <a:t>．在人体口腔、腋窝、直肠三处测得的体温，由高到低排列是</a:t>
            </a: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　　</a:t>
            </a:r>
            <a:r>
              <a:rPr lang="en-US" altLang="zh-CN" sz="3000" b="1" kern="100" dirty="0">
                <a:latin typeface="+mn-ea"/>
                <a:ea typeface="+mn-ea"/>
                <a:cs typeface="Times New Roman" panose="02020603050405020304" pitchFamily="18" charset="0"/>
              </a:rPr>
              <a:t>)</a:t>
            </a:r>
            <a:endParaRPr lang="en-US" altLang="zh-CN"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a:t>
            </a:r>
            <a:r>
              <a:rPr lang="zh-CN" altLang="en-US" sz="3000" b="1" kern="100" dirty="0">
                <a:latin typeface="+mn-ea"/>
                <a:ea typeface="+mn-ea"/>
                <a:cs typeface="Times New Roman" panose="02020603050405020304" pitchFamily="18" charset="0"/>
              </a:rPr>
              <a:t>．口腔、直肠、腋窝         </a:t>
            </a:r>
            <a:r>
              <a:rPr lang="en-US" altLang="zh-CN" sz="3000" b="1" kern="100" dirty="0">
                <a:latin typeface="+mn-ea"/>
                <a:ea typeface="+mn-ea"/>
                <a:cs typeface="Times New Roman" panose="02020603050405020304" pitchFamily="18" charset="0"/>
              </a:rPr>
              <a:t>B</a:t>
            </a:r>
            <a:r>
              <a:rPr lang="zh-CN" altLang="en-US" sz="3000" b="1" kern="100" dirty="0">
                <a:latin typeface="+mn-ea"/>
                <a:ea typeface="+mn-ea"/>
                <a:cs typeface="Times New Roman" panose="02020603050405020304" pitchFamily="18" charset="0"/>
              </a:rPr>
              <a:t>．腋窝、直肠、口腔</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C</a:t>
            </a:r>
            <a:r>
              <a:rPr lang="zh-CN" altLang="en-US" sz="3000" b="1" kern="100" dirty="0">
                <a:latin typeface="+mn-ea"/>
                <a:ea typeface="+mn-ea"/>
                <a:cs typeface="Times New Roman" panose="02020603050405020304" pitchFamily="18" charset="0"/>
              </a:rPr>
              <a:t>．直肠、腋窝、口腔         </a:t>
            </a:r>
            <a:r>
              <a:rPr lang="en-US" altLang="zh-CN" sz="3000" b="1" kern="100" dirty="0">
                <a:latin typeface="+mn-ea"/>
                <a:ea typeface="+mn-ea"/>
                <a:cs typeface="Times New Roman" panose="02020603050405020304" pitchFamily="18" charset="0"/>
              </a:rPr>
              <a:t>D</a:t>
            </a:r>
            <a:r>
              <a:rPr lang="zh-CN" altLang="en-US" sz="3000" b="1" kern="100" dirty="0">
                <a:latin typeface="+mn-ea"/>
                <a:ea typeface="+mn-ea"/>
                <a:cs typeface="Times New Roman" panose="02020603050405020304" pitchFamily="18" charset="0"/>
              </a:rPr>
              <a:t>．直肠、口腔、腋窝</a:t>
            </a:r>
            <a:endParaRPr lang="zh-CN" altLang="en-US" sz="3000" b="1" kern="100" dirty="0">
              <a:latin typeface="+mn-ea"/>
              <a:ea typeface="+mn-ea"/>
              <a:cs typeface="Times New Roman" panose="02020603050405020304" pitchFamily="18" charset="0"/>
            </a:endParaRPr>
          </a:p>
        </p:txBody>
      </p:sp>
      <p:sp>
        <p:nvSpPr>
          <p:cNvPr id="3" name="矩形 2"/>
          <p:cNvSpPr/>
          <p:nvPr/>
        </p:nvSpPr>
        <p:spPr>
          <a:xfrm flipH="1">
            <a:off x="11261725" y="1055688"/>
            <a:ext cx="411163" cy="461962"/>
          </a:xfrm>
          <a:prstGeom prst="rect">
            <a:avLst/>
          </a:prstGeom>
          <a:noFill/>
          <a:ln w="9525">
            <a:noFill/>
          </a:ln>
        </p:spPr>
        <p:txBody>
          <a:bodyPr anchor="ctr">
            <a:spAutoFit/>
          </a:bodyPr>
          <a:lstStyle/>
          <a:p>
            <a:pPr fontAlgn="auto">
              <a:spcBef>
                <a:spcPts val="0"/>
              </a:spcBef>
              <a:spcAft>
                <a:spcPts val="0"/>
              </a:spcAft>
              <a:defRPr/>
            </a:pPr>
            <a:r>
              <a:rPr lang="en-US" altLang="zh-CN" sz="2400" b="1" dirty="0">
                <a:solidFill>
                  <a:srgbClr val="FF0000"/>
                </a:solidFill>
                <a:latin typeface="+mn-ea"/>
                <a:ea typeface="+mn-ea"/>
              </a:rPr>
              <a:t>A</a:t>
            </a:r>
            <a:r>
              <a:rPr lang="zh-CN" altLang="en-US" sz="2400" b="1" dirty="0">
                <a:solidFill>
                  <a:srgbClr val="FF0000"/>
                </a:solidFill>
                <a:latin typeface="+mn-ea"/>
                <a:ea typeface="+mn-ea"/>
              </a:rPr>
              <a:t> </a:t>
            </a:r>
            <a:endParaRPr lang="zh-CN" altLang="en-US" sz="2400" b="1" dirty="0">
              <a:solidFill>
                <a:srgbClr val="FF0000"/>
              </a:solidFill>
              <a:latin typeface="+mn-ea"/>
              <a:ea typeface="+mn-ea"/>
            </a:endParaRPr>
          </a:p>
        </p:txBody>
      </p:sp>
      <p:sp>
        <p:nvSpPr>
          <p:cNvPr id="16387"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5" name="文本框 2"/>
          <p:cNvSpPr txBox="1"/>
          <p:nvPr/>
        </p:nvSpPr>
        <p:spPr>
          <a:xfrm>
            <a:off x="365125" y="3589338"/>
            <a:ext cx="11453813" cy="2998787"/>
          </a:xfrm>
          <a:prstGeom prst="rect">
            <a:avLst/>
          </a:prstGeom>
          <a:noFill/>
        </p:spPr>
        <p:txBody>
          <a:bodyPr>
            <a:spAutoFit/>
          </a:bodyPr>
          <a:lstStyle/>
          <a:p>
            <a:pPr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zh-CN" altLang="en-US" sz="2600" b="1" kern="100" dirty="0">
                <a:latin typeface="仿宋" panose="02010609060101010101" charset="-122"/>
                <a:ea typeface="仿宋" panose="02010609060101010101" charset="-122"/>
                <a:cs typeface="Times New Roman" panose="02020603050405020304" pitchFamily="18" charset="0"/>
              </a:rPr>
              <a:t>人的体温是指人体内部的温度。人体内部的温度不容易测量，因此一般测量体表温度，用体温计测量。测量部位主要是口腔、腋窝和直肠。正常人的口腔温度的平均数值约为</a:t>
            </a:r>
            <a:r>
              <a:rPr lang="en-US" altLang="zh-CN" sz="2600" b="1" kern="100" dirty="0">
                <a:latin typeface="仿宋" panose="02010609060101010101" charset="-122"/>
                <a:ea typeface="仿宋" panose="02010609060101010101" charset="-122"/>
                <a:cs typeface="Times New Roman" panose="02020603050405020304" pitchFamily="18" charset="0"/>
              </a:rPr>
              <a:t>37.2 ℃</a:t>
            </a:r>
            <a:r>
              <a:rPr lang="zh-CN" altLang="en-US" sz="2600" b="1" kern="100" dirty="0">
                <a:latin typeface="仿宋" panose="02010609060101010101" charset="-122"/>
                <a:ea typeface="仿宋" panose="02010609060101010101" charset="-122"/>
                <a:cs typeface="Times New Roman" panose="02020603050405020304" pitchFamily="18" charset="0"/>
              </a:rPr>
              <a:t>，腋窝温度的平均数值约为</a:t>
            </a:r>
            <a:r>
              <a:rPr lang="en-US" altLang="zh-CN" sz="2600" b="1" kern="100" dirty="0">
                <a:latin typeface="仿宋" panose="02010609060101010101" charset="-122"/>
                <a:ea typeface="仿宋" panose="02010609060101010101" charset="-122"/>
                <a:cs typeface="Times New Roman" panose="02020603050405020304" pitchFamily="18" charset="0"/>
              </a:rPr>
              <a:t>36.8 ℃</a:t>
            </a:r>
            <a:r>
              <a:rPr lang="zh-CN" altLang="en-US" sz="2600" b="1" kern="100" dirty="0">
                <a:latin typeface="仿宋" panose="02010609060101010101" charset="-122"/>
                <a:ea typeface="仿宋" panose="02010609060101010101" charset="-122"/>
                <a:cs typeface="Times New Roman" panose="02020603050405020304" pitchFamily="18" charset="0"/>
              </a:rPr>
              <a:t>，直肠温度的平均数值约为</a:t>
            </a:r>
            <a:r>
              <a:rPr lang="en-US" altLang="zh-CN" sz="2600" b="1" kern="100" dirty="0">
                <a:latin typeface="仿宋" panose="02010609060101010101" charset="-122"/>
                <a:ea typeface="仿宋" panose="02010609060101010101" charset="-122"/>
                <a:cs typeface="Times New Roman" panose="02020603050405020304" pitchFamily="18" charset="0"/>
              </a:rPr>
              <a:t>37.5 ℃</a:t>
            </a:r>
            <a:r>
              <a:rPr lang="zh-CN" altLang="en-US" sz="2600" b="1" kern="100" dirty="0">
                <a:latin typeface="仿宋" panose="02010609060101010101" charset="-122"/>
                <a:ea typeface="仿宋" panose="02010609060101010101" charset="-122"/>
                <a:cs typeface="Times New Roman" panose="02020603050405020304" pitchFamily="18" charset="0"/>
              </a:rPr>
              <a:t>。所以从口腔、腋窝、直肠分别测得的体温最高的是直肠，其次是口腔，最低的是腋窝。</a:t>
            </a:r>
            <a:endParaRPr lang="zh-CN" altLang="en-US" sz="2600" b="1" kern="100" dirty="0">
              <a:latin typeface="仿宋" panose="02010609060101010101" charset="-122"/>
              <a:ea typeface="仿宋"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4"/>
          <p:cNvSpPr txBox="1"/>
          <p:nvPr/>
        </p:nvSpPr>
        <p:spPr>
          <a:xfrm>
            <a:off x="458788" y="1835150"/>
            <a:ext cx="11228387" cy="2168525"/>
          </a:xfrm>
          <a:prstGeom prst="rect">
            <a:avLst/>
          </a:prstGeom>
          <a:noFill/>
        </p:spPr>
        <p:txBody>
          <a:bodyPr>
            <a:spAutoFit/>
          </a:bodyPr>
          <a:lstStyle/>
          <a:p>
            <a:pPr algn="just" fontAlgn="auto">
              <a:lnSpc>
                <a:spcPct val="150000"/>
              </a:lnSpc>
              <a:spcBef>
                <a:spcPts val="0"/>
              </a:spcBef>
              <a:spcAft>
                <a:spcPts val="0"/>
              </a:spcAft>
              <a:defRPr/>
            </a:pPr>
            <a:r>
              <a:rPr lang="zh-CN" altLang="en-US" sz="3000" b="1" kern="100" dirty="0">
                <a:latin typeface="+mn-ea"/>
                <a:ea typeface="+mn-ea"/>
                <a:cs typeface="Times New Roman" panose="02020603050405020304" pitchFamily="18" charset="0"/>
              </a:rPr>
              <a:t>蛋白质、脂肪、糖类既是细胞的组成成分，又为人体提供能量；水、无机盐是细胞的组成成分，但不为人体提供能量；维生素既不参与细胞的组成，又不为人体提供能量。</a:t>
            </a:r>
            <a:endParaRPr lang="zh-CN" altLang="en-US" sz="3000" b="1" kern="100" dirty="0">
              <a:latin typeface="+mn-ea"/>
              <a:ea typeface="+mn-ea"/>
              <a:cs typeface="Times New Roman" panose="02020603050405020304" pitchFamily="18" charset="0"/>
            </a:endParaRPr>
          </a:p>
        </p:txBody>
      </p:sp>
      <p:sp>
        <p:nvSpPr>
          <p:cNvPr id="17410"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5" name="Rectangle 10"/>
          <p:cNvSpPr/>
          <p:nvPr/>
        </p:nvSpPr>
        <p:spPr>
          <a:xfrm>
            <a:off x="720725" y="1209675"/>
            <a:ext cx="1422400" cy="461963"/>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smtClean="0">
                <a:solidFill>
                  <a:srgbClr val="F1AF00"/>
                </a:solidFill>
                <a:latin typeface="+mn-ea"/>
              </a:rPr>
              <a:t>易错点拨</a:t>
            </a:r>
            <a:endParaRPr lang="zh-CN" altLang="en-US" sz="2400" b="1" dirty="0" smtClean="0">
              <a:solidFill>
                <a:srgbClr val="F1AF00"/>
              </a:solidFill>
              <a:latin typeface="+mn-ea"/>
            </a:endParaRPr>
          </a:p>
        </p:txBody>
      </p:sp>
      <p:pic>
        <p:nvPicPr>
          <p:cNvPr id="17412" name="Picture 4"/>
          <p:cNvPicPr>
            <a:picLocks noChangeAspect="1"/>
          </p:cNvPicPr>
          <p:nvPr/>
        </p:nvPicPr>
        <p:blipFill>
          <a:blip r:embed="rId1"/>
          <a:srcRect/>
          <a:stretch>
            <a:fillRect/>
          </a:stretch>
        </p:blipFill>
        <p:spPr bwMode="auto">
          <a:xfrm>
            <a:off x="531813" y="1249363"/>
            <a:ext cx="85725" cy="412750"/>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3" name="图片 9" descr="图标-03"/>
          <p:cNvPicPr>
            <a:picLocks noChangeAspect="1"/>
          </p:cNvPicPr>
          <p:nvPr/>
        </p:nvPicPr>
        <p:blipFill>
          <a:blip r:embed="rId1"/>
          <a:srcRect/>
          <a:stretch>
            <a:fillRect/>
          </a:stretch>
        </p:blipFill>
        <p:spPr bwMode="auto">
          <a:xfrm>
            <a:off x="185738" y="876300"/>
            <a:ext cx="5646737" cy="844550"/>
          </a:xfrm>
          <a:prstGeom prst="rect">
            <a:avLst/>
          </a:prstGeom>
          <a:noFill/>
          <a:ln w="9525">
            <a:noFill/>
            <a:miter lim="800000"/>
            <a:headEnd/>
            <a:tailEnd/>
          </a:ln>
        </p:spPr>
      </p:pic>
      <p:sp>
        <p:nvSpPr>
          <p:cNvPr id="4" name="Rectangle 9"/>
          <p:cNvSpPr>
            <a:spLocks noChangeArrowheads="1"/>
          </p:cNvSpPr>
          <p:nvPr/>
        </p:nvSpPr>
        <p:spPr bwMode="auto">
          <a:xfrm>
            <a:off x="484188" y="1527175"/>
            <a:ext cx="4151312" cy="738188"/>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探究点　</a:t>
            </a:r>
            <a:r>
              <a:rPr lang="zh-CN" altLang="en-US" sz="2800" b="1">
                <a:solidFill>
                  <a:srgbClr val="00A6AD"/>
                </a:solidFill>
                <a:latin typeface="Calibri" panose="020F0502020204030204" pitchFamily="34" charset="0"/>
              </a:rPr>
              <a:t>人体能量的供给</a:t>
            </a:r>
            <a:endParaRPr lang="zh-CN" altLang="en-US" sz="2800" b="1">
              <a:solidFill>
                <a:srgbClr val="00A6AD"/>
              </a:solidFill>
              <a:latin typeface="Calibri" panose="020F0502020204030204" pitchFamily="34" charset="0"/>
            </a:endParaRPr>
          </a:p>
        </p:txBody>
      </p:sp>
      <p:sp>
        <p:nvSpPr>
          <p:cNvPr id="19" name="文本框 18"/>
          <p:cNvSpPr txBox="1"/>
          <p:nvPr/>
        </p:nvSpPr>
        <p:spPr>
          <a:xfrm>
            <a:off x="757238" y="1108075"/>
            <a:ext cx="4770437" cy="523875"/>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pic>
        <p:nvPicPr>
          <p:cNvPr id="18436" name="Picture 4"/>
          <p:cNvPicPr>
            <a:picLocks noChangeAspect="1"/>
          </p:cNvPicPr>
          <p:nvPr/>
        </p:nvPicPr>
        <p:blipFill>
          <a:blip r:embed="rId2"/>
          <a:srcRect/>
          <a:stretch>
            <a:fillRect/>
          </a:stretch>
        </p:blipFill>
        <p:spPr bwMode="auto">
          <a:xfrm>
            <a:off x="407988" y="1781175"/>
            <a:ext cx="85725" cy="414338"/>
          </a:xfrm>
          <a:prstGeom prst="rect">
            <a:avLst/>
          </a:prstGeom>
          <a:noFill/>
          <a:ln w="9525">
            <a:noFill/>
            <a:miter lim="800000"/>
            <a:headEnd/>
            <a:tailEnd/>
          </a:ln>
        </p:spPr>
      </p:pic>
      <p:sp>
        <p:nvSpPr>
          <p:cNvPr id="18437"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20" name="文本框 19"/>
          <p:cNvSpPr txBox="1"/>
          <p:nvPr/>
        </p:nvSpPr>
        <p:spPr>
          <a:xfrm>
            <a:off x="187325" y="1965325"/>
            <a:ext cx="11249025" cy="1383665"/>
          </a:xfrm>
          <a:prstGeom prst="rect">
            <a:avLst/>
          </a:prstGeom>
          <a:noFill/>
        </p:spPr>
        <p:txBody>
          <a:bodyPr wrap="square">
            <a:spAutoFit/>
          </a:bodyPr>
          <a:lstStyle/>
          <a:p>
            <a:pPr fontAlgn="auto">
              <a:lnSpc>
                <a:spcPct val="150000"/>
              </a:lnSpc>
              <a:spcBef>
                <a:spcPts val="0"/>
              </a:spcBef>
              <a:spcAft>
                <a:spcPts val="0"/>
              </a:spcAft>
              <a:defRPr/>
            </a:pPr>
            <a:r>
              <a:rPr lang="zh-CN" altLang="zh-CN" sz="2800" b="1" dirty="0">
                <a:latin typeface="+mn-ea"/>
                <a:ea typeface="+mn-ea"/>
              </a:rPr>
              <a:t>【情景展示】</a:t>
            </a:r>
            <a:r>
              <a:rPr lang="zh-CN" altLang="en-US" sz="2800" b="1" dirty="0">
                <a:latin typeface="+mn-ea"/>
                <a:ea typeface="+mn-ea"/>
              </a:rPr>
              <a:t>根据常见食物热价表和从事不同劳动强度的人每天所需要的平均能量表，分析问题。</a:t>
            </a:r>
            <a:endParaRPr lang="zh-CN" altLang="en-US" sz="2800" b="1" dirty="0">
              <a:latin typeface="+mn-ea"/>
              <a:ea typeface="+mn-ea"/>
            </a:endParaRPr>
          </a:p>
        </p:txBody>
      </p:sp>
      <p:graphicFrame>
        <p:nvGraphicFramePr>
          <p:cNvPr id="9" name="表格 8"/>
          <p:cNvGraphicFramePr>
            <a:graphicFrameLocks noGrp="1"/>
          </p:cNvGraphicFramePr>
          <p:nvPr>
            <p:custDataLst>
              <p:tags r:id="rId3"/>
            </p:custDataLst>
          </p:nvPr>
        </p:nvGraphicFramePr>
        <p:xfrm>
          <a:off x="842645" y="3238500"/>
          <a:ext cx="10298430" cy="3657600"/>
        </p:xfrm>
        <a:graphic>
          <a:graphicData uri="http://schemas.openxmlformats.org/drawingml/2006/table">
            <a:tbl>
              <a:tblPr/>
              <a:tblGrid>
                <a:gridCol w="2811463"/>
                <a:gridCol w="2693987"/>
                <a:gridCol w="2098675"/>
                <a:gridCol w="2693988"/>
              </a:tblGrid>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食物名称</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热价</a:t>
                      </a: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(kJ/g)</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食物名称</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热价</a:t>
                      </a: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(kJ/g)</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大米</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14.43</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苹果</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2.43</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面粉</a:t>
                      </a: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a:t>
                      </a: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标准</a:t>
                      </a: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14.81</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猪肉</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16.54</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玉米面</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14.98</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牛肉</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7.20</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黄豆</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17.24</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鸡肉</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6.99</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花生</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22.82</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鲫鱼</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4.52</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马铃薯</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3.22</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鸡蛋</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7.11</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大白菜</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0.88</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鲜奶</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2.89</a:t>
                      </a:r>
                      <a:endParaRPr kumimoji="0" lang="zh-CN"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slide(fromBottom)">
                                      <p:cBhvr>
                                        <p:cTn id="12" dur="500"/>
                                        <p:tgtEl>
                                          <p:spTgt spid="20"/>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Bottom)">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746125" y="1212850"/>
          <a:ext cx="10715625" cy="4598988"/>
        </p:xfrm>
        <a:graphic>
          <a:graphicData uri="http://schemas.openxmlformats.org/drawingml/2006/table">
            <a:tbl>
              <a:tblPr/>
              <a:tblGrid>
                <a:gridCol w="1684338"/>
                <a:gridCol w="2132012"/>
                <a:gridCol w="1612900"/>
                <a:gridCol w="312738"/>
                <a:gridCol w="2060575"/>
                <a:gridCol w="1684337"/>
                <a:gridCol w="1228725"/>
              </a:tblGrid>
              <a:tr h="919163">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平均能</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量</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(kJ)</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5">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平均能</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量</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(kJ)</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9163">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成年男子</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体重</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65 kg)</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以脑力劳</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动为主</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10 900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少年男子</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体重</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54 kg)</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16</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19</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岁</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12 600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9163">
                <a:tc v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以体力劳</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动为主</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15 100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少年男子</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体重</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42 kg)</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13</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15</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岁</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10 900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9163">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成年女子</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体重</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55 kg)</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以脑力劳</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动为主</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10 000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少年女子</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体重</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50 kg)</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16</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19</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岁</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11 300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9163">
                <a:tc v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以体力劳</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动为主</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11 700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少年女子</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体重</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42 kg)</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13</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15</a:t>
                      </a:r>
                      <a:r>
                        <a:rPr kumimoji="0"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岁</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10 500</a:t>
                      </a:r>
                      <a:endParaRPr kumimoji="0" lang="zh-CN"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00050" y="1017588"/>
            <a:ext cx="11425238" cy="4246562"/>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问题探究</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1</a:t>
            </a:r>
            <a:r>
              <a:rPr lang="zh-CN" altLang="en-US" sz="3000" b="1" kern="100" dirty="0">
                <a:latin typeface="+mn-ea"/>
                <a:ea typeface="+mn-ea"/>
                <a:cs typeface="Times New Roman" panose="02020603050405020304" pitchFamily="18" charset="0"/>
              </a:rPr>
              <a:t>．人在一天中所需要的能量与哪些因素有关？如何设计新的一日食谱？</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．说出人体能量的来源和去处。</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3</a:t>
            </a:r>
            <a:r>
              <a:rPr lang="zh-CN" altLang="en-US" sz="3000" b="1" kern="100" dirty="0">
                <a:latin typeface="+mn-ea"/>
                <a:ea typeface="+mn-ea"/>
                <a:cs typeface="Times New Roman" panose="02020603050405020304" pitchFamily="18" charset="0"/>
              </a:rPr>
              <a:t>．人体维持体温的相对稳定有什么意义？</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思考交流</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p:txBody>
      </p:sp>
      <p:sp>
        <p:nvSpPr>
          <p:cNvPr id="20482"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4" name="文本框 2"/>
          <p:cNvSpPr txBox="1"/>
          <p:nvPr/>
        </p:nvSpPr>
        <p:spPr>
          <a:xfrm>
            <a:off x="400050" y="779463"/>
            <a:ext cx="11499850" cy="4940300"/>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归纳提升</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1</a:t>
            </a:r>
            <a:r>
              <a:rPr lang="zh-CN" altLang="en-US" sz="3000" b="1" kern="100" dirty="0">
                <a:latin typeface="+mn-ea"/>
                <a:ea typeface="+mn-ea"/>
                <a:cs typeface="Times New Roman" panose="02020603050405020304" pitchFamily="18" charset="0"/>
              </a:rPr>
              <a:t>．人在一天中所需要的能量与其年龄、性别、体重大小以及从事劳动的强度有关。新的一日食谱略。</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．人体能量的来源：人体内主要的营养物质</a:t>
            </a: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蛋白质、糖类、脂肪</a:t>
            </a: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在氧气的参与下可发生分解，释放能量，供各项生命活动所需。</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zh-CN" altLang="en-US" sz="3000" b="1" kern="100" dirty="0">
                <a:latin typeface="+mn-ea"/>
                <a:ea typeface="+mn-ea"/>
                <a:cs typeface="Times New Roman" panose="02020603050405020304" pitchFamily="18" charset="0"/>
              </a:rPr>
              <a:t>人体能量的去处：①维持人体各项生命活动；②以热能的形式释放维持体温。</a:t>
            </a:r>
            <a:endParaRPr lang="zh-CN" altLang="en-US" sz="3000" b="1" kern="100" dirty="0">
              <a:latin typeface="+mn-ea"/>
              <a:ea typeface="+mn-ea"/>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3" name="文本框 2"/>
          <p:cNvSpPr txBox="1"/>
          <p:nvPr/>
        </p:nvSpPr>
        <p:spPr>
          <a:xfrm>
            <a:off x="412750" y="992188"/>
            <a:ext cx="11499850" cy="1370012"/>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3</a:t>
            </a:r>
            <a:r>
              <a:rPr lang="zh-CN" altLang="en-US" sz="3000" b="1" kern="100" dirty="0">
                <a:latin typeface="+mn-ea"/>
                <a:ea typeface="+mn-ea"/>
                <a:cs typeface="Times New Roman" panose="02020603050405020304" pitchFamily="18" charset="0"/>
              </a:rPr>
              <a:t>．一定限度内的发热是身体抵抗疾病的生理性防御反应。体温过高或长期发热时，人体的生理功能就会紊乱，甚至会危及生命。</a:t>
            </a:r>
            <a:endParaRPr lang="zh-CN" altLang="en-US" sz="3000" b="1" kern="100" dirty="0">
              <a:latin typeface="+mn-ea"/>
              <a:ea typeface="+mn-ea"/>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85750" y="874713"/>
            <a:ext cx="11501438" cy="5522912"/>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典例</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根据常见食物热价表回答下列问题。</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把相同质量的玉米和花生的种子进行燃烧，</a:t>
            </a:r>
            <a:r>
              <a:rPr lang="en-US" altLang="zh-CN" sz="3000" b="1" kern="100" dirty="0">
                <a:latin typeface="+mn-ea"/>
                <a:ea typeface="+mn-ea"/>
                <a:cs typeface="Courier New" panose="02070309020205020404" pitchFamily="49" charset="0"/>
              </a:rPr>
              <a:t>________</a:t>
            </a:r>
            <a:r>
              <a:rPr lang="zh-CN" altLang="en-US" sz="3000" b="1" kern="100" dirty="0">
                <a:latin typeface="+mn-ea"/>
                <a:ea typeface="+mn-ea"/>
                <a:cs typeface="Courier New" panose="02070309020205020404" pitchFamily="49" charset="0"/>
              </a:rPr>
              <a:t>所释放的能量要多一些，因为它含有的</a:t>
            </a:r>
            <a:r>
              <a:rPr lang="en-US" altLang="zh-CN" sz="3000" b="1" kern="100" dirty="0">
                <a:latin typeface="+mn-ea"/>
                <a:ea typeface="+mn-ea"/>
                <a:cs typeface="Courier New" panose="02070309020205020404" pitchFamily="49" charset="0"/>
              </a:rPr>
              <a:t>______</a:t>
            </a:r>
            <a:r>
              <a:rPr lang="zh-CN" altLang="en-US" sz="3000" b="1" kern="100" dirty="0">
                <a:latin typeface="+mn-ea"/>
                <a:ea typeface="+mn-ea"/>
                <a:cs typeface="Courier New" panose="02070309020205020404" pitchFamily="49" charset="0"/>
              </a:rPr>
              <a:t>成分较多，所以热价较高。</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(2)</a:t>
            </a:r>
            <a:r>
              <a:rPr lang="zh-CN" altLang="en-US" sz="3000" b="1" kern="100" dirty="0">
                <a:latin typeface="+mn-ea"/>
                <a:ea typeface="+mn-ea"/>
                <a:cs typeface="Courier New" panose="02070309020205020404" pitchFamily="49" charset="0"/>
              </a:rPr>
              <a:t>下列说法错误的是</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．食物的热价是指</a:t>
            </a:r>
            <a:r>
              <a:rPr lang="en-US" altLang="zh-CN" sz="3000" b="1" kern="100" dirty="0">
                <a:latin typeface="+mn-ea"/>
                <a:ea typeface="+mn-ea"/>
                <a:cs typeface="Courier New" panose="02070309020205020404" pitchFamily="49" charset="0"/>
              </a:rPr>
              <a:t>1 g</a:t>
            </a:r>
            <a:r>
              <a:rPr lang="zh-CN" altLang="en-US" sz="3000" b="1" kern="100" dirty="0">
                <a:latin typeface="+mn-ea"/>
                <a:ea typeface="+mn-ea"/>
                <a:cs typeface="Courier New" panose="02070309020205020404" pitchFamily="49" charset="0"/>
              </a:rPr>
              <a:t>食物氧化或在体外燃烧时所释放的热量</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．食物中脂肪的含量越多，它的热价就越高</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．糖类是主要的能源物质，含糖类丰富的食物热价较高</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．由于各种食物营养成分的含量不同，它们所贮存的能量也不相同</a:t>
            </a:r>
            <a:endParaRPr lang="zh-CN" altLang="en-US" sz="3000" b="1" kern="100" dirty="0">
              <a:latin typeface="+mn-ea"/>
              <a:ea typeface="+mn-ea"/>
              <a:cs typeface="Courier New" panose="02070309020205020404" pitchFamily="49" charset="0"/>
            </a:endParaRPr>
          </a:p>
        </p:txBody>
      </p:sp>
      <p:sp>
        <p:nvSpPr>
          <p:cNvPr id="23554"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13" name="矩形 12"/>
          <p:cNvSpPr/>
          <p:nvPr/>
        </p:nvSpPr>
        <p:spPr>
          <a:xfrm flipH="1">
            <a:off x="4335463" y="3086100"/>
            <a:ext cx="436562" cy="461963"/>
          </a:xfrm>
          <a:prstGeom prst="rect">
            <a:avLst/>
          </a:prstGeom>
          <a:noFill/>
          <a:ln w="9525">
            <a:noFill/>
          </a:ln>
        </p:spPr>
        <p:txBody>
          <a:bodyPr anchor="ctr">
            <a:spAutoFit/>
          </a:bodyPr>
          <a:lstStyle/>
          <a:p>
            <a:pPr fontAlgn="auto">
              <a:spcBef>
                <a:spcPts val="0"/>
              </a:spcBef>
              <a:spcAft>
                <a:spcPts val="0"/>
              </a:spcAft>
              <a:defRPr/>
            </a:pPr>
            <a:r>
              <a:rPr lang="en-US" altLang="zh-CN" sz="2400" b="1" dirty="0">
                <a:solidFill>
                  <a:srgbClr val="FF0000"/>
                </a:solidFill>
                <a:latin typeface="+mn-ea"/>
                <a:ea typeface="+mn-ea"/>
              </a:rPr>
              <a:t>C</a:t>
            </a:r>
            <a:r>
              <a:rPr lang="zh-CN" altLang="en-US" sz="2400" b="1" dirty="0">
                <a:solidFill>
                  <a:srgbClr val="FF0000"/>
                </a:solidFill>
                <a:latin typeface="+mn-ea"/>
                <a:ea typeface="+mn-ea"/>
              </a:rPr>
              <a:t> </a:t>
            </a:r>
            <a:endParaRPr lang="zh-CN" altLang="en-US" sz="2400" b="1" dirty="0">
              <a:solidFill>
                <a:srgbClr val="FF0000"/>
              </a:solidFill>
              <a:latin typeface="+mn-ea"/>
              <a:ea typeface="+mn-ea"/>
            </a:endParaRPr>
          </a:p>
        </p:txBody>
      </p:sp>
      <p:sp>
        <p:nvSpPr>
          <p:cNvPr id="7" name="矩形 6"/>
          <p:cNvSpPr>
            <a:spLocks noChangeArrowheads="1"/>
          </p:cNvSpPr>
          <p:nvPr/>
        </p:nvSpPr>
        <p:spPr bwMode="auto">
          <a:xfrm>
            <a:off x="5113338" y="2492375"/>
            <a:ext cx="803275" cy="461963"/>
          </a:xfrm>
          <a:prstGeom prst="rect">
            <a:avLst/>
          </a:prstGeom>
          <a:noFill/>
          <a:ln w="9525">
            <a:noFill/>
            <a:miter lim="800000"/>
          </a:ln>
        </p:spPr>
        <p:txBody>
          <a:bodyPr wrap="none">
            <a:spAutoFit/>
          </a:bodyPr>
          <a:lstStyle/>
          <a:p>
            <a:r>
              <a:rPr lang="zh-CN" altLang="zh-CN" sz="2400" b="1">
                <a:solidFill>
                  <a:srgbClr val="FF0000"/>
                </a:solidFill>
                <a:latin typeface="Calibri" panose="020F0502020204030204" pitchFamily="34" charset="0"/>
              </a:rPr>
              <a:t>脂肪</a:t>
            </a:r>
            <a:endParaRPr lang="zh-CN" altLang="en-US" sz="2400" b="1">
              <a:solidFill>
                <a:srgbClr val="FF0000"/>
              </a:solidFill>
              <a:latin typeface="Calibri" panose="020F0502020204030204" pitchFamily="34" charset="0"/>
            </a:endParaRPr>
          </a:p>
        </p:txBody>
      </p:sp>
      <p:sp>
        <p:nvSpPr>
          <p:cNvPr id="9" name="矩形 8"/>
          <p:cNvSpPr>
            <a:spLocks noChangeArrowheads="1"/>
          </p:cNvSpPr>
          <p:nvPr/>
        </p:nvSpPr>
        <p:spPr bwMode="auto">
          <a:xfrm>
            <a:off x="8423275" y="1800225"/>
            <a:ext cx="803275" cy="461963"/>
          </a:xfrm>
          <a:prstGeom prst="rect">
            <a:avLst/>
          </a:prstGeom>
          <a:noFill/>
          <a:ln w="9525">
            <a:noFill/>
            <a:miter lim="800000"/>
          </a:ln>
        </p:spPr>
        <p:txBody>
          <a:bodyPr wrap="none">
            <a:spAutoFit/>
          </a:bodyPr>
          <a:lstStyle/>
          <a:p>
            <a:r>
              <a:rPr lang="zh-CN" altLang="zh-CN" sz="2400" b="1">
                <a:solidFill>
                  <a:srgbClr val="FF0000"/>
                </a:solidFill>
                <a:latin typeface="Calibri" panose="020F0502020204030204" pitchFamily="34" charset="0"/>
              </a:rPr>
              <a:t>花生</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5"/>
          <p:cNvSpPr>
            <a:spLocks noChangeArrowheads="1"/>
          </p:cNvSpPr>
          <p:nvPr/>
        </p:nvSpPr>
        <p:spPr bwMode="auto">
          <a:xfrm>
            <a:off x="1366838" y="1116013"/>
            <a:ext cx="9404350" cy="1108075"/>
          </a:xfrm>
          <a:prstGeom prst="rect">
            <a:avLst/>
          </a:prstGeom>
          <a:noFill/>
          <a:ln w="9525">
            <a:noFill/>
            <a:miter lim="800000"/>
          </a:ln>
        </p:spPr>
        <p:txBody>
          <a:bodyPr wrap="none" anchor="ctr">
            <a:spAutoFit/>
          </a:bodyPr>
          <a:lstStyle/>
          <a:p>
            <a:pPr algn="ctr" eaLnBrk="0" hangingPunct="0"/>
            <a:r>
              <a:rPr lang="en-US" altLang="zh-CN" sz="6600" b="1">
                <a:latin typeface="微软雅黑" panose="020B0503020204020204" pitchFamily="34" charset="-122"/>
                <a:ea typeface="微软雅黑" panose="020B0503020204020204" pitchFamily="34" charset="-122"/>
              </a:rPr>
              <a:t>第</a:t>
            </a:r>
            <a:r>
              <a:rPr lang="zh-CN" altLang="en-US" sz="6600" b="1">
                <a:latin typeface="微软雅黑" panose="020B0503020204020204" pitchFamily="34" charset="-122"/>
                <a:ea typeface="微软雅黑" panose="020B0503020204020204" pitchFamily="34" charset="-122"/>
              </a:rPr>
              <a:t>五节   </a:t>
            </a:r>
            <a:r>
              <a:rPr lang="zh-CN" altLang="en-US" sz="6600">
                <a:latin typeface="微软雅黑" panose="020B0503020204020204" pitchFamily="34" charset="-122"/>
                <a:ea typeface="微软雅黑" panose="020B0503020204020204" pitchFamily="34" charset="-122"/>
              </a:rPr>
              <a:t>人体能量的供给</a:t>
            </a:r>
            <a:endParaRPr lang="zh-CN" altLang="en-US" sz="6600">
              <a:latin typeface="微软雅黑" panose="020B0503020204020204" pitchFamily="34" charset="-122"/>
              <a:ea typeface="微软雅黑" panose="020B0503020204020204" pitchFamily="34" charset="-122"/>
            </a:endParaRPr>
          </a:p>
        </p:txBody>
      </p:sp>
      <p:grpSp>
        <p:nvGrpSpPr>
          <p:cNvPr id="6146" name="组合 2"/>
          <p:cNvGrpSpPr/>
          <p:nvPr/>
        </p:nvGrpSpPr>
        <p:grpSpPr bwMode="auto">
          <a:xfrm>
            <a:off x="2490788" y="3070225"/>
            <a:ext cx="9118600" cy="1008063"/>
            <a:chOff x="5164" y="4732"/>
            <a:chExt cx="9550" cy="1587"/>
          </a:xfrm>
        </p:grpSpPr>
        <p:pic>
          <p:nvPicPr>
            <p:cNvPr id="6151" name="图片 8" descr="图标-02">
              <a:hlinkClick r:id="rId1" action="ppaction://hlinksldjump"/>
            </p:cNvPr>
            <p:cNvPicPr>
              <a:picLocks noChangeAspect="1"/>
            </p:cNvPicPr>
            <p:nvPr/>
          </p:nvPicPr>
          <p:blipFill>
            <a:blip r:embed="rId2"/>
            <a:srcRect/>
            <a:stretch>
              <a:fillRect/>
            </a:stretch>
          </p:blipFill>
          <p:spPr bwMode="auto">
            <a:xfrm>
              <a:off x="5164" y="4732"/>
              <a:ext cx="7955" cy="1587"/>
            </a:xfrm>
            <a:prstGeom prst="rect">
              <a:avLst/>
            </a:prstGeom>
            <a:noFill/>
            <a:ln w="9525">
              <a:noFill/>
              <a:miter lim="800000"/>
              <a:headEnd/>
              <a:tailEnd/>
            </a:ln>
          </p:spPr>
        </p:pic>
        <p:sp>
          <p:nvSpPr>
            <p:cNvPr id="4" name="文本框 3">
              <a:hlinkClick r:id="rId1" action="ppaction://hlinksldjump"/>
            </p:cNvPr>
            <p:cNvSpPr txBox="1"/>
            <p:nvPr/>
          </p:nvSpPr>
          <p:spPr>
            <a:xfrm>
              <a:off x="5723" y="4919"/>
              <a:ext cx="8991"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147" name="组合 5"/>
          <p:cNvGrpSpPr/>
          <p:nvPr/>
        </p:nvGrpSpPr>
        <p:grpSpPr bwMode="auto">
          <a:xfrm>
            <a:off x="2347913" y="4419600"/>
            <a:ext cx="8939212" cy="1038225"/>
            <a:chOff x="4443" y="6850"/>
            <a:chExt cx="11676" cy="1635"/>
          </a:xfrm>
        </p:grpSpPr>
        <p:pic>
          <p:nvPicPr>
            <p:cNvPr id="6149" name="图片 9" descr="图标-03">
              <a:hlinkClick r:id="rId3" action="ppaction://hlinksldjump"/>
            </p:cNvPr>
            <p:cNvPicPr>
              <a:picLocks noChangeAspect="1"/>
            </p:cNvPicPr>
            <p:nvPr/>
          </p:nvPicPr>
          <p:blipFill>
            <a:blip r:embed="rId4"/>
            <a:srcRect/>
            <a:stretch>
              <a:fillRect/>
            </a:stretch>
          </p:blipFill>
          <p:spPr bwMode="auto">
            <a:xfrm>
              <a:off x="4443" y="6850"/>
              <a:ext cx="9349" cy="1635"/>
            </a:xfrm>
            <a:prstGeom prst="rect">
              <a:avLst/>
            </a:prstGeom>
            <a:noFill/>
            <a:ln w="9525">
              <a:noFill/>
              <a:miter lim="800000"/>
              <a:headEnd/>
              <a:tailEnd/>
            </a:ln>
          </p:spPr>
        </p:pic>
        <p:sp>
          <p:nvSpPr>
            <p:cNvPr id="5" name="文本框 4">
              <a:hlinkClick r:id="rId3" action="ppaction://hlinksldjump"/>
            </p:cNvPr>
            <p:cNvSpPr txBox="1"/>
            <p:nvPr/>
          </p:nvSpPr>
          <p:spPr>
            <a:xfrm>
              <a:off x="5042" y="7063"/>
              <a:ext cx="11077"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6148" name="Rectangle 5"/>
          <p:cNvSpPr>
            <a:spLocks noChangeArrowheads="1"/>
          </p:cNvSpPr>
          <p:nvPr/>
        </p:nvSpPr>
        <p:spPr bwMode="auto">
          <a:xfrm>
            <a:off x="1125538" y="0"/>
            <a:ext cx="4699000"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rPr>
              <a:t>第四</a:t>
            </a:r>
            <a:r>
              <a:rPr lang="zh-CN" altLang="en-US" sz="3200" b="1">
                <a:latin typeface="微软雅黑" panose="020B0503020204020204" pitchFamily="34" charset="-122"/>
                <a:ea typeface="微软雅黑" panose="020B0503020204020204" pitchFamily="34" charset="-122"/>
                <a:sym typeface="+mn-ea"/>
              </a:rPr>
              <a:t>单元</a:t>
            </a:r>
            <a:r>
              <a:rPr lang="zh-CN" altLang="en-US" sz="320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sym typeface="+mn-ea"/>
              </a:rPr>
              <a:t>生物圈中的人</a:t>
            </a:r>
            <a:endParaRPr lang="zh-CN" altLang="en-US" sz="3200">
              <a:latin typeface="微软雅黑" panose="020B0503020204020204" pitchFamily="34" charset="-122"/>
              <a:ea typeface="微软雅黑" panose="020B0503020204020204" pitchFamily="34" charset="-122"/>
              <a:sym typeface="+mn-ea"/>
            </a:endParaRPr>
          </a:p>
        </p:txBody>
      </p:sp>
    </p:spTree>
  </p:cSld>
  <p:clrMapOvr>
    <a:masterClrMapping/>
  </p:clrMapOvr>
  <p:transition advTm="8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4" name="文本框 2"/>
          <p:cNvSpPr txBox="1"/>
          <p:nvPr/>
        </p:nvSpPr>
        <p:spPr>
          <a:xfrm>
            <a:off x="381000" y="995363"/>
            <a:ext cx="11180763" cy="3092450"/>
          </a:xfrm>
          <a:prstGeom prst="rect">
            <a:avLst/>
          </a:prstGeom>
          <a:noFill/>
        </p:spPr>
        <p:txBody>
          <a:bodyPr>
            <a:spAutoFit/>
          </a:bodyPr>
          <a:lstStyle/>
          <a:p>
            <a:pPr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en-US" altLang="zh-CN" sz="2600" b="1" kern="100" dirty="0">
                <a:latin typeface="仿宋" panose="02010609060101010101" charset="-122"/>
                <a:ea typeface="仿宋" panose="02010609060101010101" charset="-122"/>
                <a:cs typeface="Times New Roman" panose="02020603050405020304" pitchFamily="18" charset="0"/>
              </a:rPr>
              <a:t>(1)</a:t>
            </a:r>
            <a:r>
              <a:rPr lang="zh-CN" altLang="en-US" sz="2600" b="1" kern="100" dirty="0">
                <a:latin typeface="仿宋" panose="02010609060101010101" charset="-122"/>
                <a:ea typeface="仿宋" panose="02010609060101010101" charset="-122"/>
                <a:cs typeface="Times New Roman" panose="02020603050405020304" pitchFamily="18" charset="0"/>
              </a:rPr>
              <a:t>花生种子和玉米相比，花生种子含有的脂肪成分较多，而脂肪的热价最高，因此把相同质量的玉米和花生的种子进行燃烧，花生所释放的能量要多一些。</a:t>
            </a:r>
            <a:r>
              <a:rPr lang="en-US" altLang="zh-CN" sz="2600" b="1" kern="100" dirty="0">
                <a:latin typeface="仿宋" panose="02010609060101010101" charset="-122"/>
                <a:ea typeface="仿宋" panose="02010609060101010101" charset="-122"/>
                <a:cs typeface="Times New Roman" panose="02020603050405020304" pitchFamily="18" charset="0"/>
              </a:rPr>
              <a:t>(2)</a:t>
            </a:r>
            <a:r>
              <a:rPr lang="zh-CN" altLang="en-US" sz="2600" b="1" kern="100" dirty="0">
                <a:latin typeface="仿宋" panose="02010609060101010101" charset="-122"/>
                <a:ea typeface="仿宋" panose="02010609060101010101" charset="-122"/>
                <a:cs typeface="Times New Roman" panose="02020603050405020304" pitchFamily="18" charset="0"/>
              </a:rPr>
              <a:t>食物中脂肪的含量越多，它的热价就越高；糖类是主要的能源物质，含糖类丰富的食物热价不一定较高，因为脂肪的热价高于糖类；各种食物营养成分的含量不同，它们所贮存的能量也不相同。</a:t>
            </a:r>
            <a:endParaRPr lang="zh-CN" altLang="en-US" sz="2600" b="1" kern="100" dirty="0">
              <a:latin typeface="仿宋" panose="02010609060101010101" charset="-122"/>
              <a:ea typeface="仿宋"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9"/>
          <p:cNvSpPr>
            <a:spLocks noChangeArrowheads="1"/>
          </p:cNvSpPr>
          <p:nvPr/>
        </p:nvSpPr>
        <p:spPr bwMode="auto">
          <a:xfrm>
            <a:off x="620713" y="935038"/>
            <a:ext cx="1216025" cy="552450"/>
          </a:xfrm>
          <a:prstGeom prst="rect">
            <a:avLst/>
          </a:prstGeom>
          <a:noFill/>
          <a:ln w="9525">
            <a:noFill/>
            <a:miter lim="800000"/>
          </a:ln>
        </p:spPr>
        <p:txBody>
          <a:bodyPr wrap="none" anchor="ctr">
            <a:spAutoFit/>
          </a:bodyPr>
          <a:lstStyle/>
          <a:p>
            <a:pPr eaLnBrk="0" hangingPunct="0">
              <a:lnSpc>
                <a:spcPct val="150000"/>
              </a:lnSpc>
            </a:pPr>
            <a:r>
              <a:rPr lang="zh-CN" altLang="en-US" sz="2000" b="1">
                <a:solidFill>
                  <a:srgbClr val="00A6AD"/>
                </a:solidFill>
                <a:latin typeface="宋体" panose="02010600030101010101" pitchFamily="2" charset="-122"/>
              </a:rPr>
              <a:t>课内小结</a:t>
            </a:r>
            <a:endParaRPr lang="zh-CN" altLang="en-US" sz="2000" b="1">
              <a:solidFill>
                <a:srgbClr val="FF6600"/>
              </a:solidFill>
              <a:latin typeface="Calibri" panose="020F0502020204030204" pitchFamily="34" charset="0"/>
            </a:endParaRPr>
          </a:p>
        </p:txBody>
      </p:sp>
      <p:pic>
        <p:nvPicPr>
          <p:cNvPr id="25602" name="Picture 4"/>
          <p:cNvPicPr>
            <a:picLocks noChangeAspect="1"/>
          </p:cNvPicPr>
          <p:nvPr/>
        </p:nvPicPr>
        <p:blipFill>
          <a:blip r:embed="rId1"/>
          <a:srcRect/>
          <a:stretch>
            <a:fillRect/>
          </a:stretch>
        </p:blipFill>
        <p:spPr bwMode="auto">
          <a:xfrm>
            <a:off x="544513" y="1085850"/>
            <a:ext cx="84137" cy="414338"/>
          </a:xfrm>
          <a:prstGeom prst="rect">
            <a:avLst/>
          </a:prstGeom>
          <a:noFill/>
          <a:ln w="9525">
            <a:noFill/>
            <a:miter lim="800000"/>
            <a:headEnd/>
            <a:tailEnd/>
          </a:ln>
        </p:spPr>
      </p:pic>
      <p:sp>
        <p:nvSpPr>
          <p:cNvPr id="25603" name="Rectangle 5"/>
          <p:cNvSpPr>
            <a:spLocks noChangeArrowheads="1"/>
          </p:cNvSpPr>
          <p:nvPr/>
        </p:nvSpPr>
        <p:spPr bwMode="auto">
          <a:xfrm>
            <a:off x="1022350" y="0"/>
            <a:ext cx="4776788"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28" name="左大括号 27"/>
          <p:cNvSpPr/>
          <p:nvPr/>
        </p:nvSpPr>
        <p:spPr>
          <a:xfrm>
            <a:off x="1641475" y="1854200"/>
            <a:ext cx="374650" cy="363220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30" name="矩形 29"/>
          <p:cNvSpPr/>
          <p:nvPr/>
        </p:nvSpPr>
        <p:spPr>
          <a:xfrm>
            <a:off x="1165225" y="2466975"/>
            <a:ext cx="463550" cy="250507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kern="100" dirty="0">
                <a:solidFill>
                  <a:prstClr val="black"/>
                </a:solidFill>
                <a:latin typeface="宋体" panose="02010600030101010101" pitchFamily="2" charset="-122"/>
                <a:cs typeface="Courier New" panose="02070309020205020404" pitchFamily="49" charset="0"/>
              </a:rPr>
              <a:t>人体能量的供给</a:t>
            </a:r>
            <a:endParaRPr lang="zh-CN" altLang="en-US" sz="2400" dirty="0"/>
          </a:p>
        </p:txBody>
      </p:sp>
      <p:sp>
        <p:nvSpPr>
          <p:cNvPr id="32" name="矩形 31"/>
          <p:cNvSpPr/>
          <p:nvPr/>
        </p:nvSpPr>
        <p:spPr>
          <a:xfrm>
            <a:off x="2119313" y="2193925"/>
            <a:ext cx="1438275" cy="39846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dirty="0"/>
              <a:t>营养物质</a:t>
            </a:r>
            <a:endParaRPr lang="zh-CN" altLang="en-US" sz="2400" b="1" dirty="0"/>
          </a:p>
        </p:txBody>
      </p:sp>
      <p:grpSp>
        <p:nvGrpSpPr>
          <p:cNvPr id="71" name="组合 70"/>
          <p:cNvGrpSpPr/>
          <p:nvPr/>
        </p:nvGrpSpPr>
        <p:grpSpPr bwMode="auto">
          <a:xfrm>
            <a:off x="2830513" y="1390650"/>
            <a:ext cx="889000" cy="803275"/>
            <a:chOff x="2830882" y="1390389"/>
            <a:chExt cx="889348" cy="803754"/>
          </a:xfrm>
        </p:grpSpPr>
        <p:sp>
          <p:nvSpPr>
            <p:cNvPr id="31" name="矩形 30"/>
            <p:cNvSpPr/>
            <p:nvPr/>
          </p:nvSpPr>
          <p:spPr>
            <a:xfrm>
              <a:off x="2905523" y="1390389"/>
              <a:ext cx="814707" cy="638556"/>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kern="100" dirty="0">
                  <a:solidFill>
                    <a:prstClr val="black"/>
                  </a:solidFill>
                  <a:latin typeface="宋体" panose="02010600030101010101" pitchFamily="2" charset="-122"/>
                  <a:cs typeface="Courier New" panose="02070309020205020404" pitchFamily="49" charset="0"/>
                </a:rPr>
                <a:t>消化系统</a:t>
              </a:r>
              <a:endParaRPr lang="zh-CN" altLang="en-US" sz="2400" dirty="0"/>
            </a:p>
          </p:txBody>
        </p:sp>
        <p:cxnSp>
          <p:nvCxnSpPr>
            <p:cNvPr id="34" name="直接箭头连接符 33"/>
            <p:cNvCxnSpPr>
              <a:endCxn id="32" idx="0"/>
            </p:cNvCxnSpPr>
            <p:nvPr/>
          </p:nvCxnSpPr>
          <p:spPr>
            <a:xfrm>
              <a:off x="2830882" y="1403097"/>
              <a:ext cx="7940" cy="79104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sp>
        <p:nvSpPr>
          <p:cNvPr id="37" name="矩形 36"/>
          <p:cNvSpPr/>
          <p:nvPr/>
        </p:nvSpPr>
        <p:spPr>
          <a:xfrm>
            <a:off x="2271713" y="3573463"/>
            <a:ext cx="1135062" cy="400050"/>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dirty="0"/>
              <a:t>细胞</a:t>
            </a:r>
            <a:endParaRPr lang="zh-CN" altLang="en-US" sz="2400" b="1" dirty="0"/>
          </a:p>
        </p:txBody>
      </p:sp>
      <p:grpSp>
        <p:nvGrpSpPr>
          <p:cNvPr id="72" name="组合 71"/>
          <p:cNvGrpSpPr/>
          <p:nvPr/>
        </p:nvGrpSpPr>
        <p:grpSpPr bwMode="auto">
          <a:xfrm>
            <a:off x="2833688" y="2595563"/>
            <a:ext cx="889000" cy="977900"/>
            <a:chOff x="2832970" y="2594976"/>
            <a:chExt cx="889348" cy="979117"/>
          </a:xfrm>
        </p:grpSpPr>
        <p:sp>
          <p:nvSpPr>
            <p:cNvPr id="38" name="矩形 37"/>
            <p:cNvSpPr/>
            <p:nvPr/>
          </p:nvSpPr>
          <p:spPr>
            <a:xfrm>
              <a:off x="2907611" y="2757103"/>
              <a:ext cx="814707" cy="638969"/>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kern="100" dirty="0">
                  <a:solidFill>
                    <a:prstClr val="black"/>
                  </a:solidFill>
                  <a:latin typeface="宋体" panose="02010600030101010101" pitchFamily="2" charset="-122"/>
                  <a:cs typeface="Courier New" panose="02070309020205020404" pitchFamily="49" charset="0"/>
                </a:rPr>
                <a:t>循环系统</a:t>
              </a:r>
              <a:endParaRPr lang="zh-CN" altLang="en-US" sz="2400" dirty="0"/>
            </a:p>
          </p:txBody>
        </p:sp>
        <p:cxnSp>
          <p:nvCxnSpPr>
            <p:cNvPr id="39" name="直接箭头连接符 38"/>
            <p:cNvCxnSpPr>
              <a:endCxn id="37" idx="0"/>
            </p:cNvCxnSpPr>
            <p:nvPr/>
          </p:nvCxnSpPr>
          <p:spPr>
            <a:xfrm>
              <a:off x="2832970" y="2594976"/>
              <a:ext cx="6352" cy="97911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sp>
        <p:nvSpPr>
          <p:cNvPr id="40" name="矩形 39"/>
          <p:cNvSpPr/>
          <p:nvPr/>
        </p:nvSpPr>
        <p:spPr>
          <a:xfrm>
            <a:off x="2035175" y="5216525"/>
            <a:ext cx="1136650" cy="400050"/>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dirty="0"/>
              <a:t>体温</a:t>
            </a:r>
            <a:endParaRPr lang="zh-CN" altLang="en-US" sz="2400" b="1" dirty="0"/>
          </a:p>
        </p:txBody>
      </p:sp>
      <p:sp>
        <p:nvSpPr>
          <p:cNvPr id="41" name="矩形 40"/>
          <p:cNvSpPr/>
          <p:nvPr/>
        </p:nvSpPr>
        <p:spPr>
          <a:xfrm>
            <a:off x="5213350" y="1366838"/>
            <a:ext cx="5245100" cy="639762"/>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dirty="0"/>
              <a:t>一部分用于细胞的分裂与生长，转变成人体的组成物质</a:t>
            </a:r>
            <a:endParaRPr lang="zh-CN" altLang="en-US" sz="2400" b="1" dirty="0"/>
          </a:p>
        </p:txBody>
      </p:sp>
      <p:sp>
        <p:nvSpPr>
          <p:cNvPr id="42" name="矩形 41"/>
          <p:cNvSpPr/>
          <p:nvPr/>
        </p:nvSpPr>
        <p:spPr>
          <a:xfrm>
            <a:off x="5262563" y="2544763"/>
            <a:ext cx="5259387" cy="373062"/>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dirty="0"/>
              <a:t>另一部分暂时贮存在人体内</a:t>
            </a:r>
            <a:endParaRPr lang="zh-CN" altLang="en-US" sz="2400" b="1" dirty="0"/>
          </a:p>
        </p:txBody>
      </p:sp>
      <p:cxnSp>
        <p:nvCxnSpPr>
          <p:cNvPr id="44" name="直接箭头连接符 43"/>
          <p:cNvCxnSpPr>
            <a:stCxn id="32" idx="3"/>
            <a:endCxn id="41" idx="1"/>
          </p:cNvCxnSpPr>
          <p:nvPr/>
        </p:nvCxnSpPr>
        <p:spPr>
          <a:xfrm flipV="1">
            <a:off x="3557588" y="1687513"/>
            <a:ext cx="1655762" cy="70643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6" name="直接箭头连接符 45"/>
          <p:cNvCxnSpPr>
            <a:stCxn id="32" idx="3"/>
            <a:endCxn id="42" idx="1"/>
          </p:cNvCxnSpPr>
          <p:nvPr/>
        </p:nvCxnSpPr>
        <p:spPr>
          <a:xfrm>
            <a:off x="3557588" y="2393950"/>
            <a:ext cx="1704975" cy="33813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49" name="矩形 48"/>
          <p:cNvSpPr/>
          <p:nvPr/>
        </p:nvSpPr>
        <p:spPr>
          <a:xfrm>
            <a:off x="4437063" y="3459163"/>
            <a:ext cx="2227262" cy="63817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dirty="0"/>
              <a:t>有机物氧化分解释放出能量</a:t>
            </a:r>
            <a:endParaRPr lang="zh-CN" altLang="en-US" sz="2400" b="1" dirty="0"/>
          </a:p>
        </p:txBody>
      </p:sp>
      <p:cxnSp>
        <p:nvCxnSpPr>
          <p:cNvPr id="52" name="直接连接符 51"/>
          <p:cNvCxnSpPr>
            <a:stCxn id="37" idx="3"/>
            <a:endCxn id="49" idx="1"/>
          </p:cNvCxnSpPr>
          <p:nvPr/>
        </p:nvCxnSpPr>
        <p:spPr>
          <a:xfrm>
            <a:off x="3406775" y="3773488"/>
            <a:ext cx="1030288" cy="4762"/>
          </a:xfrm>
          <a:prstGeom prst="line">
            <a:avLst/>
          </a:prstGeom>
        </p:spPr>
        <p:style>
          <a:lnRef idx="1">
            <a:schemeClr val="dk1"/>
          </a:lnRef>
          <a:fillRef idx="0">
            <a:schemeClr val="dk1"/>
          </a:fillRef>
          <a:effectRef idx="0">
            <a:schemeClr val="dk1"/>
          </a:effectRef>
          <a:fontRef idx="minor">
            <a:schemeClr val="tx1"/>
          </a:fontRef>
        </p:style>
      </p:cxnSp>
      <p:sp>
        <p:nvSpPr>
          <p:cNvPr id="56" name="矩形 55"/>
          <p:cNvSpPr/>
          <p:nvPr/>
        </p:nvSpPr>
        <p:spPr>
          <a:xfrm>
            <a:off x="7231063" y="3135313"/>
            <a:ext cx="2228850" cy="39687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dirty="0"/>
              <a:t>维持体温</a:t>
            </a:r>
            <a:endParaRPr lang="zh-CN" altLang="en-US" sz="2400" b="1" dirty="0"/>
          </a:p>
        </p:txBody>
      </p:sp>
      <p:sp>
        <p:nvSpPr>
          <p:cNvPr id="57" name="矩形 56"/>
          <p:cNvSpPr/>
          <p:nvPr/>
        </p:nvSpPr>
        <p:spPr>
          <a:xfrm>
            <a:off x="7231063" y="3736975"/>
            <a:ext cx="3905250" cy="63817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dirty="0"/>
              <a:t>用于人体的各项生命活动，如运动、学习、生长发育等</a:t>
            </a:r>
            <a:endParaRPr lang="zh-CN" altLang="en-US" sz="2400" b="1" dirty="0"/>
          </a:p>
        </p:txBody>
      </p:sp>
      <p:cxnSp>
        <p:nvCxnSpPr>
          <p:cNvPr id="59" name="直接箭头连接符 58"/>
          <p:cNvCxnSpPr>
            <a:stCxn id="49" idx="3"/>
            <a:endCxn id="56" idx="1"/>
          </p:cNvCxnSpPr>
          <p:nvPr/>
        </p:nvCxnSpPr>
        <p:spPr>
          <a:xfrm flipV="1">
            <a:off x="6664325" y="3333750"/>
            <a:ext cx="566738" cy="4445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61" name="直接箭头连接符 60"/>
          <p:cNvCxnSpPr>
            <a:stCxn id="49" idx="3"/>
            <a:endCxn id="57" idx="1"/>
          </p:cNvCxnSpPr>
          <p:nvPr/>
        </p:nvCxnSpPr>
        <p:spPr>
          <a:xfrm>
            <a:off x="6664325" y="3778250"/>
            <a:ext cx="566738" cy="27781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64" name="左大括号 63"/>
          <p:cNvSpPr/>
          <p:nvPr/>
        </p:nvSpPr>
        <p:spPr>
          <a:xfrm>
            <a:off x="3195638" y="4884738"/>
            <a:ext cx="374650" cy="110490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65" name="矩形 64"/>
          <p:cNvSpPr/>
          <p:nvPr/>
        </p:nvSpPr>
        <p:spPr>
          <a:xfrm>
            <a:off x="3552825" y="4692650"/>
            <a:ext cx="4676775" cy="88106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dirty="0"/>
              <a:t>测量的部位：腋窝、口腔、直肠，直肠温度最接近的实际体温</a:t>
            </a:r>
            <a:endParaRPr lang="zh-CN" altLang="en-US" sz="2400" b="1" dirty="0"/>
          </a:p>
        </p:txBody>
      </p:sp>
      <p:sp>
        <p:nvSpPr>
          <p:cNvPr id="66" name="矩形 65"/>
          <p:cNvSpPr/>
          <p:nvPr/>
        </p:nvSpPr>
        <p:spPr>
          <a:xfrm>
            <a:off x="3605213" y="5759450"/>
            <a:ext cx="4537075" cy="88106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zh-CN" altLang="en-US" sz="2400" b="1" dirty="0"/>
              <a:t>维持体温的相对恒定，是人类进行正常生命活动的基础</a:t>
            </a:r>
            <a:endParaRPr lang="zh-CN" altLang="en-US" sz="2400" b="1" dirty="0"/>
          </a:p>
        </p:txBody>
      </p:sp>
      <p:sp>
        <p:nvSpPr>
          <p:cNvPr id="67" name="左大括号 66"/>
          <p:cNvSpPr/>
          <p:nvPr/>
        </p:nvSpPr>
        <p:spPr>
          <a:xfrm>
            <a:off x="8247063" y="4598988"/>
            <a:ext cx="373062" cy="110490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68" name="矩形 67"/>
          <p:cNvSpPr>
            <a:spLocks noChangeArrowheads="1"/>
          </p:cNvSpPr>
          <p:nvPr/>
        </p:nvSpPr>
        <p:spPr bwMode="auto">
          <a:xfrm>
            <a:off x="8594725" y="4491038"/>
            <a:ext cx="2516188" cy="461962"/>
          </a:xfrm>
          <a:prstGeom prst="rect">
            <a:avLst/>
          </a:prstGeom>
          <a:noFill/>
          <a:ln w="9525">
            <a:noFill/>
            <a:miter lim="800000"/>
          </a:ln>
        </p:spPr>
        <p:txBody>
          <a:bodyPr>
            <a:spAutoFit/>
          </a:bodyPr>
          <a:lstStyle/>
          <a:p>
            <a:r>
              <a:rPr lang="zh-CN" altLang="en-US" sz="2400" b="1">
                <a:solidFill>
                  <a:srgbClr val="000000"/>
                </a:solidFill>
                <a:latin typeface="Calibri" panose="020F0502020204030204" pitchFamily="34" charset="0"/>
              </a:rPr>
              <a:t>腋窝：</a:t>
            </a:r>
            <a:r>
              <a:rPr lang="en-US" altLang="zh-CN" sz="2400" b="1">
                <a:solidFill>
                  <a:srgbClr val="000000"/>
                </a:solidFill>
                <a:latin typeface="Calibri" panose="020F0502020204030204" pitchFamily="34" charset="0"/>
              </a:rPr>
              <a:t>36.8 ℃</a:t>
            </a:r>
            <a:endParaRPr lang="en-US" altLang="zh-CN" sz="2400" b="1">
              <a:solidFill>
                <a:srgbClr val="000000"/>
              </a:solidFill>
              <a:latin typeface="Calibri" panose="020F0502020204030204" pitchFamily="34" charset="0"/>
            </a:endParaRPr>
          </a:p>
        </p:txBody>
      </p:sp>
      <p:sp>
        <p:nvSpPr>
          <p:cNvPr id="69" name="矩形 68"/>
          <p:cNvSpPr>
            <a:spLocks noChangeArrowheads="1"/>
          </p:cNvSpPr>
          <p:nvPr/>
        </p:nvSpPr>
        <p:spPr bwMode="auto">
          <a:xfrm>
            <a:off x="8534400" y="4906963"/>
            <a:ext cx="2516188" cy="461962"/>
          </a:xfrm>
          <a:prstGeom prst="rect">
            <a:avLst/>
          </a:prstGeom>
          <a:noFill/>
          <a:ln w="9525">
            <a:noFill/>
            <a:miter lim="800000"/>
          </a:ln>
        </p:spPr>
        <p:txBody>
          <a:bodyPr>
            <a:spAutoFit/>
          </a:bodyPr>
          <a:lstStyle/>
          <a:p>
            <a:r>
              <a:rPr lang="zh-CN" altLang="en-US" sz="2400" b="1">
                <a:solidFill>
                  <a:srgbClr val="000000"/>
                </a:solidFill>
                <a:latin typeface="Calibri" panose="020F0502020204030204" pitchFamily="34" charset="0"/>
              </a:rPr>
              <a:t>口腔：</a:t>
            </a:r>
            <a:r>
              <a:rPr lang="en-US" altLang="zh-CN" sz="2400" b="1">
                <a:solidFill>
                  <a:srgbClr val="000000"/>
                </a:solidFill>
                <a:latin typeface="Calibri" panose="020F0502020204030204" pitchFamily="34" charset="0"/>
              </a:rPr>
              <a:t>37.2 ℃</a:t>
            </a:r>
            <a:endParaRPr lang="en-US" altLang="zh-CN" sz="2400" b="1">
              <a:solidFill>
                <a:srgbClr val="000000"/>
              </a:solidFill>
              <a:latin typeface="Calibri" panose="020F0502020204030204" pitchFamily="34" charset="0"/>
            </a:endParaRPr>
          </a:p>
        </p:txBody>
      </p:sp>
      <p:sp>
        <p:nvSpPr>
          <p:cNvPr id="70" name="矩形 69"/>
          <p:cNvSpPr>
            <a:spLocks noChangeArrowheads="1"/>
          </p:cNvSpPr>
          <p:nvPr/>
        </p:nvSpPr>
        <p:spPr bwMode="auto">
          <a:xfrm>
            <a:off x="8535988" y="5322888"/>
            <a:ext cx="2516187" cy="461962"/>
          </a:xfrm>
          <a:prstGeom prst="rect">
            <a:avLst/>
          </a:prstGeom>
          <a:noFill/>
          <a:ln w="9525">
            <a:noFill/>
            <a:miter lim="800000"/>
          </a:ln>
        </p:spPr>
        <p:txBody>
          <a:bodyPr>
            <a:spAutoFit/>
          </a:bodyPr>
          <a:lstStyle/>
          <a:p>
            <a:r>
              <a:rPr lang="zh-CN" altLang="en-US" sz="2400" b="1">
                <a:solidFill>
                  <a:srgbClr val="000000"/>
                </a:solidFill>
                <a:latin typeface="Calibri" panose="020F0502020204030204" pitchFamily="34" charset="0"/>
              </a:rPr>
              <a:t>直肠：</a:t>
            </a:r>
            <a:r>
              <a:rPr lang="en-US" altLang="zh-CN" sz="2400" b="1">
                <a:solidFill>
                  <a:srgbClr val="000000"/>
                </a:solidFill>
                <a:latin typeface="Calibri" panose="020F0502020204030204" pitchFamily="34" charset="0"/>
              </a:rPr>
              <a:t>37.5 ℃</a:t>
            </a:r>
            <a:endParaRPr lang="en-US" altLang="zh-CN" sz="2400" b="1">
              <a:solidFill>
                <a:srgbClr val="000000"/>
              </a:solidFill>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linds(horizontal)">
                                      <p:cBhvr>
                                        <p:cTn id="12" dur="500"/>
                                        <p:tgtEl>
                                          <p:spTgt spid="30"/>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linds(horizontal)">
                                      <p:cBhvr>
                                        <p:cTn id="16" dur="500"/>
                                        <p:tgtEl>
                                          <p:spTgt spid="28"/>
                                        </p:tgtEl>
                                      </p:cBhvr>
                                    </p:animEffect>
                                  </p:childTnLst>
                                </p:cTn>
                              </p:par>
                            </p:childTnLst>
                          </p:cTn>
                        </p:par>
                        <p:par>
                          <p:cTn id="17" fill="hold">
                            <p:stCondLst>
                              <p:cond delay="1500"/>
                            </p:stCondLst>
                            <p:childTnLst>
                              <p:par>
                                <p:cTn id="18" presetID="3" presetClass="entr" presetSubtype="10" fill="hold" nodeType="after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blinds(horizontal)">
                                      <p:cBhvr>
                                        <p:cTn id="20" dur="500"/>
                                        <p:tgtEl>
                                          <p:spTgt spid="71"/>
                                        </p:tgtEl>
                                      </p:cBhvr>
                                    </p:animEffect>
                                  </p:childTnLst>
                                </p:cTn>
                              </p:par>
                            </p:childTnLst>
                          </p:cTn>
                        </p:par>
                        <p:par>
                          <p:cTn id="21" fill="hold">
                            <p:stCondLst>
                              <p:cond delay="2000"/>
                            </p:stCondLst>
                            <p:childTnLst>
                              <p:par>
                                <p:cTn id="22" presetID="3" presetClass="entr" presetSubtype="10"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linds(horizontal)">
                                      <p:cBhvr>
                                        <p:cTn id="24" dur="500"/>
                                        <p:tgtEl>
                                          <p:spTgt spid="32"/>
                                        </p:tgtEl>
                                      </p:cBhvr>
                                    </p:animEffect>
                                  </p:childTnLst>
                                </p:cTn>
                              </p:par>
                            </p:childTnLst>
                          </p:cTn>
                        </p:par>
                        <p:par>
                          <p:cTn id="25" fill="hold">
                            <p:stCondLst>
                              <p:cond delay="2500"/>
                            </p:stCondLst>
                            <p:childTnLst>
                              <p:par>
                                <p:cTn id="26" presetID="3" presetClass="entr" presetSubtype="1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blinds(horizontal)">
                                      <p:cBhvr>
                                        <p:cTn id="28" dur="500"/>
                                        <p:tgtEl>
                                          <p:spTgt spid="44"/>
                                        </p:tgtEl>
                                      </p:cBhvr>
                                    </p:animEffect>
                                  </p:childTnLst>
                                </p:cTn>
                              </p:par>
                            </p:childTnLst>
                          </p:cTn>
                        </p:par>
                        <p:par>
                          <p:cTn id="29" fill="hold">
                            <p:stCondLst>
                              <p:cond delay="3000"/>
                            </p:stCondLst>
                            <p:childTnLst>
                              <p:par>
                                <p:cTn id="30" presetID="3" presetClass="entr" presetSubtype="10"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blinds(horizontal)">
                                      <p:cBhvr>
                                        <p:cTn id="32" dur="500"/>
                                        <p:tgtEl>
                                          <p:spTgt spid="41"/>
                                        </p:tgtEl>
                                      </p:cBhvr>
                                    </p:animEffect>
                                  </p:childTnLst>
                                </p:cTn>
                              </p:par>
                            </p:childTnLst>
                          </p:cTn>
                        </p:par>
                        <p:par>
                          <p:cTn id="33" fill="hold">
                            <p:stCondLst>
                              <p:cond delay="3500"/>
                            </p:stCondLst>
                            <p:childTnLst>
                              <p:par>
                                <p:cTn id="34" presetID="3" presetClass="entr" presetSubtype="10"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blinds(horizontal)">
                                      <p:cBhvr>
                                        <p:cTn id="36" dur="500"/>
                                        <p:tgtEl>
                                          <p:spTgt spid="46"/>
                                        </p:tgtEl>
                                      </p:cBhvr>
                                    </p:animEffect>
                                  </p:childTnLst>
                                </p:cTn>
                              </p:par>
                            </p:childTnLst>
                          </p:cTn>
                        </p:par>
                        <p:par>
                          <p:cTn id="37" fill="hold">
                            <p:stCondLst>
                              <p:cond delay="4000"/>
                            </p:stCondLst>
                            <p:childTnLst>
                              <p:par>
                                <p:cTn id="38" presetID="3" presetClass="entr" presetSubtype="10"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blinds(horizontal)">
                                      <p:cBhvr>
                                        <p:cTn id="40" dur="500"/>
                                        <p:tgtEl>
                                          <p:spTgt spid="42"/>
                                        </p:tgtEl>
                                      </p:cBhvr>
                                    </p:animEffect>
                                  </p:childTnLst>
                                </p:cTn>
                              </p:par>
                            </p:childTnLst>
                          </p:cTn>
                        </p:par>
                        <p:par>
                          <p:cTn id="41" fill="hold">
                            <p:stCondLst>
                              <p:cond delay="4500"/>
                            </p:stCondLst>
                            <p:childTnLst>
                              <p:par>
                                <p:cTn id="42" presetID="3" presetClass="entr" presetSubtype="10" fill="hold"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blinds(horizontal)">
                                      <p:cBhvr>
                                        <p:cTn id="44" dur="500"/>
                                        <p:tgtEl>
                                          <p:spTgt spid="72"/>
                                        </p:tgtEl>
                                      </p:cBhvr>
                                    </p:animEffect>
                                  </p:childTnLst>
                                </p:cTn>
                              </p:par>
                            </p:childTnLst>
                          </p:cTn>
                        </p:par>
                        <p:par>
                          <p:cTn id="45" fill="hold">
                            <p:stCondLst>
                              <p:cond delay="5000"/>
                            </p:stCondLst>
                            <p:childTnLst>
                              <p:par>
                                <p:cTn id="46" presetID="3" presetClass="entr" presetSubtype="10"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linds(horizontal)">
                                      <p:cBhvr>
                                        <p:cTn id="48" dur="500"/>
                                        <p:tgtEl>
                                          <p:spTgt spid="37"/>
                                        </p:tgtEl>
                                      </p:cBhvr>
                                    </p:animEffect>
                                  </p:childTnLst>
                                </p:cTn>
                              </p:par>
                            </p:childTnLst>
                          </p:cTn>
                        </p:par>
                        <p:par>
                          <p:cTn id="49" fill="hold">
                            <p:stCondLst>
                              <p:cond delay="5500"/>
                            </p:stCondLst>
                            <p:childTnLst>
                              <p:par>
                                <p:cTn id="50" presetID="3" presetClass="entr" presetSubtype="10"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blinds(horizontal)">
                                      <p:cBhvr>
                                        <p:cTn id="52" dur="500"/>
                                        <p:tgtEl>
                                          <p:spTgt spid="52"/>
                                        </p:tgtEl>
                                      </p:cBhvr>
                                    </p:animEffect>
                                  </p:childTnLst>
                                </p:cTn>
                              </p:par>
                            </p:childTnLst>
                          </p:cTn>
                        </p:par>
                        <p:par>
                          <p:cTn id="53" fill="hold">
                            <p:stCondLst>
                              <p:cond delay="6000"/>
                            </p:stCondLst>
                            <p:childTnLst>
                              <p:par>
                                <p:cTn id="54" presetID="3" presetClass="entr" presetSubtype="1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blinds(horizontal)">
                                      <p:cBhvr>
                                        <p:cTn id="56" dur="500"/>
                                        <p:tgtEl>
                                          <p:spTgt spid="49"/>
                                        </p:tgtEl>
                                      </p:cBhvr>
                                    </p:animEffect>
                                  </p:childTnLst>
                                </p:cTn>
                              </p:par>
                            </p:childTnLst>
                          </p:cTn>
                        </p:par>
                        <p:par>
                          <p:cTn id="57" fill="hold">
                            <p:stCondLst>
                              <p:cond delay="6500"/>
                            </p:stCondLst>
                            <p:childTnLst>
                              <p:par>
                                <p:cTn id="58" presetID="3" presetClass="entr" presetSubtype="10" fill="hold" nodeType="afterEffect">
                                  <p:stCondLst>
                                    <p:cond delay="0"/>
                                  </p:stCondLst>
                                  <p:childTnLst>
                                    <p:set>
                                      <p:cBhvr>
                                        <p:cTn id="59" dur="1" fill="hold">
                                          <p:stCondLst>
                                            <p:cond delay="0"/>
                                          </p:stCondLst>
                                        </p:cTn>
                                        <p:tgtEl>
                                          <p:spTgt spid="59"/>
                                        </p:tgtEl>
                                        <p:attrNameLst>
                                          <p:attrName>style.visibility</p:attrName>
                                        </p:attrNameLst>
                                      </p:cBhvr>
                                      <p:to>
                                        <p:strVal val="visible"/>
                                      </p:to>
                                    </p:set>
                                    <p:animEffect transition="in" filter="blinds(horizontal)">
                                      <p:cBhvr>
                                        <p:cTn id="60" dur="500"/>
                                        <p:tgtEl>
                                          <p:spTgt spid="59"/>
                                        </p:tgtEl>
                                      </p:cBhvr>
                                    </p:animEffect>
                                  </p:childTnLst>
                                </p:cTn>
                              </p:par>
                            </p:childTnLst>
                          </p:cTn>
                        </p:par>
                        <p:par>
                          <p:cTn id="61" fill="hold">
                            <p:stCondLst>
                              <p:cond delay="7000"/>
                            </p:stCondLst>
                            <p:childTnLst>
                              <p:par>
                                <p:cTn id="62" presetID="3" presetClass="entr" presetSubtype="1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blinds(horizontal)">
                                      <p:cBhvr>
                                        <p:cTn id="64" dur="500"/>
                                        <p:tgtEl>
                                          <p:spTgt spid="56"/>
                                        </p:tgtEl>
                                      </p:cBhvr>
                                    </p:animEffect>
                                  </p:childTnLst>
                                </p:cTn>
                              </p:par>
                            </p:childTnLst>
                          </p:cTn>
                        </p:par>
                        <p:par>
                          <p:cTn id="65" fill="hold">
                            <p:stCondLst>
                              <p:cond delay="7500"/>
                            </p:stCondLst>
                            <p:childTnLst>
                              <p:par>
                                <p:cTn id="66" presetID="3" presetClass="entr" presetSubtype="10" fill="hold"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blinds(horizontal)">
                                      <p:cBhvr>
                                        <p:cTn id="68" dur="500"/>
                                        <p:tgtEl>
                                          <p:spTgt spid="61"/>
                                        </p:tgtEl>
                                      </p:cBhvr>
                                    </p:animEffect>
                                  </p:childTnLst>
                                </p:cTn>
                              </p:par>
                            </p:childTnLst>
                          </p:cTn>
                        </p:par>
                        <p:par>
                          <p:cTn id="69" fill="hold">
                            <p:stCondLst>
                              <p:cond delay="8000"/>
                            </p:stCondLst>
                            <p:childTnLst>
                              <p:par>
                                <p:cTn id="70" presetID="3" presetClass="entr" presetSubtype="10" fill="hold" grpId="0" nodeType="afterEffect">
                                  <p:stCondLst>
                                    <p:cond delay="0"/>
                                  </p:stCondLst>
                                  <p:childTnLst>
                                    <p:set>
                                      <p:cBhvr>
                                        <p:cTn id="71" dur="1" fill="hold">
                                          <p:stCondLst>
                                            <p:cond delay="0"/>
                                          </p:stCondLst>
                                        </p:cTn>
                                        <p:tgtEl>
                                          <p:spTgt spid="57"/>
                                        </p:tgtEl>
                                        <p:attrNameLst>
                                          <p:attrName>style.visibility</p:attrName>
                                        </p:attrNameLst>
                                      </p:cBhvr>
                                      <p:to>
                                        <p:strVal val="visible"/>
                                      </p:to>
                                    </p:set>
                                    <p:animEffect transition="in" filter="blinds(horizontal)">
                                      <p:cBhvr>
                                        <p:cTn id="72" dur="500"/>
                                        <p:tgtEl>
                                          <p:spTgt spid="57"/>
                                        </p:tgtEl>
                                      </p:cBhvr>
                                    </p:animEffect>
                                  </p:childTnLst>
                                </p:cTn>
                              </p:par>
                            </p:childTnLst>
                          </p:cTn>
                        </p:par>
                        <p:par>
                          <p:cTn id="73" fill="hold">
                            <p:stCondLst>
                              <p:cond delay="8500"/>
                            </p:stCondLst>
                            <p:childTnLst>
                              <p:par>
                                <p:cTn id="74" presetID="3" presetClass="entr" presetSubtype="10" fill="hold" grpId="0" nodeType="after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blinds(horizontal)">
                                      <p:cBhvr>
                                        <p:cTn id="76" dur="500"/>
                                        <p:tgtEl>
                                          <p:spTgt spid="40"/>
                                        </p:tgtEl>
                                      </p:cBhvr>
                                    </p:animEffect>
                                  </p:childTnLst>
                                </p:cTn>
                              </p:par>
                            </p:childTnLst>
                          </p:cTn>
                        </p:par>
                        <p:par>
                          <p:cTn id="77" fill="hold">
                            <p:stCondLst>
                              <p:cond delay="9000"/>
                            </p:stCondLst>
                            <p:childTnLst>
                              <p:par>
                                <p:cTn id="78" presetID="3" presetClass="entr" presetSubtype="10" fill="hold" grpId="0"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blinds(horizontal)">
                                      <p:cBhvr>
                                        <p:cTn id="80" dur="500"/>
                                        <p:tgtEl>
                                          <p:spTgt spid="64"/>
                                        </p:tgtEl>
                                      </p:cBhvr>
                                    </p:animEffect>
                                  </p:childTnLst>
                                </p:cTn>
                              </p:par>
                            </p:childTnLst>
                          </p:cTn>
                        </p:par>
                        <p:par>
                          <p:cTn id="81" fill="hold">
                            <p:stCondLst>
                              <p:cond delay="9500"/>
                            </p:stCondLst>
                            <p:childTnLst>
                              <p:par>
                                <p:cTn id="82" presetID="3" presetClass="entr" presetSubtype="10"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blinds(horizontal)">
                                      <p:cBhvr>
                                        <p:cTn id="84" dur="500"/>
                                        <p:tgtEl>
                                          <p:spTgt spid="65"/>
                                        </p:tgtEl>
                                      </p:cBhvr>
                                    </p:animEffect>
                                  </p:childTnLst>
                                </p:cTn>
                              </p:par>
                            </p:childTnLst>
                          </p:cTn>
                        </p:par>
                        <p:par>
                          <p:cTn id="85" fill="hold">
                            <p:stCondLst>
                              <p:cond delay="10000"/>
                            </p:stCondLst>
                            <p:childTnLst>
                              <p:par>
                                <p:cTn id="86" presetID="3" presetClass="entr" presetSubtype="10" fill="hold" grpId="0" nodeType="afterEffect">
                                  <p:stCondLst>
                                    <p:cond delay="0"/>
                                  </p:stCondLst>
                                  <p:childTnLst>
                                    <p:set>
                                      <p:cBhvr>
                                        <p:cTn id="87" dur="1" fill="hold">
                                          <p:stCondLst>
                                            <p:cond delay="0"/>
                                          </p:stCondLst>
                                        </p:cTn>
                                        <p:tgtEl>
                                          <p:spTgt spid="67"/>
                                        </p:tgtEl>
                                        <p:attrNameLst>
                                          <p:attrName>style.visibility</p:attrName>
                                        </p:attrNameLst>
                                      </p:cBhvr>
                                      <p:to>
                                        <p:strVal val="visible"/>
                                      </p:to>
                                    </p:set>
                                    <p:animEffect transition="in" filter="blinds(horizontal)">
                                      <p:cBhvr>
                                        <p:cTn id="88" dur="500"/>
                                        <p:tgtEl>
                                          <p:spTgt spid="67"/>
                                        </p:tgtEl>
                                      </p:cBhvr>
                                    </p:animEffect>
                                  </p:childTnLst>
                                </p:cTn>
                              </p:par>
                            </p:childTnLst>
                          </p:cTn>
                        </p:par>
                        <p:par>
                          <p:cTn id="89" fill="hold">
                            <p:stCondLst>
                              <p:cond delay="10500"/>
                            </p:stCondLst>
                            <p:childTnLst>
                              <p:par>
                                <p:cTn id="90" presetID="3" presetClass="entr" presetSubtype="10" fill="hold" grpId="0" nodeType="after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blinds(horizontal)">
                                      <p:cBhvr>
                                        <p:cTn id="92" dur="500"/>
                                        <p:tgtEl>
                                          <p:spTgt spid="68"/>
                                        </p:tgtEl>
                                      </p:cBhvr>
                                    </p:animEffect>
                                  </p:childTnLst>
                                </p:cTn>
                              </p:par>
                            </p:childTnLst>
                          </p:cTn>
                        </p:par>
                        <p:par>
                          <p:cTn id="93" fill="hold">
                            <p:stCondLst>
                              <p:cond delay="11000"/>
                            </p:stCondLst>
                            <p:childTnLst>
                              <p:par>
                                <p:cTn id="94" presetID="3" presetClass="entr" presetSubtype="10" fill="hold" grpId="0" nodeType="after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blinds(horizontal)">
                                      <p:cBhvr>
                                        <p:cTn id="96" dur="500"/>
                                        <p:tgtEl>
                                          <p:spTgt spid="69"/>
                                        </p:tgtEl>
                                      </p:cBhvr>
                                    </p:animEffect>
                                  </p:childTnLst>
                                </p:cTn>
                              </p:par>
                            </p:childTnLst>
                          </p:cTn>
                        </p:par>
                        <p:par>
                          <p:cTn id="97" fill="hold">
                            <p:stCondLst>
                              <p:cond delay="11500"/>
                            </p:stCondLst>
                            <p:childTnLst>
                              <p:par>
                                <p:cTn id="98" presetID="3" presetClass="entr" presetSubtype="10" fill="hold" grpId="0" nodeType="afterEffect">
                                  <p:stCondLst>
                                    <p:cond delay="0"/>
                                  </p:stCondLst>
                                  <p:childTnLst>
                                    <p:set>
                                      <p:cBhvr>
                                        <p:cTn id="99" dur="1" fill="hold">
                                          <p:stCondLst>
                                            <p:cond delay="0"/>
                                          </p:stCondLst>
                                        </p:cTn>
                                        <p:tgtEl>
                                          <p:spTgt spid="70"/>
                                        </p:tgtEl>
                                        <p:attrNameLst>
                                          <p:attrName>style.visibility</p:attrName>
                                        </p:attrNameLst>
                                      </p:cBhvr>
                                      <p:to>
                                        <p:strVal val="visible"/>
                                      </p:to>
                                    </p:set>
                                    <p:animEffect transition="in" filter="blinds(horizontal)">
                                      <p:cBhvr>
                                        <p:cTn id="100" dur="500"/>
                                        <p:tgtEl>
                                          <p:spTgt spid="70"/>
                                        </p:tgtEl>
                                      </p:cBhvr>
                                    </p:animEffect>
                                  </p:childTnLst>
                                </p:cTn>
                              </p:par>
                            </p:childTnLst>
                          </p:cTn>
                        </p:par>
                        <p:par>
                          <p:cTn id="101" fill="hold">
                            <p:stCondLst>
                              <p:cond delay="12000"/>
                            </p:stCondLst>
                            <p:childTnLst>
                              <p:par>
                                <p:cTn id="102" presetID="3" presetClass="entr" presetSubtype="10" fill="hold" grpId="0" nodeType="afterEffect">
                                  <p:stCondLst>
                                    <p:cond delay="0"/>
                                  </p:stCondLst>
                                  <p:childTnLst>
                                    <p:set>
                                      <p:cBhvr>
                                        <p:cTn id="103" dur="1" fill="hold">
                                          <p:stCondLst>
                                            <p:cond delay="0"/>
                                          </p:stCondLst>
                                        </p:cTn>
                                        <p:tgtEl>
                                          <p:spTgt spid="66"/>
                                        </p:tgtEl>
                                        <p:attrNameLst>
                                          <p:attrName>style.visibility</p:attrName>
                                        </p:attrNameLst>
                                      </p:cBhvr>
                                      <p:to>
                                        <p:strVal val="visible"/>
                                      </p:to>
                                    </p:set>
                                    <p:animEffect transition="in" filter="blinds(horizontal)">
                                      <p:cBhvr>
                                        <p:cTn id="10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animBg="1"/>
      <p:bldP spid="30" grpId="0" animBg="1"/>
      <p:bldP spid="32" grpId="0" animBg="1"/>
      <p:bldP spid="37" grpId="0" animBg="1"/>
      <p:bldP spid="40" grpId="0" animBg="1"/>
      <p:bldP spid="41" grpId="0" animBg="1"/>
      <p:bldP spid="42" grpId="0" animBg="1"/>
      <p:bldP spid="49" grpId="0" animBg="1"/>
      <p:bldP spid="56" grpId="0" animBg="1"/>
      <p:bldP spid="57" grpId="0" animBg="1"/>
      <p:bldP spid="64" grpId="0" animBg="1"/>
      <p:bldP spid="65" grpId="0" animBg="1"/>
      <p:bldP spid="66" grpId="0" animBg="1"/>
      <p:bldP spid="67" grpId="0" animBg="1"/>
      <p:bldP spid="68" grpId="0"/>
      <p:bldP spid="69" grpId="0"/>
      <p:bldP spid="7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58850" y="1004888"/>
            <a:ext cx="1627188" cy="738187"/>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课外链接</a:t>
            </a:r>
            <a:endParaRPr lang="zh-CN" altLang="en-US" sz="2800" b="1">
              <a:solidFill>
                <a:srgbClr val="FF6600"/>
              </a:solidFill>
              <a:latin typeface="Calibri" panose="020F0502020204030204" pitchFamily="34" charset="0"/>
            </a:endParaRPr>
          </a:p>
        </p:txBody>
      </p:sp>
      <p:pic>
        <p:nvPicPr>
          <p:cNvPr id="26626"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
        <p:nvSpPr>
          <p:cNvPr id="7" name="文本框 101"/>
          <p:cNvSpPr txBox="1"/>
          <p:nvPr/>
        </p:nvSpPr>
        <p:spPr>
          <a:xfrm>
            <a:off x="450850" y="1841500"/>
            <a:ext cx="11215688" cy="3446463"/>
          </a:xfrm>
          <a:prstGeom prst="rect">
            <a:avLst/>
          </a:prstGeom>
          <a:noFill/>
          <a:ln w="9525">
            <a:noFill/>
          </a:ln>
        </p:spPr>
        <p:txBody>
          <a:bodyPr>
            <a:spAutoFit/>
          </a:bodyPr>
          <a:lstStyle/>
          <a:p>
            <a:pPr fontAlgn="auto">
              <a:lnSpc>
                <a:spcPct val="150000"/>
              </a:lnSpc>
              <a:spcBef>
                <a:spcPts val="0"/>
              </a:spcBef>
              <a:spcAft>
                <a:spcPts val="0"/>
              </a:spcAft>
              <a:defRPr/>
            </a:pPr>
            <a:r>
              <a:rPr lang="zh-CN" altLang="en-US" sz="3000" b="1" noProof="1">
                <a:latin typeface="+mn-ea"/>
                <a:ea typeface="+mn-ea"/>
                <a:cs typeface="+mn-ea"/>
              </a:rPr>
              <a:t>    失事落水的人能生存多久？水温在</a:t>
            </a:r>
            <a:r>
              <a:rPr lang="en-US" altLang="zh-CN" sz="3000" b="1" noProof="1">
                <a:latin typeface="+mn-ea"/>
                <a:ea typeface="+mn-ea"/>
                <a:cs typeface="+mn-ea"/>
              </a:rPr>
              <a:t>0 ℃</a:t>
            </a:r>
            <a:r>
              <a:rPr lang="zh-CN" altLang="en-US" sz="3000" b="1" noProof="1">
                <a:latin typeface="+mn-ea"/>
                <a:ea typeface="+mn-ea"/>
                <a:cs typeface="+mn-ea"/>
              </a:rPr>
              <a:t>时人可以忍受</a:t>
            </a:r>
            <a:r>
              <a:rPr lang="en-US" altLang="zh-CN" sz="3000" b="1" noProof="1">
                <a:latin typeface="+mn-ea"/>
                <a:ea typeface="+mn-ea"/>
                <a:cs typeface="+mn-ea"/>
              </a:rPr>
              <a:t>15</a:t>
            </a:r>
            <a:r>
              <a:rPr lang="zh-CN" altLang="en-US" sz="3000" b="1" noProof="1">
                <a:latin typeface="+mn-ea"/>
                <a:ea typeface="+mn-ea"/>
                <a:cs typeface="+mn-ea"/>
              </a:rPr>
              <a:t>分钟，</a:t>
            </a:r>
            <a:r>
              <a:rPr lang="en-US" altLang="zh-CN" sz="3000" b="1" noProof="1">
                <a:latin typeface="+mn-ea"/>
                <a:ea typeface="+mn-ea"/>
                <a:cs typeface="+mn-ea"/>
              </a:rPr>
              <a:t>5 ℃</a:t>
            </a:r>
            <a:r>
              <a:rPr lang="zh-CN" altLang="en-US" sz="3000" b="1" noProof="1">
                <a:latin typeface="+mn-ea"/>
                <a:ea typeface="+mn-ea"/>
                <a:cs typeface="+mn-ea"/>
              </a:rPr>
              <a:t>时人可以忍受</a:t>
            </a:r>
            <a:r>
              <a:rPr lang="en-US" altLang="zh-CN" sz="3000" b="1" noProof="1">
                <a:latin typeface="+mn-ea"/>
                <a:ea typeface="+mn-ea"/>
                <a:cs typeface="+mn-ea"/>
              </a:rPr>
              <a:t>1</a:t>
            </a:r>
            <a:r>
              <a:rPr lang="zh-CN" altLang="en-US" sz="3000" b="1" noProof="1">
                <a:latin typeface="+mn-ea"/>
                <a:ea typeface="+mn-ea"/>
                <a:cs typeface="+mn-ea"/>
              </a:rPr>
              <a:t>小时，</a:t>
            </a:r>
            <a:r>
              <a:rPr lang="en-US" altLang="zh-CN" sz="3000" b="1" noProof="1">
                <a:latin typeface="+mn-ea"/>
                <a:ea typeface="+mn-ea"/>
                <a:cs typeface="+mn-ea"/>
              </a:rPr>
              <a:t>10 ℃</a:t>
            </a:r>
            <a:r>
              <a:rPr lang="zh-CN" altLang="en-US" sz="3000" b="1" noProof="1">
                <a:latin typeface="+mn-ea"/>
                <a:ea typeface="+mn-ea"/>
                <a:cs typeface="+mn-ea"/>
              </a:rPr>
              <a:t>时能待</a:t>
            </a:r>
            <a:r>
              <a:rPr lang="en-US" altLang="zh-CN" sz="3000" b="1" noProof="1">
                <a:latin typeface="+mn-ea"/>
                <a:ea typeface="+mn-ea"/>
                <a:cs typeface="+mn-ea"/>
              </a:rPr>
              <a:t>3</a:t>
            </a:r>
            <a:r>
              <a:rPr lang="zh-CN" altLang="en-US" sz="3000" b="1" noProof="1">
                <a:latin typeface="+mn-ea"/>
                <a:ea typeface="+mn-ea"/>
                <a:cs typeface="+mn-ea"/>
              </a:rPr>
              <a:t>小时，</a:t>
            </a:r>
            <a:r>
              <a:rPr lang="en-US" altLang="zh-CN" sz="3000" b="1" noProof="1">
                <a:latin typeface="+mn-ea"/>
                <a:ea typeface="+mn-ea"/>
                <a:cs typeface="+mn-ea"/>
              </a:rPr>
              <a:t>25 ℃</a:t>
            </a:r>
            <a:r>
              <a:rPr lang="zh-CN" altLang="en-US" sz="3000" b="1" noProof="1">
                <a:latin typeface="+mn-ea"/>
                <a:ea typeface="+mn-ea"/>
                <a:cs typeface="+mn-ea"/>
              </a:rPr>
              <a:t>时能待一昼夜。有一名小伙子遇难后在冰海中漂游了</a:t>
            </a:r>
            <a:r>
              <a:rPr lang="en-US" altLang="zh-CN" sz="3000" b="1" noProof="1">
                <a:latin typeface="+mn-ea"/>
                <a:ea typeface="+mn-ea"/>
                <a:cs typeface="+mn-ea"/>
              </a:rPr>
              <a:t>5</a:t>
            </a:r>
            <a:r>
              <a:rPr lang="zh-CN" altLang="en-US" sz="3000" b="1" noProof="1">
                <a:latin typeface="+mn-ea"/>
                <a:ea typeface="+mn-ea"/>
                <a:cs typeface="+mn-ea"/>
              </a:rPr>
              <a:t>个小时才被人救起。对此，专家们的解释是这名小伙子体重</a:t>
            </a:r>
            <a:r>
              <a:rPr lang="en-US" altLang="zh-CN" sz="3000" b="1" noProof="1">
                <a:latin typeface="+mn-ea"/>
                <a:ea typeface="+mn-ea"/>
                <a:cs typeface="+mn-ea"/>
              </a:rPr>
              <a:t>140</a:t>
            </a:r>
            <a:r>
              <a:rPr lang="zh-CN" altLang="en-US" sz="3000" b="1" noProof="1">
                <a:latin typeface="+mn-ea"/>
                <a:ea typeface="+mn-ea"/>
                <a:cs typeface="+mn-ea"/>
              </a:rPr>
              <a:t>千克，有一层能抗寒的得天独厚的脂肪。</a:t>
            </a:r>
            <a:endParaRPr lang="zh-CN" altLang="en-US" sz="3000" b="1" noProof="1">
              <a:latin typeface="+mn-ea"/>
              <a:ea typeface="+mn-ea"/>
              <a:cs typeface="+mn-ea"/>
            </a:endParaRPr>
          </a:p>
        </p:txBody>
      </p:sp>
      <p:sp>
        <p:nvSpPr>
          <p:cNvPr id="26628"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6161" name="Rectangle 10"/>
          <p:cNvSpPr/>
          <p:nvPr/>
        </p:nvSpPr>
        <p:spPr>
          <a:xfrm>
            <a:off x="785813" y="1035050"/>
            <a:ext cx="1577975"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学习目标 </a:t>
            </a:r>
            <a:endParaRPr lang="zh-CN" altLang="en-US" sz="2400" b="1" dirty="0">
              <a:solidFill>
                <a:srgbClr val="F1AF00"/>
              </a:solidFill>
              <a:latin typeface="+mn-ea"/>
            </a:endParaRPr>
          </a:p>
        </p:txBody>
      </p:sp>
      <p:pic>
        <p:nvPicPr>
          <p:cNvPr id="7171" name="Picture 4"/>
          <p:cNvPicPr>
            <a:picLocks noChangeAspect="1"/>
          </p:cNvPicPr>
          <p:nvPr/>
        </p:nvPicPr>
        <p:blipFill>
          <a:blip r:embed="rId1"/>
          <a:srcRect/>
          <a:stretch>
            <a:fillRect/>
          </a:stretch>
        </p:blipFill>
        <p:spPr bwMode="auto">
          <a:xfrm>
            <a:off x="627063" y="1122363"/>
            <a:ext cx="85725" cy="414337"/>
          </a:xfrm>
          <a:prstGeom prst="rect">
            <a:avLst/>
          </a:prstGeom>
          <a:noFill/>
          <a:ln w="9525">
            <a:noFill/>
            <a:miter lim="800000"/>
            <a:headEnd/>
            <a:tailEnd/>
          </a:ln>
        </p:spPr>
      </p:pic>
      <p:sp>
        <p:nvSpPr>
          <p:cNvPr id="2" name="文本框 1"/>
          <p:cNvSpPr txBox="1"/>
          <p:nvPr/>
        </p:nvSpPr>
        <p:spPr>
          <a:xfrm>
            <a:off x="387350" y="1635125"/>
            <a:ext cx="11591925" cy="1368425"/>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j-ea"/>
                <a:ea typeface="+mj-ea"/>
              </a:rPr>
              <a:t>1.</a:t>
            </a:r>
            <a:r>
              <a:rPr lang="zh-CN" altLang="en-US" sz="3000" b="1" dirty="0">
                <a:latin typeface="+mj-ea"/>
                <a:ea typeface="+mj-ea"/>
              </a:rPr>
              <a:t>说明人体生命活动所需能量来自细胞中有机物的氧化分解。</a:t>
            </a:r>
            <a:r>
              <a:rPr lang="en-US" altLang="zh-CN" sz="3000" b="1" dirty="0">
                <a:latin typeface="+mj-ea"/>
                <a:ea typeface="+mj-ea"/>
              </a:rPr>
              <a:t>(</a:t>
            </a:r>
            <a:r>
              <a:rPr lang="zh-CN" altLang="en-US" sz="3000" b="1" dirty="0">
                <a:latin typeface="+mj-ea"/>
                <a:ea typeface="+mj-ea"/>
              </a:rPr>
              <a:t>重点</a:t>
            </a:r>
            <a:r>
              <a:rPr lang="en-US" altLang="zh-CN" sz="3000" b="1" dirty="0">
                <a:latin typeface="+mj-ea"/>
                <a:ea typeface="+mj-ea"/>
              </a:rPr>
              <a:t>)</a:t>
            </a:r>
            <a:endParaRPr lang="en-US" altLang="zh-CN" sz="3000" b="1" dirty="0">
              <a:latin typeface="+mj-ea"/>
              <a:ea typeface="+mj-ea"/>
            </a:endParaRPr>
          </a:p>
          <a:p>
            <a:pPr fontAlgn="auto">
              <a:lnSpc>
                <a:spcPct val="150000"/>
              </a:lnSpc>
              <a:spcBef>
                <a:spcPts val="0"/>
              </a:spcBef>
              <a:spcAft>
                <a:spcPts val="0"/>
              </a:spcAft>
              <a:defRPr/>
            </a:pPr>
            <a:r>
              <a:rPr lang="en-US" altLang="zh-CN" sz="3000" b="1" dirty="0">
                <a:latin typeface="+mj-ea"/>
                <a:ea typeface="+mj-ea"/>
              </a:rPr>
              <a:t>2</a:t>
            </a:r>
            <a:r>
              <a:rPr lang="zh-CN" altLang="en-US" sz="3000" b="1" dirty="0">
                <a:latin typeface="+mj-ea"/>
                <a:ea typeface="+mj-ea"/>
              </a:rPr>
              <a:t>．说出体温变化对人体的影响及维持体温恒定的重要性。</a:t>
            </a:r>
            <a:endParaRPr lang="zh-CN" altLang="en-US" sz="3000" b="1" dirty="0">
              <a:latin typeface="+mj-ea"/>
              <a:ea typeface="+mj-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additive="base">
                                        <p:cTn id="7" dur="500" fill="hold"/>
                                        <p:tgtEl>
                                          <p:spTgt spid="6161"/>
                                        </p:tgtEl>
                                        <p:attrNameLst>
                                          <p:attrName>ppt_x</p:attrName>
                                        </p:attrNameLst>
                                      </p:cBhvr>
                                      <p:tavLst>
                                        <p:tav tm="0">
                                          <p:val>
                                            <p:strVal val="0-#ppt_w/2"/>
                                          </p:val>
                                        </p:tav>
                                        <p:tav tm="100000">
                                          <p:val>
                                            <p:strVal val="#ppt_x"/>
                                          </p:val>
                                        </p:tav>
                                      </p:tavLst>
                                    </p:anim>
                                    <p:anim calcmode="lin" valueType="num">
                                      <p:cBhvr additive="base">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1"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10"/>
          <p:cNvSpPr/>
          <p:nvPr/>
        </p:nvSpPr>
        <p:spPr>
          <a:xfrm>
            <a:off x="541338" y="1147763"/>
            <a:ext cx="1577975" cy="461962"/>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问题导入 </a:t>
            </a:r>
            <a:endParaRPr lang="zh-CN" altLang="en-US" sz="2400" b="1" dirty="0">
              <a:solidFill>
                <a:srgbClr val="F1AF00"/>
              </a:solidFill>
              <a:latin typeface="+mn-ea"/>
            </a:endParaRPr>
          </a:p>
        </p:txBody>
      </p:sp>
      <p:pic>
        <p:nvPicPr>
          <p:cNvPr id="8194" name="Picture 4"/>
          <p:cNvPicPr>
            <a:picLocks noChangeAspect="1"/>
          </p:cNvPicPr>
          <p:nvPr/>
        </p:nvPicPr>
        <p:blipFill>
          <a:blip r:embed="rId1"/>
          <a:srcRect/>
          <a:stretch>
            <a:fillRect/>
          </a:stretch>
        </p:blipFill>
        <p:spPr bwMode="auto">
          <a:xfrm>
            <a:off x="463550" y="1206500"/>
            <a:ext cx="84138" cy="412750"/>
          </a:xfrm>
          <a:prstGeom prst="rect">
            <a:avLst/>
          </a:prstGeom>
          <a:noFill/>
          <a:ln w="9525">
            <a:noFill/>
            <a:miter lim="800000"/>
            <a:headEnd/>
            <a:tailEnd/>
          </a:ln>
        </p:spPr>
      </p:pic>
      <p:sp>
        <p:nvSpPr>
          <p:cNvPr id="8195"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5" name="文本框 14"/>
          <p:cNvSpPr txBox="1"/>
          <p:nvPr/>
        </p:nvSpPr>
        <p:spPr>
          <a:xfrm>
            <a:off x="446088" y="1662113"/>
            <a:ext cx="11491912" cy="2060575"/>
          </a:xfrm>
          <a:prstGeom prst="rect">
            <a:avLst/>
          </a:prstGeom>
          <a:noFill/>
        </p:spPr>
        <p:txBody>
          <a:bodyPr>
            <a:spAutoFit/>
          </a:bodyPr>
          <a:lstStyle/>
          <a:p>
            <a:pPr fontAlgn="auto">
              <a:lnSpc>
                <a:spcPct val="150000"/>
              </a:lnSpc>
              <a:spcBef>
                <a:spcPts val="0"/>
              </a:spcBef>
              <a:spcAft>
                <a:spcPts val="0"/>
              </a:spcAft>
              <a:defRPr/>
            </a:pPr>
            <a:r>
              <a:rPr lang="zh-CN" altLang="en-US" sz="3000" b="1" dirty="0">
                <a:latin typeface="+mj-ea"/>
                <a:ea typeface="+mj-ea"/>
              </a:rPr>
              <a:t>明明表姐的身体有些偏重，她总是在寻找减轻体重的好办法，明明告诉表姐肥胖的原因是能量过剩，即摄入能量大于消耗能量。不同的食物所含能量有何区别？人体又是如何获得能量的？</a:t>
            </a:r>
            <a:endParaRPr lang="zh-CN" altLang="en-US" sz="3000" b="1" dirty="0">
              <a:latin typeface="+mj-ea"/>
              <a:ea typeface="+mj-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7" name="Picture 4"/>
          <p:cNvPicPr>
            <a:picLocks noChangeAspect="1"/>
          </p:cNvPicPr>
          <p:nvPr/>
        </p:nvPicPr>
        <p:blipFill>
          <a:blip r:embed="rId1"/>
          <a:srcRect/>
          <a:stretch>
            <a:fillRect/>
          </a:stretch>
        </p:blipFill>
        <p:spPr bwMode="auto">
          <a:xfrm>
            <a:off x="385763" y="1711325"/>
            <a:ext cx="84137" cy="412750"/>
          </a:xfrm>
          <a:prstGeom prst="rect">
            <a:avLst/>
          </a:prstGeom>
          <a:noFill/>
          <a:ln w="9525">
            <a:noFill/>
            <a:miter lim="800000"/>
            <a:headEnd/>
            <a:tailEnd/>
          </a:ln>
        </p:spPr>
      </p:pic>
      <p:grpSp>
        <p:nvGrpSpPr>
          <p:cNvPr id="9218" name="组合 1"/>
          <p:cNvGrpSpPr/>
          <p:nvPr/>
        </p:nvGrpSpPr>
        <p:grpSpPr bwMode="auto">
          <a:xfrm>
            <a:off x="190500" y="874713"/>
            <a:ext cx="6281738" cy="820737"/>
            <a:chOff x="183" y="1646"/>
            <a:chExt cx="4986" cy="1063"/>
          </a:xfrm>
        </p:grpSpPr>
        <p:pic>
          <p:nvPicPr>
            <p:cNvPr id="9234" name="图片 4" descr="图标-02"/>
            <p:cNvPicPr>
              <a:picLocks noChangeAspect="1"/>
            </p:cNvPicPr>
            <p:nvPr/>
          </p:nvPicPr>
          <p:blipFill>
            <a:blip r:embed="rId2"/>
            <a:srcRect/>
            <a:stretch>
              <a:fillRect/>
            </a:stretch>
          </p:blipFill>
          <p:spPr bwMode="auto">
            <a:xfrm>
              <a:off x="183" y="1646"/>
              <a:ext cx="4986" cy="1063"/>
            </a:xfrm>
            <a:prstGeom prst="rect">
              <a:avLst/>
            </a:prstGeom>
            <a:noFill/>
            <a:ln w="9525">
              <a:noFill/>
              <a:miter lim="800000"/>
              <a:headEnd/>
              <a:tailEnd/>
            </a:ln>
          </p:spPr>
        </p:pic>
        <p:sp>
          <p:nvSpPr>
            <p:cNvPr id="6" name="文本框 5"/>
            <p:cNvSpPr txBox="1"/>
            <p:nvPr/>
          </p:nvSpPr>
          <p:spPr>
            <a:xfrm>
              <a:off x="635" y="1827"/>
              <a:ext cx="4114" cy="820"/>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11" name="Rectangle 10"/>
          <p:cNvSpPr/>
          <p:nvPr/>
        </p:nvSpPr>
        <p:spPr>
          <a:xfrm>
            <a:off x="469900" y="1663700"/>
            <a:ext cx="3897313" cy="461963"/>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知识点一　</a:t>
            </a:r>
            <a:r>
              <a:rPr lang="zh-CN" altLang="en-US" sz="2400" b="1" dirty="0" smtClean="0">
                <a:solidFill>
                  <a:srgbClr val="F1AF00"/>
                </a:solidFill>
                <a:latin typeface="+mn-ea"/>
              </a:rPr>
              <a:t>人体能量的供给</a:t>
            </a:r>
            <a:endParaRPr lang="zh-CN" altLang="en-US" sz="2400" b="1" dirty="0" smtClean="0">
              <a:solidFill>
                <a:srgbClr val="F1AF00"/>
              </a:solidFill>
              <a:latin typeface="+mn-ea"/>
            </a:endParaRPr>
          </a:p>
        </p:txBody>
      </p:sp>
      <p:sp>
        <p:nvSpPr>
          <p:cNvPr id="9220"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grpSp>
        <p:nvGrpSpPr>
          <p:cNvPr id="14" name="组合 13"/>
          <p:cNvGrpSpPr/>
          <p:nvPr/>
        </p:nvGrpSpPr>
        <p:grpSpPr bwMode="auto">
          <a:xfrm>
            <a:off x="376238" y="1127125"/>
            <a:ext cx="11572875" cy="5268913"/>
            <a:chOff x="375735" y="1127343"/>
            <a:chExt cx="11574095" cy="5268026"/>
          </a:xfrm>
        </p:grpSpPr>
        <p:sp>
          <p:nvSpPr>
            <p:cNvPr id="18" name="文本框 9"/>
            <p:cNvSpPr txBox="1"/>
            <p:nvPr/>
          </p:nvSpPr>
          <p:spPr>
            <a:xfrm>
              <a:off x="375735" y="2147934"/>
              <a:ext cx="11574095" cy="4247435"/>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1</a:t>
              </a:r>
              <a:r>
                <a:rPr lang="zh-CN" altLang="en-US" sz="3000" b="1" dirty="0">
                  <a:latin typeface="+mn-ea"/>
                  <a:ea typeface="+mn-ea"/>
                </a:rPr>
                <a:t>．人体由消化系统吸收的营养物质，一</a:t>
              </a:r>
              <a:endParaRPr lang="en-US" altLang="zh-CN" sz="3000" b="1" dirty="0">
                <a:latin typeface="+mn-ea"/>
                <a:ea typeface="+mn-ea"/>
              </a:endParaRPr>
            </a:p>
            <a:p>
              <a:pPr fontAlgn="auto">
                <a:lnSpc>
                  <a:spcPct val="150000"/>
                </a:lnSpc>
                <a:spcBef>
                  <a:spcPts val="0"/>
                </a:spcBef>
                <a:spcAft>
                  <a:spcPts val="0"/>
                </a:spcAft>
                <a:defRPr/>
              </a:pPr>
              <a:r>
                <a:rPr lang="zh-CN" altLang="en-US" sz="3000" b="1" dirty="0">
                  <a:latin typeface="+mn-ea"/>
                  <a:ea typeface="+mn-ea"/>
                </a:rPr>
                <a:t>部分用于细胞的</a:t>
              </a:r>
              <a:r>
                <a:rPr lang="en-US" altLang="zh-CN" sz="3000" b="1" dirty="0">
                  <a:latin typeface="+mn-ea"/>
                  <a:ea typeface="+mn-ea"/>
                </a:rPr>
                <a:t>______</a:t>
              </a:r>
              <a:r>
                <a:rPr lang="zh-CN" altLang="en-US" sz="3000" b="1" dirty="0">
                  <a:latin typeface="+mn-ea"/>
                  <a:ea typeface="+mn-ea"/>
                </a:rPr>
                <a:t>与</a:t>
              </a:r>
              <a:r>
                <a:rPr lang="en-US" altLang="zh-CN" sz="3000" b="1" dirty="0">
                  <a:latin typeface="+mn-ea"/>
                  <a:ea typeface="+mn-ea"/>
                </a:rPr>
                <a:t>______</a:t>
              </a:r>
              <a:r>
                <a:rPr lang="zh-CN" altLang="en-US" sz="3000" b="1" dirty="0">
                  <a:latin typeface="+mn-ea"/>
                  <a:ea typeface="+mn-ea"/>
                </a:rPr>
                <a:t>，转变成</a:t>
              </a:r>
              <a:endParaRPr lang="en-US" altLang="zh-CN" sz="3000" b="1" dirty="0">
                <a:latin typeface="+mn-ea"/>
                <a:ea typeface="+mn-ea"/>
              </a:endParaRPr>
            </a:p>
            <a:p>
              <a:pPr fontAlgn="auto">
                <a:lnSpc>
                  <a:spcPct val="150000"/>
                </a:lnSpc>
                <a:spcBef>
                  <a:spcPts val="0"/>
                </a:spcBef>
                <a:spcAft>
                  <a:spcPts val="0"/>
                </a:spcAft>
                <a:defRPr/>
              </a:pPr>
              <a:r>
                <a:rPr lang="zh-CN" altLang="en-US" sz="3000" b="1" dirty="0">
                  <a:latin typeface="+mn-ea"/>
                  <a:ea typeface="+mn-ea"/>
                </a:rPr>
                <a:t>人体的</a:t>
              </a:r>
              <a:r>
                <a:rPr lang="en-US" altLang="zh-CN" sz="3000" b="1" dirty="0">
                  <a:latin typeface="+mn-ea"/>
                  <a:ea typeface="+mn-ea"/>
                </a:rPr>
                <a:t>________</a:t>
              </a:r>
              <a:r>
                <a:rPr lang="zh-CN" altLang="en-US" sz="3000" b="1" dirty="0">
                  <a:latin typeface="+mn-ea"/>
                  <a:ea typeface="+mn-ea"/>
                </a:rPr>
                <a:t>；另一部分被暂时</a:t>
              </a:r>
              <a:r>
                <a:rPr lang="en-US" altLang="zh-CN" sz="3000" b="1" dirty="0">
                  <a:latin typeface="+mn-ea"/>
                  <a:ea typeface="+mn-ea"/>
                </a:rPr>
                <a:t>________</a:t>
              </a:r>
              <a:r>
                <a:rPr lang="zh-CN" altLang="en-US" sz="3000" b="1" dirty="0">
                  <a:latin typeface="+mn-ea"/>
                  <a:ea typeface="+mn-ea"/>
                </a:rPr>
                <a:t>在人体内。</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2</a:t>
              </a:r>
              <a:r>
                <a:rPr lang="zh-CN" altLang="en-US" sz="3000" b="1" dirty="0">
                  <a:latin typeface="+mn-ea"/>
                  <a:ea typeface="+mn-ea"/>
                </a:rPr>
                <a:t>．在细胞内，</a:t>
              </a:r>
              <a:r>
                <a:rPr lang="en-US" altLang="zh-CN" sz="3000" b="1" dirty="0">
                  <a:latin typeface="+mn-ea"/>
                  <a:ea typeface="+mn-ea"/>
                </a:rPr>
                <a:t>________</a:t>
              </a:r>
              <a:r>
                <a:rPr lang="zh-CN" altLang="en-US" sz="3000" b="1" dirty="0">
                  <a:latin typeface="+mn-ea"/>
                  <a:ea typeface="+mn-ea"/>
                </a:rPr>
                <a:t>、</a:t>
              </a:r>
              <a:r>
                <a:rPr lang="en-US" altLang="zh-CN" sz="3000" b="1" dirty="0">
                  <a:latin typeface="+mn-ea"/>
                  <a:ea typeface="+mn-ea"/>
                </a:rPr>
                <a:t>________</a:t>
              </a:r>
              <a:r>
                <a:rPr lang="zh-CN" altLang="en-US" sz="3000" b="1" dirty="0">
                  <a:latin typeface="+mn-ea"/>
                  <a:ea typeface="+mn-ea"/>
                </a:rPr>
                <a:t>、</a:t>
              </a:r>
              <a:r>
                <a:rPr lang="en-US" altLang="zh-CN" sz="3000" b="1" dirty="0">
                  <a:latin typeface="+mn-ea"/>
                  <a:ea typeface="+mn-ea"/>
                </a:rPr>
                <a:t>________</a:t>
              </a:r>
              <a:r>
                <a:rPr lang="zh-CN" altLang="en-US" sz="3000" b="1" dirty="0">
                  <a:latin typeface="+mn-ea"/>
                  <a:ea typeface="+mn-ea"/>
                </a:rPr>
                <a:t>等有机物在氧气的参与下被氧化分解，贮存的</a:t>
              </a:r>
              <a:r>
                <a:rPr lang="en-US" altLang="zh-CN" sz="3000" b="1" dirty="0">
                  <a:latin typeface="+mn-ea"/>
                  <a:ea typeface="+mn-ea"/>
                </a:rPr>
                <a:t>________</a:t>
              </a:r>
              <a:r>
                <a:rPr lang="zh-CN" altLang="en-US" sz="3000" b="1" dirty="0">
                  <a:latin typeface="+mn-ea"/>
                  <a:ea typeface="+mn-ea"/>
                </a:rPr>
                <a:t>被释放出来，一部分用于维持体温，一部分用于人体的</a:t>
              </a:r>
              <a:r>
                <a:rPr lang="en-US" altLang="zh-CN" sz="3000" b="1" dirty="0">
                  <a:latin typeface="+mn-ea"/>
                  <a:ea typeface="+mn-ea"/>
                </a:rPr>
                <a:t>____________ (</a:t>
              </a:r>
              <a:r>
                <a:rPr lang="zh-CN" altLang="en-US" sz="3000" b="1" dirty="0">
                  <a:latin typeface="+mn-ea"/>
                  <a:ea typeface="+mn-ea"/>
                </a:rPr>
                <a:t>如图所示</a:t>
              </a:r>
              <a:r>
                <a:rPr lang="en-US" altLang="zh-CN" sz="3000" b="1" dirty="0">
                  <a:latin typeface="+mn-ea"/>
                  <a:ea typeface="+mn-ea"/>
                </a:rPr>
                <a:t>)</a:t>
              </a:r>
              <a:r>
                <a:rPr lang="zh-CN" altLang="en-US" sz="3000" b="1" dirty="0">
                  <a:latin typeface="+mn-ea"/>
                  <a:ea typeface="+mn-ea"/>
                </a:rPr>
                <a:t>。</a:t>
              </a:r>
              <a:endParaRPr lang="zh-CN" altLang="en-US" sz="3000" b="1" dirty="0">
                <a:latin typeface="+mn-ea"/>
                <a:ea typeface="+mn-ea"/>
              </a:endParaRPr>
            </a:p>
          </p:txBody>
        </p:sp>
        <p:pic>
          <p:nvPicPr>
            <p:cNvPr id="9232" name="Picture 2" descr="YYD74A"/>
            <p:cNvPicPr>
              <a:picLocks noChangeAspect="1" noChangeArrowheads="1"/>
            </p:cNvPicPr>
            <p:nvPr/>
          </p:nvPicPr>
          <p:blipFill>
            <a:blip r:embed="rId3"/>
            <a:srcRect/>
            <a:stretch>
              <a:fillRect/>
            </a:stretch>
          </p:blipFill>
          <p:spPr bwMode="auto">
            <a:xfrm>
              <a:off x="7265095" y="1127343"/>
              <a:ext cx="3872172" cy="1064712"/>
            </a:xfrm>
            <a:prstGeom prst="rect">
              <a:avLst/>
            </a:prstGeom>
            <a:noFill/>
            <a:ln w="9525">
              <a:noFill/>
              <a:miter lim="800000"/>
              <a:headEnd/>
              <a:tailEnd/>
            </a:ln>
          </p:spPr>
        </p:pic>
        <p:sp>
          <p:nvSpPr>
            <p:cNvPr id="9233" name="矩形 12"/>
            <p:cNvSpPr>
              <a:spLocks noChangeArrowheads="1"/>
            </p:cNvSpPr>
            <p:nvPr/>
          </p:nvSpPr>
          <p:spPr bwMode="auto">
            <a:xfrm>
              <a:off x="7845907" y="2342460"/>
              <a:ext cx="2954655" cy="461665"/>
            </a:xfrm>
            <a:prstGeom prst="rect">
              <a:avLst/>
            </a:prstGeom>
            <a:noFill/>
            <a:ln w="9525">
              <a:noFill/>
              <a:miter lim="800000"/>
            </a:ln>
          </p:spPr>
          <p:txBody>
            <a:bodyPr wrap="none">
              <a:spAutoFit/>
            </a:bodyPr>
            <a:lstStyle/>
            <a:p>
              <a:r>
                <a:rPr lang="zh-CN" altLang="zh-CN" sz="2400" b="1">
                  <a:latin typeface="Calibri" panose="020F0502020204030204" pitchFamily="34" charset="0"/>
                </a:rPr>
                <a:t>人体能量供给示意图</a:t>
              </a:r>
              <a:endParaRPr lang="zh-CN" altLang="en-US" sz="2400" b="1">
                <a:latin typeface="Calibri" panose="020F0502020204030204" pitchFamily="34" charset="0"/>
              </a:endParaRPr>
            </a:p>
          </p:txBody>
        </p:sp>
      </p:grpSp>
      <p:sp>
        <p:nvSpPr>
          <p:cNvPr id="20" name="矩形 19"/>
          <p:cNvSpPr>
            <a:spLocks noChangeArrowheads="1"/>
          </p:cNvSpPr>
          <p:nvPr/>
        </p:nvSpPr>
        <p:spPr bwMode="auto">
          <a:xfrm>
            <a:off x="3300413" y="3090863"/>
            <a:ext cx="80327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分裂</a:t>
            </a:r>
            <a:endParaRPr lang="zh-CN" altLang="en-US">
              <a:latin typeface="Calibri" panose="020F0502020204030204" pitchFamily="34" charset="0"/>
            </a:endParaRPr>
          </a:p>
        </p:txBody>
      </p:sp>
      <p:sp>
        <p:nvSpPr>
          <p:cNvPr id="21" name="矩形 20"/>
          <p:cNvSpPr>
            <a:spLocks noChangeArrowheads="1"/>
          </p:cNvSpPr>
          <p:nvPr/>
        </p:nvSpPr>
        <p:spPr bwMode="auto">
          <a:xfrm>
            <a:off x="4841875" y="3078163"/>
            <a:ext cx="80327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生长</a:t>
            </a:r>
            <a:endParaRPr lang="zh-CN" altLang="en-US">
              <a:latin typeface="Calibri" panose="020F0502020204030204" pitchFamily="34" charset="0"/>
            </a:endParaRPr>
          </a:p>
        </p:txBody>
      </p:sp>
      <p:sp>
        <p:nvSpPr>
          <p:cNvPr id="22" name="矩形 21"/>
          <p:cNvSpPr>
            <a:spLocks noChangeArrowheads="1"/>
          </p:cNvSpPr>
          <p:nvPr/>
        </p:nvSpPr>
        <p:spPr bwMode="auto">
          <a:xfrm>
            <a:off x="1625600" y="3767138"/>
            <a:ext cx="1422400"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组成物质</a:t>
            </a:r>
            <a:endParaRPr lang="zh-CN" altLang="en-US">
              <a:latin typeface="Calibri" panose="020F0502020204030204" pitchFamily="34" charset="0"/>
            </a:endParaRPr>
          </a:p>
        </p:txBody>
      </p:sp>
      <p:sp>
        <p:nvSpPr>
          <p:cNvPr id="23" name="矩形 22"/>
          <p:cNvSpPr>
            <a:spLocks noChangeArrowheads="1"/>
          </p:cNvSpPr>
          <p:nvPr/>
        </p:nvSpPr>
        <p:spPr bwMode="auto">
          <a:xfrm>
            <a:off x="6469063" y="3792538"/>
            <a:ext cx="803275" cy="460375"/>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贮藏</a:t>
            </a:r>
            <a:endParaRPr lang="zh-CN" altLang="en-US">
              <a:latin typeface="Calibri" panose="020F0502020204030204" pitchFamily="34" charset="0"/>
            </a:endParaRPr>
          </a:p>
        </p:txBody>
      </p:sp>
      <p:sp>
        <p:nvSpPr>
          <p:cNvPr id="24" name="矩形 23"/>
          <p:cNvSpPr>
            <a:spLocks noChangeArrowheads="1"/>
          </p:cNvSpPr>
          <p:nvPr/>
        </p:nvSpPr>
        <p:spPr bwMode="auto">
          <a:xfrm>
            <a:off x="3159125" y="4443413"/>
            <a:ext cx="1112838"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蛋白质</a:t>
            </a:r>
            <a:endParaRPr lang="zh-CN" altLang="en-US">
              <a:latin typeface="Calibri" panose="020F0502020204030204" pitchFamily="34" charset="0"/>
            </a:endParaRPr>
          </a:p>
        </p:txBody>
      </p:sp>
      <p:sp>
        <p:nvSpPr>
          <p:cNvPr id="25" name="矩形 24"/>
          <p:cNvSpPr>
            <a:spLocks noChangeArrowheads="1"/>
          </p:cNvSpPr>
          <p:nvPr/>
        </p:nvSpPr>
        <p:spPr bwMode="auto">
          <a:xfrm>
            <a:off x="5205413" y="4456113"/>
            <a:ext cx="80327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糖类</a:t>
            </a:r>
            <a:endParaRPr lang="zh-CN" altLang="en-US">
              <a:latin typeface="Calibri" panose="020F0502020204030204" pitchFamily="34" charset="0"/>
            </a:endParaRPr>
          </a:p>
        </p:txBody>
      </p:sp>
      <p:sp>
        <p:nvSpPr>
          <p:cNvPr id="26" name="矩形 25"/>
          <p:cNvSpPr>
            <a:spLocks noChangeArrowheads="1"/>
          </p:cNvSpPr>
          <p:nvPr/>
        </p:nvSpPr>
        <p:spPr bwMode="auto">
          <a:xfrm>
            <a:off x="7132638" y="4443413"/>
            <a:ext cx="804862"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脂肪</a:t>
            </a:r>
            <a:endParaRPr lang="zh-CN" altLang="en-US">
              <a:latin typeface="Calibri" panose="020F0502020204030204" pitchFamily="34" charset="0"/>
            </a:endParaRPr>
          </a:p>
        </p:txBody>
      </p:sp>
      <p:sp>
        <p:nvSpPr>
          <p:cNvPr id="27" name="矩形 26"/>
          <p:cNvSpPr>
            <a:spLocks noChangeArrowheads="1"/>
          </p:cNvSpPr>
          <p:nvPr/>
        </p:nvSpPr>
        <p:spPr bwMode="auto">
          <a:xfrm>
            <a:off x="4891088" y="5157788"/>
            <a:ext cx="80327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能量</a:t>
            </a:r>
            <a:endParaRPr lang="zh-CN" altLang="en-US">
              <a:latin typeface="Calibri" panose="020F0502020204030204" pitchFamily="34" charset="0"/>
            </a:endParaRPr>
          </a:p>
        </p:txBody>
      </p:sp>
      <p:sp>
        <p:nvSpPr>
          <p:cNvPr id="28" name="矩形 27"/>
          <p:cNvSpPr>
            <a:spLocks noChangeArrowheads="1"/>
          </p:cNvSpPr>
          <p:nvPr/>
        </p:nvSpPr>
        <p:spPr bwMode="auto">
          <a:xfrm>
            <a:off x="4373563" y="5821363"/>
            <a:ext cx="204152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各项生命活动</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dissolv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dissolv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dissolv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dissolv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dissolv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dissolv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dissolv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dissolv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dissolve">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p:bldP spid="21" grpId="0"/>
      <p:bldP spid="22" grpId="0"/>
      <p:bldP spid="23" grpId="0"/>
      <p:bldP spid="24" grpId="0"/>
      <p:bldP spid="25" grpId="0"/>
      <p:bldP spid="26"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3" name="文本框 9"/>
          <p:cNvSpPr txBox="1"/>
          <p:nvPr/>
        </p:nvSpPr>
        <p:spPr>
          <a:xfrm>
            <a:off x="325438" y="1038225"/>
            <a:ext cx="11574462" cy="2170113"/>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3</a:t>
            </a:r>
            <a:r>
              <a:rPr lang="zh-CN" altLang="en-US" sz="3000" b="1" dirty="0">
                <a:latin typeface="+mn-ea"/>
                <a:ea typeface="+mn-ea"/>
              </a:rPr>
              <a:t>．糖类和脂肪是人体的主要供能物质，人体所需能量约</a:t>
            </a:r>
            <a:r>
              <a:rPr lang="en-US" altLang="zh-CN" sz="3000" b="1" dirty="0">
                <a:latin typeface="+mn-ea"/>
                <a:ea typeface="+mn-ea"/>
              </a:rPr>
              <a:t>70%</a:t>
            </a:r>
            <a:r>
              <a:rPr lang="zh-CN" altLang="en-US" sz="3000" b="1" dirty="0">
                <a:latin typeface="+mn-ea"/>
                <a:ea typeface="+mn-ea"/>
              </a:rPr>
              <a:t>来源于</a:t>
            </a:r>
            <a:r>
              <a:rPr lang="en-US" altLang="zh-CN" sz="3000" b="1" dirty="0">
                <a:latin typeface="+mn-ea"/>
                <a:ea typeface="+mn-ea"/>
              </a:rPr>
              <a:t>_____</a:t>
            </a:r>
            <a:r>
              <a:rPr lang="zh-CN" altLang="en-US" sz="3000" b="1" dirty="0">
                <a:latin typeface="+mn-ea"/>
                <a:ea typeface="+mn-ea"/>
              </a:rPr>
              <a:t>。</a:t>
            </a:r>
            <a:r>
              <a:rPr lang="en-US" altLang="zh-CN" sz="3000" b="1" dirty="0">
                <a:latin typeface="+mn-ea"/>
                <a:ea typeface="+mn-ea"/>
              </a:rPr>
              <a:t>______</a:t>
            </a:r>
            <a:r>
              <a:rPr lang="zh-CN" altLang="en-US" sz="3000" b="1" dirty="0">
                <a:latin typeface="+mn-ea"/>
                <a:ea typeface="+mn-ea"/>
              </a:rPr>
              <a:t>还是体内贮存能量的物质。据测定，蛋白质、糖类和脂肪的热价分别为</a:t>
            </a:r>
            <a:r>
              <a:rPr lang="en-US" altLang="zh-CN" sz="3000" b="1" dirty="0">
                <a:latin typeface="+mn-ea"/>
                <a:ea typeface="+mn-ea"/>
              </a:rPr>
              <a:t>17.15 kJ/g</a:t>
            </a:r>
            <a:r>
              <a:rPr lang="zh-CN" altLang="en-US" sz="3000" b="1" dirty="0">
                <a:latin typeface="+mn-ea"/>
                <a:ea typeface="+mn-ea"/>
              </a:rPr>
              <a:t>、</a:t>
            </a:r>
            <a:r>
              <a:rPr lang="en-US" altLang="zh-CN" sz="3000" b="1" dirty="0">
                <a:latin typeface="+mn-ea"/>
                <a:ea typeface="+mn-ea"/>
              </a:rPr>
              <a:t>______ kJ/g</a:t>
            </a:r>
            <a:r>
              <a:rPr lang="zh-CN" altLang="en-US" sz="3000" b="1" dirty="0">
                <a:latin typeface="+mn-ea"/>
                <a:ea typeface="+mn-ea"/>
              </a:rPr>
              <a:t>和</a:t>
            </a:r>
            <a:r>
              <a:rPr lang="en-US" altLang="zh-CN" sz="3000" b="1" dirty="0">
                <a:latin typeface="+mn-ea"/>
                <a:ea typeface="+mn-ea"/>
              </a:rPr>
              <a:t>_______kJ/g</a:t>
            </a:r>
            <a:r>
              <a:rPr lang="zh-CN" altLang="en-US" sz="3000" b="1" dirty="0">
                <a:latin typeface="+mn-ea"/>
                <a:ea typeface="+mn-ea"/>
              </a:rPr>
              <a:t>。</a:t>
            </a:r>
            <a:endParaRPr lang="zh-CN" altLang="en-US" sz="3000" b="1" dirty="0">
              <a:latin typeface="+mn-ea"/>
              <a:ea typeface="+mn-ea"/>
            </a:endParaRPr>
          </a:p>
        </p:txBody>
      </p:sp>
      <p:sp>
        <p:nvSpPr>
          <p:cNvPr id="5" name="矩形 4"/>
          <p:cNvSpPr>
            <a:spLocks noChangeArrowheads="1"/>
          </p:cNvSpPr>
          <p:nvPr/>
        </p:nvSpPr>
        <p:spPr bwMode="auto">
          <a:xfrm>
            <a:off x="457200" y="1963738"/>
            <a:ext cx="804863"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糖类</a:t>
            </a:r>
            <a:endParaRPr lang="zh-CN" altLang="en-US">
              <a:latin typeface="Calibri" panose="020F0502020204030204" pitchFamily="34" charset="0"/>
            </a:endParaRPr>
          </a:p>
        </p:txBody>
      </p:sp>
      <p:sp>
        <p:nvSpPr>
          <p:cNvPr id="6" name="矩形 5"/>
          <p:cNvSpPr>
            <a:spLocks noChangeArrowheads="1"/>
          </p:cNvSpPr>
          <p:nvPr/>
        </p:nvSpPr>
        <p:spPr bwMode="auto">
          <a:xfrm>
            <a:off x="1898650" y="1974850"/>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脂肪</a:t>
            </a:r>
            <a:endParaRPr lang="zh-CN" altLang="en-US">
              <a:latin typeface="Calibri" panose="020F0502020204030204" pitchFamily="34" charset="0"/>
            </a:endParaRPr>
          </a:p>
        </p:txBody>
      </p:sp>
      <p:sp>
        <p:nvSpPr>
          <p:cNvPr id="7" name="矩形 6"/>
          <p:cNvSpPr>
            <a:spLocks noChangeArrowheads="1"/>
          </p:cNvSpPr>
          <p:nvPr/>
        </p:nvSpPr>
        <p:spPr bwMode="auto">
          <a:xfrm>
            <a:off x="5881688" y="2665413"/>
            <a:ext cx="877887" cy="460375"/>
          </a:xfrm>
          <a:prstGeom prst="rect">
            <a:avLst/>
          </a:prstGeom>
          <a:noFill/>
          <a:ln w="9525">
            <a:noFill/>
            <a:miter lim="800000"/>
          </a:ln>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17.15</a:t>
            </a:r>
            <a:endParaRPr lang="zh-CN" altLang="en-US">
              <a:latin typeface="Calibri" panose="020F0502020204030204" pitchFamily="34" charset="0"/>
            </a:endParaRPr>
          </a:p>
        </p:txBody>
      </p:sp>
      <p:sp>
        <p:nvSpPr>
          <p:cNvPr id="8" name="矩形 7"/>
          <p:cNvSpPr>
            <a:spLocks noChangeArrowheads="1"/>
          </p:cNvSpPr>
          <p:nvPr/>
        </p:nvSpPr>
        <p:spPr bwMode="auto">
          <a:xfrm>
            <a:off x="8475663" y="2676525"/>
            <a:ext cx="876300" cy="461963"/>
          </a:xfrm>
          <a:prstGeom prst="rect">
            <a:avLst/>
          </a:prstGeom>
          <a:noFill/>
          <a:ln w="9525">
            <a:noFill/>
            <a:miter lim="800000"/>
          </a:ln>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38.91</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5" name="Picture 4"/>
          <p:cNvPicPr>
            <a:picLocks noChangeAspect="1"/>
          </p:cNvPicPr>
          <p:nvPr/>
        </p:nvPicPr>
        <p:blipFill>
          <a:blip r:embed="rId1"/>
          <a:srcRect/>
          <a:stretch>
            <a:fillRect/>
          </a:stretch>
        </p:blipFill>
        <p:spPr bwMode="auto">
          <a:xfrm>
            <a:off x="473075" y="1000125"/>
            <a:ext cx="84138" cy="414338"/>
          </a:xfrm>
          <a:prstGeom prst="rect">
            <a:avLst/>
          </a:prstGeom>
          <a:noFill/>
          <a:ln w="9525">
            <a:noFill/>
            <a:miter lim="800000"/>
            <a:headEnd/>
            <a:tailEnd/>
          </a:ln>
        </p:spPr>
      </p:pic>
      <p:sp>
        <p:nvSpPr>
          <p:cNvPr id="4" name="Rectangle 10"/>
          <p:cNvSpPr/>
          <p:nvPr/>
        </p:nvSpPr>
        <p:spPr>
          <a:xfrm>
            <a:off x="557213" y="954088"/>
            <a:ext cx="2351087"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知识</a:t>
            </a:r>
            <a:r>
              <a:rPr lang="zh-CN" altLang="en-US" sz="2400" b="1" dirty="0" smtClean="0">
                <a:solidFill>
                  <a:srgbClr val="F1AF00"/>
                </a:solidFill>
                <a:latin typeface="+mn-ea"/>
              </a:rPr>
              <a:t>点二　体温</a:t>
            </a:r>
            <a:endParaRPr lang="zh-CN" altLang="en-US" sz="2400" b="1" dirty="0">
              <a:solidFill>
                <a:srgbClr val="F1AF00"/>
              </a:solidFill>
              <a:latin typeface="+mn-ea"/>
            </a:endParaRPr>
          </a:p>
        </p:txBody>
      </p:sp>
      <p:sp>
        <p:nvSpPr>
          <p:cNvPr id="11267"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35" name="文本框 9"/>
          <p:cNvSpPr txBox="1"/>
          <p:nvPr/>
        </p:nvSpPr>
        <p:spPr>
          <a:xfrm>
            <a:off x="376238" y="1489075"/>
            <a:ext cx="11572875" cy="4138613"/>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1</a:t>
            </a:r>
            <a:r>
              <a:rPr lang="zh-CN" altLang="en-US" sz="3000" b="1" dirty="0">
                <a:latin typeface="+mn-ea"/>
                <a:ea typeface="+mn-ea"/>
              </a:rPr>
              <a:t>．概念：体温是人体内部的</a:t>
            </a:r>
            <a:r>
              <a:rPr lang="en-US" altLang="zh-CN" sz="3000" b="1" dirty="0">
                <a:latin typeface="+mn-ea"/>
                <a:ea typeface="+mn-ea"/>
              </a:rPr>
              <a:t>________</a:t>
            </a:r>
            <a:r>
              <a:rPr lang="zh-CN" altLang="en-US" sz="3000" b="1" dirty="0">
                <a:latin typeface="+mn-ea"/>
                <a:ea typeface="+mn-ea"/>
              </a:rPr>
              <a:t>，可用体温计来测量。</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2</a:t>
            </a:r>
            <a:r>
              <a:rPr lang="zh-CN" altLang="en-US" sz="3000" b="1" dirty="0">
                <a:latin typeface="+mn-ea"/>
                <a:ea typeface="+mn-ea"/>
              </a:rPr>
              <a:t>．体温的测量部位</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________(36.8 ℃)</a:t>
            </a:r>
            <a:r>
              <a:rPr lang="zh-CN" altLang="en-US" sz="3000" b="1" dirty="0">
                <a:latin typeface="+mn-ea"/>
                <a:ea typeface="+mn-ea"/>
              </a:rPr>
              <a:t>、</a:t>
            </a:r>
            <a:r>
              <a:rPr lang="en-US" altLang="zh-CN" sz="3000" b="1" dirty="0">
                <a:latin typeface="+mn-ea"/>
                <a:ea typeface="+mn-ea"/>
              </a:rPr>
              <a:t>________(37.2 ℃)</a:t>
            </a:r>
            <a:r>
              <a:rPr lang="zh-CN" altLang="en-US" sz="3000" b="1" dirty="0">
                <a:latin typeface="+mn-ea"/>
                <a:ea typeface="+mn-ea"/>
              </a:rPr>
              <a:t>、</a:t>
            </a:r>
            <a:r>
              <a:rPr lang="en-US" altLang="zh-CN" sz="3000" b="1" dirty="0">
                <a:latin typeface="+mn-ea"/>
                <a:ea typeface="+mn-ea"/>
              </a:rPr>
              <a:t>________(37.5 ℃)</a:t>
            </a:r>
            <a:r>
              <a:rPr lang="zh-CN" altLang="en-US" sz="3000" b="1" dirty="0">
                <a:latin typeface="+mn-ea"/>
                <a:ea typeface="+mn-ea"/>
              </a:rPr>
              <a:t>。其中，</a:t>
            </a:r>
            <a:r>
              <a:rPr lang="en-US" altLang="zh-CN" sz="3000" b="1" dirty="0">
                <a:latin typeface="+mn-ea"/>
                <a:ea typeface="+mn-ea"/>
              </a:rPr>
              <a:t>________</a:t>
            </a:r>
            <a:r>
              <a:rPr lang="zh-CN" altLang="en-US" sz="3000" b="1" dirty="0">
                <a:latin typeface="+mn-ea"/>
                <a:ea typeface="+mn-ea"/>
              </a:rPr>
              <a:t>温度最接近人的实际体温。</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3</a:t>
            </a:r>
            <a:r>
              <a:rPr lang="zh-CN" altLang="en-US" sz="3000" b="1" dirty="0">
                <a:latin typeface="+mn-ea"/>
                <a:ea typeface="+mn-ea"/>
              </a:rPr>
              <a:t>．体温稳定的意义：维持体温的相对稳定，是人体进行</a:t>
            </a:r>
            <a:r>
              <a:rPr lang="en-US" altLang="zh-CN" sz="3000" b="1" dirty="0">
                <a:latin typeface="+mn-ea"/>
                <a:ea typeface="+mn-ea"/>
              </a:rPr>
              <a:t>____________</a:t>
            </a:r>
            <a:r>
              <a:rPr lang="zh-CN" altLang="en-US" sz="3000" b="1" dirty="0">
                <a:latin typeface="+mn-ea"/>
                <a:ea typeface="+mn-ea"/>
              </a:rPr>
              <a:t>的基础。</a:t>
            </a:r>
            <a:endParaRPr lang="zh-CN" altLang="en-US" sz="3000" b="1" dirty="0">
              <a:latin typeface="+mn-ea"/>
              <a:ea typeface="+mn-ea"/>
            </a:endParaRPr>
          </a:p>
        </p:txBody>
      </p:sp>
      <p:sp>
        <p:nvSpPr>
          <p:cNvPr id="12" name="矩形 11"/>
          <p:cNvSpPr>
            <a:spLocks noChangeArrowheads="1"/>
          </p:cNvSpPr>
          <p:nvPr/>
        </p:nvSpPr>
        <p:spPr bwMode="auto">
          <a:xfrm>
            <a:off x="5518150" y="1738313"/>
            <a:ext cx="803275"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温度</a:t>
            </a:r>
            <a:endParaRPr lang="zh-CN" altLang="en-US">
              <a:latin typeface="Calibri" panose="020F0502020204030204" pitchFamily="34" charset="0"/>
            </a:endParaRPr>
          </a:p>
        </p:txBody>
      </p:sp>
      <p:sp>
        <p:nvSpPr>
          <p:cNvPr id="18" name="矩形 17"/>
          <p:cNvSpPr>
            <a:spLocks noChangeArrowheads="1"/>
          </p:cNvSpPr>
          <p:nvPr/>
        </p:nvSpPr>
        <p:spPr bwMode="auto">
          <a:xfrm>
            <a:off x="731838" y="3128963"/>
            <a:ext cx="803275" cy="460375"/>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腋窝</a:t>
            </a:r>
            <a:endParaRPr lang="zh-CN" altLang="en-US">
              <a:latin typeface="Calibri" panose="020F0502020204030204" pitchFamily="34" charset="0"/>
            </a:endParaRPr>
          </a:p>
        </p:txBody>
      </p:sp>
      <p:sp>
        <p:nvSpPr>
          <p:cNvPr id="19" name="矩形 18"/>
          <p:cNvSpPr>
            <a:spLocks noChangeArrowheads="1"/>
          </p:cNvSpPr>
          <p:nvPr/>
        </p:nvSpPr>
        <p:spPr bwMode="auto">
          <a:xfrm>
            <a:off x="4391025" y="3127375"/>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口腔</a:t>
            </a:r>
            <a:endParaRPr lang="zh-CN" altLang="en-US">
              <a:latin typeface="Calibri" panose="020F0502020204030204" pitchFamily="34" charset="0"/>
            </a:endParaRPr>
          </a:p>
        </p:txBody>
      </p:sp>
      <p:sp>
        <p:nvSpPr>
          <p:cNvPr id="20" name="矩形 19"/>
          <p:cNvSpPr>
            <a:spLocks noChangeArrowheads="1"/>
          </p:cNvSpPr>
          <p:nvPr/>
        </p:nvSpPr>
        <p:spPr bwMode="auto">
          <a:xfrm>
            <a:off x="7974013" y="3090863"/>
            <a:ext cx="803275" cy="460375"/>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直肠</a:t>
            </a:r>
            <a:endParaRPr lang="zh-CN" altLang="en-US">
              <a:latin typeface="Calibri" panose="020F0502020204030204" pitchFamily="34" charset="0"/>
            </a:endParaRPr>
          </a:p>
        </p:txBody>
      </p:sp>
      <p:sp>
        <p:nvSpPr>
          <p:cNvPr id="21" name="矩形 20"/>
          <p:cNvSpPr>
            <a:spLocks noChangeArrowheads="1"/>
          </p:cNvSpPr>
          <p:nvPr/>
        </p:nvSpPr>
        <p:spPr bwMode="auto">
          <a:xfrm>
            <a:off x="603250" y="5168900"/>
            <a:ext cx="204152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正常生命活动</a:t>
            </a:r>
            <a:endParaRPr lang="zh-CN" altLang="en-US">
              <a:latin typeface="Calibri" panose="020F0502020204030204" pitchFamily="34" charset="0"/>
            </a:endParaRPr>
          </a:p>
        </p:txBody>
      </p:sp>
      <p:sp>
        <p:nvSpPr>
          <p:cNvPr id="22" name="矩形 21"/>
          <p:cNvSpPr>
            <a:spLocks noChangeArrowheads="1"/>
          </p:cNvSpPr>
          <p:nvPr/>
        </p:nvSpPr>
        <p:spPr bwMode="auto">
          <a:xfrm>
            <a:off x="1536700" y="3794125"/>
            <a:ext cx="804863"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直肠</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slide(fromBottom)">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dissolv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dissolv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dissolv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dissolve">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5" grpId="0"/>
      <p:bldP spid="12" grpId="0"/>
      <p:bldP spid="18" grpId="0"/>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sp>
        <p:nvSpPr>
          <p:cNvPr id="22" name="文本框 9"/>
          <p:cNvSpPr txBox="1"/>
          <p:nvPr/>
        </p:nvSpPr>
        <p:spPr>
          <a:xfrm>
            <a:off x="400050" y="825500"/>
            <a:ext cx="11574463" cy="4246563"/>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4</a:t>
            </a:r>
            <a:r>
              <a:rPr lang="zh-CN" altLang="en-US" sz="3000" b="1" dirty="0">
                <a:latin typeface="+mn-ea"/>
                <a:ea typeface="+mn-ea"/>
              </a:rPr>
              <a:t>．发热</a:t>
            </a:r>
            <a:endParaRPr lang="zh-CN" altLang="en-US" sz="3000" b="1" dirty="0">
              <a:latin typeface="+mn-ea"/>
              <a:ea typeface="+mn-ea"/>
            </a:endParaRPr>
          </a:p>
          <a:p>
            <a:pPr fontAlgn="auto">
              <a:lnSpc>
                <a:spcPct val="150000"/>
              </a:lnSpc>
              <a:spcBef>
                <a:spcPts val="0"/>
              </a:spcBef>
              <a:spcAft>
                <a:spcPts val="0"/>
              </a:spcAft>
              <a:defRPr/>
            </a:pPr>
            <a:r>
              <a:rPr lang="zh-CN" altLang="en-US" sz="3000" b="1" dirty="0">
                <a:latin typeface="+mn-ea"/>
                <a:ea typeface="+mn-ea"/>
              </a:rPr>
              <a:t>发热对人体既有利又有害，一定限度内的发热是身体抵抗疾病的生理性防御反应，包括体内物质氧化分解</a:t>
            </a:r>
            <a:r>
              <a:rPr lang="en-US" altLang="zh-CN" sz="3000" b="1" dirty="0">
                <a:latin typeface="+mn-ea"/>
                <a:ea typeface="+mn-ea"/>
              </a:rPr>
              <a:t>________</a:t>
            </a:r>
            <a:r>
              <a:rPr lang="zh-CN" altLang="en-US" sz="3000" b="1" dirty="0">
                <a:latin typeface="+mn-ea"/>
                <a:ea typeface="+mn-ea"/>
              </a:rPr>
              <a:t>，身体的抵抗力</a:t>
            </a:r>
            <a:r>
              <a:rPr lang="en-US" altLang="zh-CN" sz="3000" b="1" dirty="0">
                <a:latin typeface="+mn-ea"/>
                <a:ea typeface="+mn-ea"/>
              </a:rPr>
              <a:t>________</a:t>
            </a:r>
            <a:r>
              <a:rPr lang="zh-CN" altLang="en-US" sz="3000" b="1" dirty="0">
                <a:latin typeface="+mn-ea"/>
                <a:ea typeface="+mn-ea"/>
              </a:rPr>
              <a:t>，这有利于消除致病因素，恢复身体健康。但是，当一个人的体温过高或长期发热时，人体的生理功能就会紊乱，甚至会危及生命。如当体温达到</a:t>
            </a:r>
            <a:r>
              <a:rPr lang="en-US" altLang="zh-CN" sz="3000" b="1" dirty="0">
                <a:latin typeface="+mn-ea"/>
                <a:ea typeface="+mn-ea"/>
              </a:rPr>
              <a:t>________℃</a:t>
            </a:r>
            <a:r>
              <a:rPr lang="zh-CN" altLang="en-US" sz="3000" b="1" dirty="0">
                <a:latin typeface="+mn-ea"/>
                <a:ea typeface="+mn-ea"/>
              </a:rPr>
              <a:t>时，人就可能会有生命危险。</a:t>
            </a:r>
            <a:endParaRPr lang="zh-CN" altLang="en-US" sz="3000" b="1" dirty="0">
              <a:latin typeface="+mn-ea"/>
              <a:ea typeface="+mn-ea"/>
            </a:endParaRPr>
          </a:p>
        </p:txBody>
      </p:sp>
      <p:sp>
        <p:nvSpPr>
          <p:cNvPr id="24" name="矩形 23"/>
          <p:cNvSpPr>
            <a:spLocks noChangeArrowheads="1"/>
          </p:cNvSpPr>
          <p:nvPr/>
        </p:nvSpPr>
        <p:spPr bwMode="auto">
          <a:xfrm>
            <a:off x="7308850" y="2489200"/>
            <a:ext cx="803275" cy="460375"/>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加快</a:t>
            </a:r>
            <a:endParaRPr lang="zh-CN" altLang="en-US">
              <a:latin typeface="Calibri" panose="020F0502020204030204" pitchFamily="34" charset="0"/>
            </a:endParaRPr>
          </a:p>
        </p:txBody>
      </p:sp>
      <p:sp>
        <p:nvSpPr>
          <p:cNvPr id="25" name="矩形 24"/>
          <p:cNvSpPr>
            <a:spLocks noChangeArrowheads="1"/>
          </p:cNvSpPr>
          <p:nvPr/>
        </p:nvSpPr>
        <p:spPr bwMode="auto">
          <a:xfrm>
            <a:off x="746125" y="3165475"/>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增强</a:t>
            </a:r>
            <a:endParaRPr lang="zh-CN" altLang="en-US">
              <a:latin typeface="Calibri" panose="020F0502020204030204" pitchFamily="34" charset="0"/>
            </a:endParaRPr>
          </a:p>
        </p:txBody>
      </p:sp>
      <p:sp>
        <p:nvSpPr>
          <p:cNvPr id="29" name="矩形 28"/>
          <p:cNvSpPr>
            <a:spLocks noChangeArrowheads="1"/>
          </p:cNvSpPr>
          <p:nvPr/>
        </p:nvSpPr>
        <p:spPr bwMode="auto">
          <a:xfrm>
            <a:off x="4795838" y="4557713"/>
            <a:ext cx="492125" cy="460375"/>
          </a:xfrm>
          <a:prstGeom prst="rect">
            <a:avLst/>
          </a:prstGeom>
          <a:noFill/>
          <a:ln w="9525">
            <a:noFill/>
            <a:miter lim="800000"/>
          </a:ln>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43</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slide(fromBottom)">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dissolv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dissolv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dissolv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5"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Rectangle 5"/>
          <p:cNvSpPr>
            <a:spLocks noChangeArrowheads="1"/>
          </p:cNvSpPr>
          <p:nvPr/>
        </p:nvSpPr>
        <p:spPr bwMode="auto">
          <a:xfrm>
            <a:off x="1047750" y="0"/>
            <a:ext cx="47752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sym typeface="+mn-ea"/>
              </a:rPr>
              <a:t>第五节    </a:t>
            </a:r>
            <a:r>
              <a:rPr lang="zh-CN" altLang="en-US" sz="3200">
                <a:latin typeface="微软雅黑" panose="020B0503020204020204" pitchFamily="34" charset="-122"/>
                <a:ea typeface="微软雅黑" panose="020B0503020204020204" pitchFamily="34" charset="-122"/>
                <a:sym typeface="+mn-ea"/>
              </a:rPr>
              <a:t>人体能量的供给</a:t>
            </a:r>
            <a:endParaRPr lang="zh-CN" altLang="en-US" sz="3200">
              <a:latin typeface="微软雅黑" panose="020B0503020204020204" pitchFamily="34" charset="-122"/>
              <a:ea typeface="微软雅黑" panose="020B0503020204020204" pitchFamily="34" charset="-122"/>
            </a:endParaRPr>
          </a:p>
        </p:txBody>
      </p:sp>
      <p:grpSp>
        <p:nvGrpSpPr>
          <p:cNvPr id="7" name="组合 6"/>
          <p:cNvGrpSpPr/>
          <p:nvPr/>
        </p:nvGrpSpPr>
        <p:grpSpPr bwMode="auto">
          <a:xfrm>
            <a:off x="376238" y="1038225"/>
            <a:ext cx="11398250" cy="3846513"/>
            <a:chOff x="375783" y="1037798"/>
            <a:chExt cx="11398684" cy="3847353"/>
          </a:xfrm>
        </p:grpSpPr>
        <p:sp>
          <p:nvSpPr>
            <p:cNvPr id="3" name="文本框 9"/>
            <p:cNvSpPr txBox="1"/>
            <p:nvPr/>
          </p:nvSpPr>
          <p:spPr>
            <a:xfrm>
              <a:off x="375783" y="1037798"/>
              <a:ext cx="11398684" cy="676423"/>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5</a:t>
              </a:r>
              <a:r>
                <a:rPr lang="zh-CN" altLang="en-US" sz="3000" b="1" dirty="0">
                  <a:latin typeface="+mn-ea"/>
                  <a:ea typeface="+mn-ea"/>
                </a:rPr>
                <a:t>．如图所示，是体温计一部分，图所示的温度是</a:t>
              </a:r>
              <a:r>
                <a:rPr lang="en-US" altLang="zh-CN" sz="3000" b="1" dirty="0">
                  <a:latin typeface="+mn-ea"/>
                  <a:ea typeface="+mn-ea"/>
                </a:rPr>
                <a:t>________</a:t>
              </a:r>
              <a:r>
                <a:rPr lang="zh-CN" altLang="en-US" sz="3000" b="1" dirty="0">
                  <a:latin typeface="+mn-ea"/>
                  <a:ea typeface="+mn-ea"/>
                </a:rPr>
                <a:t>。</a:t>
              </a:r>
              <a:endParaRPr lang="zh-CN" altLang="en-US" sz="3000" b="1" dirty="0">
                <a:latin typeface="+mn-ea"/>
                <a:ea typeface="+mn-ea"/>
              </a:endParaRPr>
            </a:p>
          </p:txBody>
        </p:sp>
        <p:pic>
          <p:nvPicPr>
            <p:cNvPr id="13317" name="Picture 2" descr="SJC10-20"/>
            <p:cNvPicPr>
              <a:picLocks noChangeAspect="1" noChangeArrowheads="1"/>
            </p:cNvPicPr>
            <p:nvPr/>
          </p:nvPicPr>
          <p:blipFill>
            <a:blip r:embed="rId1"/>
            <a:srcRect/>
            <a:stretch>
              <a:fillRect/>
            </a:stretch>
          </p:blipFill>
          <p:spPr bwMode="auto">
            <a:xfrm>
              <a:off x="4546949" y="2167004"/>
              <a:ext cx="760676" cy="2718147"/>
            </a:xfrm>
            <a:prstGeom prst="rect">
              <a:avLst/>
            </a:prstGeom>
            <a:noFill/>
            <a:ln w="9525">
              <a:noFill/>
              <a:miter lim="800000"/>
              <a:headEnd/>
              <a:tailEnd/>
            </a:ln>
          </p:spPr>
        </p:pic>
      </p:grpSp>
      <p:sp>
        <p:nvSpPr>
          <p:cNvPr id="8" name="矩形 7"/>
          <p:cNvSpPr>
            <a:spLocks noChangeArrowheads="1"/>
          </p:cNvSpPr>
          <p:nvPr/>
        </p:nvSpPr>
        <p:spPr bwMode="auto">
          <a:xfrm>
            <a:off x="8897938" y="1300163"/>
            <a:ext cx="1109662" cy="460375"/>
          </a:xfrm>
          <a:prstGeom prst="rect">
            <a:avLst/>
          </a:prstGeom>
          <a:noFill/>
          <a:ln w="9525">
            <a:noFill/>
            <a:miter lim="800000"/>
          </a:ln>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38.5 </a:t>
            </a:r>
            <a:r>
              <a:rPr lang="en-US" altLang="zh-CN" sz="2400" b="1">
                <a:solidFill>
                  <a:srgbClr val="FF0000"/>
                </a:solidFill>
                <a:cs typeface="Times New Roman" panose="02020603050405020304" pitchFamily="18" charset="0"/>
              </a:rPr>
              <a:t>℃</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UNIT_TABLE_BEAUTIFY" val="smartTable{6ba9a9f0-7eed-4c83-a978-25c8beaa3202}"/>
</p:tagLst>
</file>

<file path=ppt/tags/tag2.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3370</Words>
  <Application>WPS 演示</Application>
  <PresentationFormat>自定义</PresentationFormat>
  <Paragraphs>367</Paragraphs>
  <Slides>22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黑体</vt:lpstr>
      <vt:lpstr>微软雅黑</vt:lpstr>
      <vt:lpstr>仿宋</vt:lpstr>
      <vt:lpstr>华文新魏</vt:lpstr>
      <vt:lpstr>Calibri</vt:lpstr>
      <vt:lpstr>Times New Roman</vt:lpstr>
      <vt:lpstr>Courier New</vt:lpstr>
      <vt:lpstr>Arial Unicode MS</vt:lpstr>
      <vt:lpstr>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145</cp:revision>
  <dcterms:created xsi:type="dcterms:W3CDTF">2018-02-07T00:47:00Z</dcterms:created>
  <dcterms:modified xsi:type="dcterms:W3CDTF">2023-12-27T01:47:13Z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065D5780A4D64F68B1B4DA7BD7035C42_12</vt:lpwstr>
  </property>
</Properties>
</file>