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70" r:id="rId6"/>
    <p:sldId id="283" r:id="rId7"/>
    <p:sldId id="284" r:id="rId8"/>
    <p:sldId id="287" r:id="rId9"/>
    <p:sldId id="288" r:id="rId10"/>
    <p:sldId id="272" r:id="rId11"/>
    <p:sldId id="273" r:id="rId12"/>
    <p:sldId id="271" r:id="rId13"/>
    <p:sldId id="276" r:id="rId14"/>
    <p:sldId id="274" r:id="rId15"/>
    <p:sldId id="285" r:id="rId16"/>
    <p:sldId id="277" r:id="rId17"/>
    <p:sldId id="279" r:id="rId18"/>
    <p:sldId id="280" r:id="rId19"/>
  </p:sldIdLst>
  <p:sldSz cx="12192000" cy="6858000"/>
  <p:notesSz cx="7103745" cy="10234295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wmf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wmf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986088" y="275590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第八章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人的生殖和发育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2513982" y="3947140"/>
            <a:ext cx="9055100" cy="8299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第一节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精卵结合孕育新的生命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1450" y="969963"/>
            <a:ext cx="10761663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．女性生殖系统中，能产生生殖细胞的是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．阴道         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．子宫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．卵巢            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．输卵管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980363" y="1150938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50023"/>
                </a:solidFill>
                <a:latin typeface="+mn-ea"/>
                <a:ea typeface="+mn-ea"/>
              </a:rPr>
              <a:t>C</a:t>
            </a:r>
            <a:r>
              <a:rPr lang="zh-CN" altLang="en-US" sz="2400" b="1" dirty="0">
                <a:solidFill>
                  <a:srgbClr val="C50023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C50023"/>
              </a:solidFill>
              <a:latin typeface="+mn-ea"/>
              <a:ea typeface="+mn-ea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723900" y="4570413"/>
            <a:ext cx="14224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易错易混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439738" y="5172075"/>
            <a:ext cx="10763250" cy="1389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Times New Roman" panose="02020603050405020304" pitchFamily="18" charset="0"/>
                <a:ea typeface="+mn-ea"/>
                <a:cs typeface="Courier New" panose="02070309020205020404" pitchFamily="49" charset="0"/>
              </a:rPr>
              <a:t>精囊腺和前列腺能够分泌有利于精子活动的黏液，这些黏液与精子共同组成精液。</a:t>
            </a:r>
            <a:endParaRPr lang="zh-CN" altLang="en-US" sz="3000" b="1" kern="100" dirty="0">
              <a:latin typeface="Times New Roman" panose="02020603050405020304" pitchFamily="18" charset="0"/>
              <a:ea typeface="+mn-ea"/>
              <a:cs typeface="Courier New" panose="02070309020205020404" pitchFamily="49" charset="0"/>
            </a:endParaRPr>
          </a:p>
        </p:txBody>
      </p:sp>
      <p:pic>
        <p:nvPicPr>
          <p:cNvPr id="1434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3413" y="4613275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465138" y="3062288"/>
            <a:ext cx="11455400" cy="1292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女性的主要生殖器官是卵巢，卵巢的功能是产生生殖细胞卵子及分泌雌性激素。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263" y="1050925"/>
            <a:ext cx="5646737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46125" y="1852613"/>
            <a:ext cx="5594350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人生殖系统的结构和功能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0763" y="1220788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5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2613" y="2074863"/>
            <a:ext cx="84137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/>
          <p:nvPr/>
        </p:nvGrpSpPr>
        <p:grpSpPr bwMode="auto">
          <a:xfrm>
            <a:off x="565150" y="2439988"/>
            <a:ext cx="11180763" cy="3781425"/>
            <a:chOff x="564978" y="2439954"/>
            <a:chExt cx="11180552" cy="3781451"/>
          </a:xfrm>
        </p:grpSpPr>
        <p:sp>
          <p:nvSpPr>
            <p:cNvPr id="20" name="文本框 19"/>
            <p:cNvSpPr txBox="1"/>
            <p:nvPr/>
          </p:nvSpPr>
          <p:spPr>
            <a:xfrm>
              <a:off x="564978" y="2439954"/>
              <a:ext cx="11180552" cy="12842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800" b="1" dirty="0">
                  <a:latin typeface="+mn-ea"/>
                  <a:ea typeface="+mn-ea"/>
                </a:rPr>
                <a:t>【情景展示】</a:t>
              </a:r>
              <a:r>
                <a:rPr lang="zh-CN" altLang="en-US" sz="2800" b="1" dirty="0">
                  <a:latin typeface="+mn-ea"/>
                  <a:ea typeface="+mn-ea"/>
                </a:rPr>
                <a:t>观察男女生殖系统示意图，说出男女生殖系统的组成和功能。</a:t>
              </a:r>
              <a:endParaRPr lang="zh-CN" altLang="en-US" sz="2800" b="1" dirty="0">
                <a:latin typeface="+mn-ea"/>
                <a:ea typeface="+mn-ea"/>
              </a:endParaRPr>
            </a:p>
          </p:txBody>
        </p:sp>
        <p:pic>
          <p:nvPicPr>
            <p:cNvPr id="15368" name="Picture 2" descr="6SXS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03955" y="3770335"/>
              <a:ext cx="3382027" cy="1939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Picture 3" descr="6SXS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789107" y="3682650"/>
              <a:ext cx="2705622" cy="2014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0" name="Rectangle 4"/>
            <p:cNvSpPr>
              <a:spLocks noChangeArrowheads="1"/>
            </p:cNvSpPr>
            <p:nvPr/>
          </p:nvSpPr>
          <p:spPr bwMode="auto">
            <a:xfrm>
              <a:off x="1703541" y="5759740"/>
              <a:ext cx="8186857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indent="266700"/>
              <a:r>
                <a:rPr lang="zh-CN" altLang="en-US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男性生殖系统示意图　　　　 　 　  女性生殖系统示意图</a:t>
              </a:r>
              <a:endParaRPr lang="zh-CN" altLang="en-US" sz="2400" b="1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4650" y="1017588"/>
            <a:ext cx="11249025" cy="3554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．男性和女性生殖系统分别由哪些器官组成？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．受精卵和胚胎继续发育的场所各是什么？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．为什么说睾丸和卵巢分别是男性和女性生殖系统的主要器官？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/>
        </p:nvSpPr>
        <p:spPr>
          <a:xfrm>
            <a:off x="328613" y="979488"/>
            <a:ext cx="11371262" cy="4246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．男性生殖系统主要由睾丸、输精管、前列腺、阴茎等器官组成。男性生殖系统具有产生精子、分泌雄性激素、输送精子等功能。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女性生殖系统主要由卵巢、输卵管、子宫、阴道等器官组成。女性生殖系统具有产生卵子、分泌雌性激素、接受精子以及为受精卵和胚胎提供良好的发育环境等功能。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"/>
          <p:cNvSpPr txBox="1"/>
          <p:nvPr/>
        </p:nvSpPr>
        <p:spPr>
          <a:xfrm>
            <a:off x="441325" y="1092200"/>
            <a:ext cx="10656888" cy="275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．精子和卵子在输卵管中结合形成受精卵，胚胎继续发育的场所是子宫。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．睾丸产生的精子和卵巢产生的卵子都是人的生殖细胞，分泌的激素都可以维持人体的第二性征。	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9100" y="1036638"/>
            <a:ext cx="11469688" cy="2168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   胚胎和胎儿发育的主要场所是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．子宫　 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．卵巢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．输卵管 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．阴道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7841298" y="1241108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50023"/>
                </a:solidFill>
                <a:latin typeface="+mn-ea"/>
                <a:ea typeface="+mn-ea"/>
              </a:rPr>
              <a:t>A</a:t>
            </a:r>
            <a:r>
              <a:rPr lang="zh-CN" altLang="en-US" sz="2400" b="1" dirty="0">
                <a:solidFill>
                  <a:srgbClr val="C50023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C50023"/>
              </a:solidFill>
              <a:latin typeface="+mn-ea"/>
              <a:ea typeface="+mn-ea"/>
            </a:endParaRP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452438" y="3162300"/>
            <a:ext cx="10871200" cy="1198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胚胎发育的初期在输卵管，母体怀孕第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8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周至第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40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周发育的场所主要是子宫。</a:t>
            </a:r>
            <a:endParaRPr lang="zh-CN" altLang="zh-CN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96875" y="4649788"/>
            <a:ext cx="11514138" cy="1368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dirty="0">
                <a:latin typeface="+mn-ea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000" b="1" dirty="0">
                <a:latin typeface="+mn-ea"/>
                <a:ea typeface="+mn-ea"/>
                <a:cs typeface="Times New Roman" panose="02020603050405020304" pitchFamily="18" charset="0"/>
              </a:rPr>
              <a:t>方法点拨</a:t>
            </a:r>
            <a:r>
              <a:rPr lang="en-US" altLang="zh-CN" sz="3000" b="1" dirty="0">
                <a:latin typeface="+mn-ea"/>
                <a:ea typeface="+mn-ea"/>
                <a:cs typeface="Times New Roman" panose="02020603050405020304" pitchFamily="18" charset="0"/>
              </a:rPr>
              <a:t>]</a:t>
            </a:r>
            <a:r>
              <a:rPr lang="zh-CN" altLang="en-US" sz="3000" b="1" dirty="0">
                <a:latin typeface="+mn-ea"/>
                <a:ea typeface="+mn-ea"/>
                <a:cs typeface="Times New Roman" panose="02020603050405020304" pitchFamily="18" charset="0"/>
              </a:rPr>
              <a:t>女性的主要生殖器官是卵巢，卵巢能产生卵子并分泌雌性激素，子宫是胚胎和胎儿发育的场所。</a:t>
            </a:r>
            <a:endParaRPr lang="zh-CN" altLang="en-US" sz="30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595313" y="855663"/>
            <a:ext cx="1628775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0482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5300" y="1047750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116138" y="2165350"/>
            <a:ext cx="1003300" cy="1385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男性生殖系统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2955925" y="1992313"/>
            <a:ext cx="401638" cy="17907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289300" y="1792288"/>
            <a:ext cx="734536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睾丸</a:t>
            </a:r>
            <a:r>
              <a:rPr lang="en-US" altLang="zh-CN" sz="2800" b="1">
                <a:latin typeface="Calibri" panose="020F0502020204030204" pitchFamily="34" charset="0"/>
              </a:rPr>
              <a:t>——</a:t>
            </a:r>
            <a:r>
              <a:rPr lang="zh-CN" altLang="en-US" sz="2800" b="1">
                <a:latin typeface="Calibri" panose="020F0502020204030204" pitchFamily="34" charset="0"/>
              </a:rPr>
              <a:t>睾丸</a:t>
            </a:r>
            <a:r>
              <a:rPr lang="en-US" altLang="zh-CN" sz="2800" b="1">
                <a:latin typeface="Calibri" panose="020F0502020204030204" pitchFamily="34" charset="0"/>
              </a:rPr>
              <a:t>——</a:t>
            </a:r>
            <a:r>
              <a:rPr lang="zh-CN" altLang="en-US" sz="2800" b="1">
                <a:latin typeface="Calibri" panose="020F0502020204030204" pitchFamily="34" charset="0"/>
              </a:rPr>
              <a:t>产生精子，分泌雄性激素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3252788" y="2320925"/>
            <a:ext cx="41005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附睾</a:t>
            </a:r>
            <a:r>
              <a:rPr lang="en-US" altLang="zh-CN" sz="2800" b="1">
                <a:latin typeface="Calibri" panose="020F0502020204030204" pitchFamily="34" charset="0"/>
              </a:rPr>
              <a:t>——</a:t>
            </a:r>
            <a:r>
              <a:rPr lang="zh-CN" altLang="en-US" sz="2800" b="1">
                <a:latin typeface="Calibri" panose="020F0502020204030204" pitchFamily="34" charset="0"/>
              </a:rPr>
              <a:t>贮存和输送精子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279775" y="2822575"/>
            <a:ext cx="41005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输精管</a:t>
            </a:r>
            <a:r>
              <a:rPr lang="en-US" altLang="zh-CN" sz="2800" b="1">
                <a:latin typeface="Calibri" panose="020F0502020204030204" pitchFamily="34" charset="0"/>
              </a:rPr>
              <a:t>——</a:t>
            </a:r>
            <a:r>
              <a:rPr lang="zh-CN" altLang="en-US" sz="2800" b="1">
                <a:latin typeface="Calibri" panose="020F0502020204030204" pitchFamily="34" charset="0"/>
              </a:rPr>
              <a:t>输送精子</a:t>
            </a:r>
            <a:endParaRPr lang="en-US" altLang="zh-CN" sz="2800" b="1">
              <a:latin typeface="Calibri" panose="020F0502020204030204" pitchFamily="34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281363" y="3406775"/>
            <a:ext cx="4822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阴茎</a:t>
            </a:r>
            <a:r>
              <a:rPr lang="en-US" altLang="zh-CN" sz="2800" b="1">
                <a:solidFill>
                  <a:srgbClr val="00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排出精液的通道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181225" y="4597400"/>
            <a:ext cx="1001713" cy="1385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女性生殖系统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39" name="左大括号 38"/>
          <p:cNvSpPr/>
          <p:nvPr/>
        </p:nvSpPr>
        <p:spPr>
          <a:xfrm>
            <a:off x="3021013" y="4424363"/>
            <a:ext cx="400050" cy="17907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352800" y="4224338"/>
            <a:ext cx="55276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卵巢</a:t>
            </a:r>
            <a:r>
              <a:rPr lang="en-US" altLang="zh-CN" sz="2800" b="1">
                <a:latin typeface="Calibri" panose="020F0502020204030204" pitchFamily="34" charset="0"/>
              </a:rPr>
              <a:t>——</a:t>
            </a:r>
            <a:r>
              <a:rPr lang="zh-CN" altLang="en-US" sz="2800" b="1">
                <a:latin typeface="Calibri" panose="020F0502020204030204" pitchFamily="34" charset="0"/>
              </a:rPr>
              <a:t>产生卵子，分泌雌性激素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317875" y="4752975"/>
            <a:ext cx="63515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输卵管</a:t>
            </a:r>
            <a:r>
              <a:rPr lang="en-US" altLang="zh-CN" sz="2800" b="1">
                <a:latin typeface="Calibri" panose="020F0502020204030204" pitchFamily="34" charset="0"/>
              </a:rPr>
              <a:t>——</a:t>
            </a:r>
            <a:r>
              <a:rPr lang="zh-CN" altLang="en-US" sz="2800" b="1">
                <a:latin typeface="Calibri" panose="020F0502020204030204" pitchFamily="34" charset="0"/>
              </a:rPr>
              <a:t>输送卵子、受精作用的场所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308350" y="5280025"/>
            <a:ext cx="51339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子宫</a:t>
            </a:r>
            <a:r>
              <a:rPr lang="en-US" altLang="zh-CN" sz="2800" b="1">
                <a:latin typeface="Calibri" panose="020F0502020204030204" pitchFamily="34" charset="0"/>
              </a:rPr>
              <a:t>——</a:t>
            </a:r>
            <a:r>
              <a:rPr lang="zh-CN" altLang="en-US" sz="2800" b="1">
                <a:latin typeface="Calibri" panose="020F0502020204030204" pitchFamily="34" charset="0"/>
              </a:rPr>
              <a:t>胚胎继续发育的场所</a:t>
            </a:r>
            <a:endParaRPr lang="en-US" altLang="zh-CN" sz="2800" b="1">
              <a:latin typeface="Calibri" panose="020F0502020204030204" pitchFamily="34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3321050" y="5840413"/>
            <a:ext cx="62118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阴道</a:t>
            </a:r>
            <a:r>
              <a:rPr lang="en-US" altLang="zh-CN" sz="2800" b="1">
                <a:solidFill>
                  <a:srgbClr val="00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精子进入和娩出胎儿的通道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3275013" y="1192213"/>
            <a:ext cx="9064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结构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4605338" y="1231900"/>
            <a:ext cx="9048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功能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" grpId="0"/>
      <p:bldP spid="32" grpId="0" animBg="1"/>
      <p:bldP spid="33" grpId="0"/>
      <p:bldP spid="35" grpId="0"/>
      <p:bldP spid="36" grpId="0"/>
      <p:bldP spid="37" grpId="0"/>
      <p:bldP spid="38" grpId="0"/>
      <p:bldP spid="39" grpId="0" animBg="1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1506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1906588"/>
            <a:ext cx="11450638" cy="355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生殖细胞知多少</a:t>
            </a:r>
            <a:endParaRPr sz="3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+mn-ea"/>
                <a:ea typeface="+mn-ea"/>
                <a:cs typeface="+mn-ea"/>
              </a:rPr>
              <a:t>   </a:t>
            </a:r>
            <a:r>
              <a:rPr lang="zh-CN" altLang="en-US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男性比女性拥有更多的生殖细胞。在出生时，女性拥有</a:t>
            </a:r>
            <a:r>
              <a:rPr lang="en-US" altLang="zh-CN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100</a:t>
            </a:r>
            <a:r>
              <a:rPr lang="zh-CN" altLang="en-US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万～</a:t>
            </a:r>
            <a:r>
              <a:rPr lang="en-US" altLang="zh-CN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200</a:t>
            </a:r>
            <a:r>
              <a:rPr lang="zh-CN" altLang="en-US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万个卵子，青春期来临时只剩下约</a:t>
            </a:r>
            <a:r>
              <a:rPr lang="en-US" altLang="zh-CN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30</a:t>
            </a:r>
            <a:r>
              <a:rPr lang="zh-CN" altLang="en-US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万个，只有</a:t>
            </a:r>
            <a:r>
              <a:rPr lang="en-US" altLang="zh-CN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300</a:t>
            </a:r>
            <a:r>
              <a:rPr lang="zh-CN" altLang="en-US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～</a:t>
            </a:r>
            <a:r>
              <a:rPr lang="en-US" altLang="zh-CN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400</a:t>
            </a:r>
            <a:r>
              <a:rPr lang="zh-CN" altLang="en-US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个在更年期之前排卵。而每名男子在他的一生中会生成超过</a:t>
            </a:r>
            <a:r>
              <a:rPr lang="en-US" altLang="zh-CN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5000</a:t>
            </a:r>
            <a:r>
              <a:rPr lang="zh-CN" altLang="en-US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亿个精子，一个身体健康的男性在一次射精中会释放出</a:t>
            </a:r>
            <a:r>
              <a:rPr lang="en-US" altLang="zh-CN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120</a:t>
            </a:r>
            <a:r>
              <a:rPr lang="zh-CN" altLang="en-US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万个精子。</a:t>
            </a:r>
            <a:endParaRPr lang="zh-CN" altLang="en-US" sz="3000" b="1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39688" y="1287463"/>
            <a:ext cx="12118975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第1</a:t>
            </a:r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   </a:t>
            </a:r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rPr>
              <a:t>人生殖系统的结构和功能</a:t>
            </a:r>
            <a:endParaRPr lang="zh-CN" altLang="en-US" sz="6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00075" y="1446213"/>
            <a:ext cx="9018588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概述男女生殖系统的结构和功能。</a:t>
            </a:r>
            <a:endParaRPr lang="zh-CN" altLang="en-US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．说明睾丸和卵巢分别是男性和女性的主要生殖器官。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615950" y="3590925"/>
            <a:ext cx="15779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8163" y="3648075"/>
            <a:ext cx="8413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11"/>
          <p:cNvGrpSpPr/>
          <p:nvPr/>
        </p:nvGrpSpPr>
        <p:grpSpPr bwMode="auto">
          <a:xfrm>
            <a:off x="433388" y="4129088"/>
            <a:ext cx="11050587" cy="2062162"/>
            <a:chOff x="433706" y="4129232"/>
            <a:chExt cx="11050191" cy="2061655"/>
          </a:xfrm>
        </p:grpSpPr>
        <p:sp>
          <p:nvSpPr>
            <p:cNvPr id="15" name="文本框 14"/>
            <p:cNvSpPr txBox="1"/>
            <p:nvPr/>
          </p:nvSpPr>
          <p:spPr>
            <a:xfrm>
              <a:off x="433706" y="4129232"/>
              <a:ext cx="11050191" cy="20616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j-ea"/>
                  <a:ea typeface="+mj-ea"/>
                </a:rPr>
                <a:t>人类新个体的产生要经历雌雄两性生殖细胞的结合，通过胚胎发育形成新个体。这一过程是依靠生殖系统完成的。</a:t>
              </a:r>
              <a:endParaRPr lang="en-US" altLang="zh-CN" sz="3000" b="1" dirty="0">
                <a:latin typeface="+mj-ea"/>
                <a:ea typeface="+mj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j-ea"/>
                  <a:ea typeface="+mj-ea"/>
                </a:rPr>
                <a:t>你了解人的生殖系统的结构和功能吗？</a:t>
              </a:r>
              <a:endParaRPr lang="zh-CN" altLang="en-US" sz="3000" b="1" dirty="0">
                <a:latin typeface="+mj-ea"/>
                <a:ea typeface="+mj-ea"/>
              </a:endParaRPr>
            </a:p>
          </p:txBody>
        </p:sp>
        <p:pic>
          <p:nvPicPr>
            <p:cNvPr id="7177" name="Picture 2" descr="SJC8-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199802" y="4887392"/>
              <a:ext cx="1622686" cy="12815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2036763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4" name="组合 1"/>
          <p:cNvGrpSpPr/>
          <p:nvPr/>
        </p:nvGrpSpPr>
        <p:grpSpPr bwMode="auto">
          <a:xfrm>
            <a:off x="190500" y="974725"/>
            <a:ext cx="6281738" cy="820738"/>
            <a:chOff x="183" y="1646"/>
            <a:chExt cx="4986" cy="1063"/>
          </a:xfrm>
        </p:grpSpPr>
        <p:pic>
          <p:nvPicPr>
            <p:cNvPr id="8203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38125" y="2676525"/>
            <a:ext cx="11272838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1</a:t>
            </a:r>
            <a:r>
              <a:rPr lang="zh-CN" altLang="en-US" sz="3000" b="1" dirty="0">
                <a:latin typeface="+mn-ea"/>
                <a:ea typeface="+mn-ea"/>
              </a:rPr>
              <a:t>．人的生殖系统分为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生殖系统和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生殖系统。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2</a:t>
            </a:r>
            <a:r>
              <a:rPr lang="zh-CN" altLang="en-US" sz="3000" b="1" dirty="0">
                <a:latin typeface="+mn-ea"/>
                <a:ea typeface="+mn-ea"/>
              </a:rPr>
              <a:t>．第一性征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由</a:t>
            </a:r>
            <a:r>
              <a:rPr lang="en-US" altLang="zh-CN" sz="3000" b="1" dirty="0">
                <a:latin typeface="+mn-ea"/>
                <a:ea typeface="+mn-ea"/>
              </a:rPr>
              <a:t>__________</a:t>
            </a:r>
            <a:r>
              <a:rPr lang="zh-CN" altLang="en-US" sz="3000" b="1" dirty="0">
                <a:latin typeface="+mn-ea"/>
                <a:ea typeface="+mn-ea"/>
              </a:rPr>
              <a:t>结构的不同造成的两性差异称为第一性征，如男子的</a:t>
            </a:r>
            <a:r>
              <a:rPr lang="en-US" altLang="zh-CN" sz="3000" b="1" dirty="0">
                <a:latin typeface="+mn-ea"/>
                <a:ea typeface="+mn-ea"/>
              </a:rPr>
              <a:t>______</a:t>
            </a:r>
            <a:r>
              <a:rPr lang="zh-CN" altLang="en-US" sz="3000" b="1" dirty="0">
                <a:latin typeface="+mn-ea"/>
                <a:ea typeface="+mn-ea"/>
              </a:rPr>
              <a:t>、阴茎和女子的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、阴道等。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7213" y="1989138"/>
            <a:ext cx="41941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人生殖系统的组成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391025" y="2927350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男性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697788" y="29130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女性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74713" y="429101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生殖系统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69950" y="49545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睾丸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867275" y="4994275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卵巢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250950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1203325"/>
            <a:ext cx="544512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男性生殖系统的结构和功能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476250" y="1755775"/>
            <a:ext cx="11398250" cy="4133850"/>
            <a:chOff x="476517" y="1755003"/>
            <a:chExt cx="11397803" cy="4134358"/>
          </a:xfrm>
        </p:grpSpPr>
        <p:sp>
          <p:nvSpPr>
            <p:cNvPr id="3" name="文本框 9"/>
            <p:cNvSpPr txBox="1"/>
            <p:nvPr/>
          </p:nvSpPr>
          <p:spPr>
            <a:xfrm>
              <a:off x="476517" y="1755003"/>
              <a:ext cx="11397803" cy="206241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1</a:t>
              </a:r>
              <a:r>
                <a:rPr lang="zh-CN" altLang="en-US" sz="3000" b="1" dirty="0">
                  <a:latin typeface="+mn-ea"/>
                  <a:ea typeface="+mn-ea"/>
                </a:rPr>
                <a:t>．结构：男性生殖系统由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、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、前列腺、阴茎等器官组成。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2</a:t>
              </a:r>
              <a:r>
                <a:rPr lang="zh-CN" altLang="en-US" sz="3000" b="1" dirty="0">
                  <a:latin typeface="+mn-ea"/>
                  <a:ea typeface="+mn-ea"/>
                </a:rPr>
                <a:t>．功能：如图为男性生殖系统结构图。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pic>
          <p:nvPicPr>
            <p:cNvPr id="9224" name="Picture 1" descr="6SXS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85554" y="4098251"/>
              <a:ext cx="2902928" cy="1791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061200" y="1979613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输精管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243513" y="20113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睾丸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347663" y="1098550"/>
            <a:ext cx="11398250" cy="4138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(1)[1]</a:t>
            </a:r>
            <a:r>
              <a:rPr lang="zh-CN" altLang="en-US" sz="3000" b="1" dirty="0">
                <a:latin typeface="+mn-ea"/>
                <a:ea typeface="+mn-ea"/>
              </a:rPr>
              <a:t>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，输送精子。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(2)[2]</a:t>
            </a:r>
            <a:r>
              <a:rPr lang="zh-CN" altLang="en-US" sz="3000" b="1" dirty="0">
                <a:latin typeface="+mn-ea"/>
                <a:ea typeface="+mn-ea"/>
              </a:rPr>
              <a:t>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，能够把精子输送到女性的生殖器官</a:t>
            </a:r>
            <a:r>
              <a:rPr lang="en-US" altLang="zh-CN" sz="3000" b="1" dirty="0">
                <a:latin typeface="+mn-ea"/>
                <a:ea typeface="+mn-ea"/>
              </a:rPr>
              <a:t>(</a:t>
            </a:r>
            <a:r>
              <a:rPr lang="zh-CN" altLang="en-US" sz="3000" b="1" dirty="0">
                <a:latin typeface="+mn-ea"/>
                <a:ea typeface="+mn-ea"/>
              </a:rPr>
              <a:t>阴道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中去。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(3)[3]</a:t>
            </a:r>
            <a:r>
              <a:rPr lang="zh-CN" altLang="en-US" sz="3000" b="1" dirty="0">
                <a:latin typeface="+mn-ea"/>
                <a:ea typeface="+mn-ea"/>
              </a:rPr>
              <a:t>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，能够产生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和分泌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性激素，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性激素能刺激男性性征器官</a:t>
            </a:r>
            <a:r>
              <a:rPr lang="en-US" altLang="zh-CN" sz="3000" b="1" dirty="0">
                <a:latin typeface="+mn-ea"/>
                <a:ea typeface="+mn-ea"/>
              </a:rPr>
              <a:t>(</a:t>
            </a:r>
            <a:r>
              <a:rPr lang="zh-CN" altLang="en-US" sz="3000" b="1" dirty="0">
                <a:latin typeface="+mn-ea"/>
                <a:ea typeface="+mn-ea"/>
              </a:rPr>
              <a:t>如睾丸、阴茎等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的发育和维持男性第二性征</a:t>
            </a:r>
            <a:r>
              <a:rPr lang="en-US" altLang="zh-CN" sz="3000" b="1" dirty="0">
                <a:latin typeface="+mn-ea"/>
                <a:ea typeface="+mn-ea"/>
              </a:rPr>
              <a:t>(</a:t>
            </a:r>
            <a:r>
              <a:rPr lang="zh-CN" altLang="en-US" sz="3000" b="1" dirty="0">
                <a:latin typeface="+mn-ea"/>
                <a:ea typeface="+mn-ea"/>
              </a:rPr>
              <a:t>如胡须生长、声音变粗等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(4)</a:t>
            </a:r>
            <a:r>
              <a:rPr lang="zh-CN" altLang="en-US" sz="3000" b="1" dirty="0">
                <a:latin typeface="+mn-ea"/>
                <a:ea typeface="+mn-ea"/>
              </a:rPr>
              <a:t>男性生殖系统的主要器官是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711825" y="4757738"/>
            <a:ext cx="10731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670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睾丸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168525" y="1336675"/>
            <a:ext cx="11128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输精管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989138" y="2000250"/>
            <a:ext cx="10731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26670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阴茎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273300" y="27257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睾丸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718175" y="27257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精子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655050" y="2725738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938213" y="3402013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313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1350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/>
        </p:nvSpPr>
        <p:spPr>
          <a:xfrm>
            <a:off x="557213" y="1087438"/>
            <a:ext cx="544512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点三　女性生殖系统的组成和功能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63550" y="1585913"/>
            <a:ext cx="11272838" cy="4703762"/>
            <a:chOff x="388261" y="1648800"/>
            <a:chExt cx="11273469" cy="4703293"/>
          </a:xfrm>
        </p:grpSpPr>
        <p:sp>
          <p:nvSpPr>
            <p:cNvPr id="3" name="文本框 9"/>
            <p:cNvSpPr txBox="1"/>
            <p:nvPr/>
          </p:nvSpPr>
          <p:spPr>
            <a:xfrm>
              <a:off x="388261" y="1648800"/>
              <a:ext cx="11273469" cy="20619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1</a:t>
              </a:r>
              <a:r>
                <a:rPr lang="zh-CN" altLang="en-US" sz="3000" b="1" dirty="0">
                  <a:latin typeface="+mn-ea"/>
                  <a:ea typeface="+mn-ea"/>
                </a:rPr>
                <a:t>．结构：女性生殖系统由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、</a:t>
              </a:r>
              <a:r>
                <a:rPr lang="en-US" altLang="zh-CN" sz="3000" b="1" dirty="0">
                  <a:latin typeface="+mn-ea"/>
                  <a:ea typeface="+mn-ea"/>
                </a:rPr>
                <a:t>________</a:t>
              </a:r>
              <a:r>
                <a:rPr lang="zh-CN" altLang="en-US" sz="3000" b="1" dirty="0">
                  <a:latin typeface="+mn-ea"/>
                  <a:ea typeface="+mn-ea"/>
                </a:rPr>
                <a:t>、子宫、阴道等器官组成。</a:t>
              </a:r>
              <a:endParaRPr lang="zh-CN" altLang="en-US" sz="3000" b="1" dirty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2</a:t>
              </a:r>
              <a:r>
                <a:rPr lang="zh-CN" altLang="en-US" sz="3000" b="1" dirty="0">
                  <a:latin typeface="+mn-ea"/>
                  <a:ea typeface="+mn-ea"/>
                </a:rPr>
                <a:t>．功能：如图为女性生殖系统结构图。</a:t>
              </a:r>
              <a:endParaRPr lang="zh-CN" altLang="en-US" sz="3000" b="1" dirty="0">
                <a:latin typeface="+mn-ea"/>
                <a:ea typeface="+mn-ea"/>
              </a:endParaRPr>
            </a:p>
          </p:txBody>
        </p:sp>
        <p:pic>
          <p:nvPicPr>
            <p:cNvPr id="11272" name="Picture 2" descr="6SXS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76771" y="3930825"/>
              <a:ext cx="2799394" cy="242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254625" y="183673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卵巢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116763" y="1849438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输卵管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347663" y="1098550"/>
            <a:ext cx="11398250" cy="4138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(1)[1]</a:t>
            </a:r>
            <a:r>
              <a:rPr lang="zh-CN" altLang="en-US" sz="3000" b="1" dirty="0">
                <a:latin typeface="+mn-ea"/>
                <a:ea typeface="+mn-ea"/>
              </a:rPr>
              <a:t>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，能够产生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和分泌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性激素，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性激素能刺激女性性征器官</a:t>
            </a:r>
            <a:r>
              <a:rPr lang="en-US" altLang="zh-CN" sz="3000" b="1" dirty="0">
                <a:latin typeface="+mn-ea"/>
                <a:ea typeface="+mn-ea"/>
              </a:rPr>
              <a:t>(</a:t>
            </a:r>
            <a:r>
              <a:rPr lang="zh-CN" altLang="en-US" sz="3000" b="1" dirty="0">
                <a:latin typeface="+mn-ea"/>
                <a:ea typeface="+mn-ea"/>
              </a:rPr>
              <a:t>如卵巢、子宫等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的发育、维持女性第二性征</a:t>
            </a:r>
            <a:r>
              <a:rPr lang="en-US" altLang="zh-CN" sz="3000" b="1" dirty="0">
                <a:latin typeface="+mn-ea"/>
                <a:ea typeface="+mn-ea"/>
              </a:rPr>
              <a:t>(</a:t>
            </a:r>
            <a:r>
              <a:rPr lang="zh-CN" altLang="en-US" sz="3000" b="1" dirty="0">
                <a:latin typeface="+mn-ea"/>
                <a:ea typeface="+mn-ea"/>
              </a:rPr>
              <a:t>如乳房增大、声音变细等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和性周期。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(2)[2]</a:t>
            </a:r>
            <a:r>
              <a:rPr lang="zh-CN" altLang="en-US" sz="3000" b="1" dirty="0">
                <a:latin typeface="+mn-ea"/>
                <a:ea typeface="+mn-ea"/>
              </a:rPr>
              <a:t>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，精子与卵子在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中相遇并结合。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(3)[3]</a:t>
            </a:r>
            <a:r>
              <a:rPr lang="zh-CN" altLang="en-US" sz="3000" b="1" dirty="0">
                <a:latin typeface="+mn-ea"/>
                <a:ea typeface="+mn-ea"/>
              </a:rPr>
              <a:t>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，是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继续发育的地方。</a:t>
            </a:r>
            <a:endParaRPr lang="zh-CN" altLang="en-US" sz="30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(4)</a:t>
            </a:r>
            <a:r>
              <a:rPr lang="zh-CN" altLang="en-US" sz="3000" b="1" dirty="0">
                <a:latin typeface="+mn-ea"/>
                <a:ea typeface="+mn-ea"/>
              </a:rPr>
              <a:t>女性生殖系统的主要器官是</a:t>
            </a:r>
            <a:r>
              <a:rPr lang="en-US" altLang="zh-CN" sz="3000" b="1" dirty="0">
                <a:latin typeface="+mn-ea"/>
                <a:ea typeface="+mn-ea"/>
              </a:rPr>
              <a:t>________</a:t>
            </a:r>
            <a:r>
              <a:rPr lang="zh-CN" altLang="en-US" sz="3000" b="1" dirty="0">
                <a:latin typeface="+mn-ea"/>
                <a:ea typeface="+mn-ea"/>
              </a:rPr>
              <a:t>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12290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249488" y="13477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卵巢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756275" y="13493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卵子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640763" y="1349375"/>
            <a:ext cx="4937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雌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87413" y="2011363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雌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70113" y="338931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输卵管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427788" y="340201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输卵管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98688" y="4090988"/>
            <a:ext cx="8048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子宫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654550" y="40909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胚胎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856288" y="47799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卵巢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596900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713" y="1693863"/>
            <a:ext cx="11066462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．人体分泌雄性激素的器官是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．睾丸     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．附睾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．精囊腺           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．前列腺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pic>
        <p:nvPicPr>
          <p:cNvPr id="1331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1813" y="1249363"/>
            <a:ext cx="85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069975" y="100013"/>
            <a:ext cx="60055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精卵结合孕育新的生命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6149975" y="1887538"/>
            <a:ext cx="663575" cy="4619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50023"/>
                </a:solidFill>
                <a:latin typeface="+mn-ea"/>
                <a:ea typeface="+mn-ea"/>
              </a:rPr>
              <a:t>A</a:t>
            </a:r>
            <a:r>
              <a:rPr lang="zh-CN" altLang="en-US" sz="2400" b="1" dirty="0">
                <a:solidFill>
                  <a:srgbClr val="C50023"/>
                </a:solidFill>
                <a:latin typeface="+mn-ea"/>
                <a:ea typeface="+mn-ea"/>
              </a:rPr>
              <a:t> </a:t>
            </a:r>
            <a:endParaRPr lang="zh-CN" altLang="en-US" sz="2400" b="1" dirty="0">
              <a:solidFill>
                <a:srgbClr val="C50023"/>
              </a:solidFill>
              <a:latin typeface="+mn-ea"/>
              <a:ea typeface="+mn-ea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401638" y="3989388"/>
            <a:ext cx="11455400" cy="1198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睾丸是男性生殖系统的主要器官，具有产生精子和分泌雄性激素的作用。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6" grpId="0"/>
      <p:bldP spid="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2272</Words>
  <Application>WPS 演示</Application>
  <PresentationFormat>自定义</PresentationFormat>
  <Paragraphs>216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Times New Roman</vt:lpstr>
      <vt:lpstr>Calibri</vt:lpstr>
      <vt:lpstr>Courier New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78</cp:revision>
  <dcterms:created xsi:type="dcterms:W3CDTF">2018-02-07T00:47:00Z</dcterms:created>
  <dcterms:modified xsi:type="dcterms:W3CDTF">2023-12-27T01:42:56Z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A3FD5F1874F2427DB51EAA4EFDBDF11F_12</vt:lpwstr>
  </property>
</Properties>
</file>