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8" r:id="rId4"/>
    <p:sldId id="269" r:id="rId5"/>
    <p:sldId id="289" r:id="rId6"/>
    <p:sldId id="292" r:id="rId7"/>
    <p:sldId id="270" r:id="rId8"/>
    <p:sldId id="283" r:id="rId9"/>
    <p:sldId id="293" r:id="rId10"/>
    <p:sldId id="272" r:id="rId11"/>
    <p:sldId id="273" r:id="rId12"/>
    <p:sldId id="294" r:id="rId13"/>
    <p:sldId id="271" r:id="rId14"/>
    <p:sldId id="276" r:id="rId15"/>
    <p:sldId id="274" r:id="rId16"/>
    <p:sldId id="277" r:id="rId17"/>
    <p:sldId id="278" r:id="rId18"/>
    <p:sldId id="279" r:id="rId19"/>
    <p:sldId id="280" r:id="rId20"/>
  </p:sldIdLst>
  <p:sldSz cx="12192000" cy="6858000"/>
  <p:notesSz cx="7103745" cy="10234295"/>
  <p:custDataLst>
    <p:tags r:id="rId24"/>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43" autoAdjust="0"/>
    <p:restoredTop sz="94660"/>
  </p:normalViewPr>
  <p:slideViewPr>
    <p:cSldViewPr snapToGrid="0">
      <p:cViewPr varScale="1">
        <p:scale>
          <a:sx n="86" d="100"/>
          <a:sy n="86" d="100"/>
        </p:scale>
        <p:origin x="-90"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wmf"/><Relationship Id="rId3" Type="http://schemas.openxmlformats.org/officeDocument/2006/relationships/image" Target="../media/image9.wmf"/><Relationship Id="rId2" Type="http://schemas.openxmlformats.org/officeDocument/2006/relationships/image" Target="../media/image5.png"/><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slide" Target="slide12.xml"/><Relationship Id="rId3" Type="http://schemas.openxmlformats.org/officeDocument/2006/relationships/slide" Target="slide5.xml"/><Relationship Id="rId2" Type="http://schemas.openxmlformats.org/officeDocument/2006/relationships/image" Target="../media/image3.jpeg"/><Relationship Id="rId1" Type="http://schemas.openxmlformats.org/officeDocument/2006/relationships/slide" Target="slide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wmf"/><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3.jpeg"/><Relationship Id="rId3" Type="http://schemas.openxmlformats.org/officeDocument/2006/relationships/image" Target="../media/image5.png"/><Relationship Id="rId2" Type="http://schemas.openxmlformats.org/officeDocument/2006/relationships/image" Target="../media/image7.emf"/><Relationship Id="rId1" Type="http://schemas.openxmlformats.org/officeDocument/2006/relationships/package" Target="../embeddings/Document1.docx"/></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w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1466850" y="2800350"/>
            <a:ext cx="9463088"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第十二章　</a:t>
            </a:r>
            <a:r>
              <a:rPr lang="zh-CN" altLang="en-US" sz="4800">
                <a:latin typeface="微软雅黑" panose="020B0503020204020204" pitchFamily="34" charset="-122"/>
                <a:ea typeface="微软雅黑" panose="020B0503020204020204" pitchFamily="34" charset="-122"/>
              </a:rPr>
              <a:t>人体生命活动的调节</a:t>
            </a:r>
            <a:endParaRPr lang="zh-CN" altLang="en-US" sz="4800">
              <a:latin typeface="微软雅黑" panose="020B0503020204020204" pitchFamily="34" charset="-122"/>
              <a:ea typeface="微软雅黑" panose="020B0503020204020204" pitchFamily="34" charset="-122"/>
            </a:endParaRPr>
          </a:p>
        </p:txBody>
      </p:sp>
      <p:sp>
        <p:nvSpPr>
          <p:cNvPr id="3" name="Rectangle 5"/>
          <p:cNvSpPr/>
          <p:nvPr/>
        </p:nvSpPr>
        <p:spPr>
          <a:xfrm>
            <a:off x="1195808" y="3924855"/>
            <a:ext cx="8884517" cy="830997"/>
          </a:xfrm>
          <a:prstGeom prst="rect">
            <a:avLst/>
          </a:prstGeom>
          <a:noFill/>
          <a:ln w="9525">
            <a:noFill/>
          </a:ln>
        </p:spPr>
        <p:txBody>
          <a:bodyPr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FontTx/>
              <a:buNone/>
              <a:defRPr/>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第三节</a:t>
            </a:r>
            <a:r>
              <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人体感知信息</a:t>
            </a:r>
            <a:endPar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a:spLocks noChangeArrowheads="1"/>
          </p:cNvSpPr>
          <p:nvPr/>
        </p:nvSpPr>
        <p:spPr bwMode="auto">
          <a:xfrm>
            <a:off x="2408238" y="1485900"/>
            <a:ext cx="9056687"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a:t>
            </a:r>
            <a:r>
              <a:rPr lang="en-US" altLang="zh-CN" sz="4800" b="1">
                <a:latin typeface="微软雅黑" panose="020B0503020204020204" pitchFamily="34" charset="-122"/>
                <a:ea typeface="微软雅黑" panose="020B0503020204020204" pitchFamily="34" charset="-122"/>
              </a:rPr>
              <a:t>4</a:t>
            </a:r>
            <a:r>
              <a:rPr lang="zh-CN" altLang="en-US" sz="4800" b="1">
                <a:latin typeface="微软雅黑" panose="020B0503020204020204" pitchFamily="34" charset="-122"/>
                <a:ea typeface="微软雅黑" panose="020B0503020204020204" pitchFamily="34" charset="-122"/>
              </a:rPr>
              <a:t>单元</a:t>
            </a:r>
            <a:r>
              <a:rPr lang="zh-CN" altLang="en-US" sz="4800">
                <a:latin typeface="微软雅黑" panose="020B0503020204020204" pitchFamily="34" charset="-122"/>
                <a:ea typeface="微软雅黑" panose="020B0503020204020204" pitchFamily="34" charset="-122"/>
              </a:rPr>
              <a:t>　生物圈中的人</a:t>
            </a:r>
            <a:endParaRPr lang="zh-CN" altLang="en-US" sz="48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bldLst>
      <p:bldP spid="9" grpId="0"/>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50863" y="771525"/>
            <a:ext cx="10763250" cy="4140200"/>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．视觉让你能够看到周围的事物，感知美好的世界。人的视觉形成于</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a:t>
            </a:r>
            <a:r>
              <a:rPr lang="zh-CN" altLang="en-US" sz="3000" b="1" kern="100" dirty="0">
                <a:latin typeface="+mn-ea"/>
                <a:ea typeface="+mn-ea"/>
                <a:cs typeface="Times New Roman" panose="02020603050405020304" pitchFamily="18" charset="0"/>
              </a:rPr>
              <a:t>．角膜  </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B</a:t>
            </a:r>
            <a:r>
              <a:rPr lang="zh-CN" altLang="en-US" sz="3000" b="1" kern="100" dirty="0">
                <a:latin typeface="+mn-ea"/>
                <a:ea typeface="+mn-ea"/>
                <a:cs typeface="Times New Roman" panose="02020603050405020304" pitchFamily="18" charset="0"/>
              </a:rPr>
              <a:t>．晶状体</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C</a:t>
            </a:r>
            <a:r>
              <a:rPr lang="zh-CN" altLang="en-US" sz="3000" b="1" kern="100" dirty="0">
                <a:latin typeface="+mn-ea"/>
                <a:ea typeface="+mn-ea"/>
                <a:cs typeface="Times New Roman" panose="02020603050405020304" pitchFamily="18" charset="0"/>
              </a:rPr>
              <a:t>．视网膜  </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D</a:t>
            </a:r>
            <a:r>
              <a:rPr lang="zh-CN" altLang="en-US" sz="3000" b="1" kern="100" dirty="0">
                <a:latin typeface="+mn-ea"/>
                <a:ea typeface="+mn-ea"/>
                <a:cs typeface="Times New Roman" panose="02020603050405020304" pitchFamily="18" charset="0"/>
              </a:rPr>
              <a:t>．大脑特定区域</a:t>
            </a:r>
            <a:endParaRPr lang="zh-CN" altLang="en-US" sz="3000" b="1" kern="100" dirty="0">
              <a:latin typeface="+mn-ea"/>
              <a:ea typeface="+mn-ea"/>
              <a:cs typeface="Times New Roman" panose="02020603050405020304" pitchFamily="18" charset="0"/>
            </a:endParaRPr>
          </a:p>
        </p:txBody>
      </p:sp>
      <p:sp>
        <p:nvSpPr>
          <p:cNvPr id="6" name="矩形 5"/>
          <p:cNvSpPr>
            <a:spLocks noChangeArrowheads="1"/>
          </p:cNvSpPr>
          <p:nvPr/>
        </p:nvSpPr>
        <p:spPr bwMode="auto">
          <a:xfrm flipH="1">
            <a:off x="2468563" y="1689100"/>
            <a:ext cx="663575" cy="461963"/>
          </a:xfrm>
          <a:prstGeom prst="rect">
            <a:avLst/>
          </a:prstGeom>
          <a:noFill/>
          <a:ln w="9525">
            <a:noFill/>
            <a:miter lim="800000"/>
          </a:ln>
        </p:spPr>
        <p:txBody>
          <a:bodyPr anchor="ctr">
            <a:spAutoFit/>
          </a:bodyPr>
          <a:lstStyle/>
          <a:p>
            <a:r>
              <a:rPr lang="en-US" altLang="zh-CN" sz="2400" b="1">
                <a:solidFill>
                  <a:srgbClr val="FF0000"/>
                </a:solidFill>
              </a:rPr>
              <a:t>D</a:t>
            </a:r>
            <a:r>
              <a:rPr lang="zh-CN" altLang="en-US" sz="2400" b="1">
                <a:solidFill>
                  <a:srgbClr val="FF0000"/>
                </a:solidFill>
              </a:rPr>
              <a:t> </a:t>
            </a:r>
            <a:endParaRPr lang="zh-CN" altLang="en-US" sz="2400" b="1">
              <a:solidFill>
                <a:srgbClr val="FF0000"/>
              </a:solidFill>
            </a:endParaRPr>
          </a:p>
        </p:txBody>
      </p:sp>
      <p:sp>
        <p:nvSpPr>
          <p:cNvPr id="24579"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30225" y="914400"/>
            <a:ext cx="10761663" cy="3448050"/>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．为了预防近视眼，下列做法合理的是</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a:t>
            </a:r>
            <a:r>
              <a:rPr lang="zh-CN" altLang="en-US" sz="3000" b="1" kern="100" dirty="0">
                <a:latin typeface="+mn-ea"/>
                <a:ea typeface="+mn-ea"/>
                <a:cs typeface="Times New Roman" panose="02020603050405020304" pitchFamily="18" charset="0"/>
              </a:rPr>
              <a:t>．走路看书  </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B</a:t>
            </a:r>
            <a:r>
              <a:rPr lang="zh-CN" altLang="en-US" sz="3000" b="1" kern="100" dirty="0">
                <a:latin typeface="+mn-ea"/>
                <a:ea typeface="+mn-ea"/>
                <a:cs typeface="Times New Roman" panose="02020603050405020304" pitchFamily="18" charset="0"/>
              </a:rPr>
              <a:t>．不躺卧看书</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C</a:t>
            </a:r>
            <a:r>
              <a:rPr lang="zh-CN" altLang="en-US" sz="3000" b="1" kern="100" dirty="0">
                <a:latin typeface="+mn-ea"/>
                <a:ea typeface="+mn-ea"/>
                <a:cs typeface="Times New Roman" panose="02020603050405020304" pitchFamily="18" charset="0"/>
              </a:rPr>
              <a:t>．在强光下看书  </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D</a:t>
            </a:r>
            <a:r>
              <a:rPr lang="zh-CN" altLang="en-US" sz="3000" b="1" kern="100" dirty="0">
                <a:latin typeface="+mn-ea"/>
                <a:ea typeface="+mn-ea"/>
                <a:cs typeface="Times New Roman" panose="02020603050405020304" pitchFamily="18" charset="0"/>
              </a:rPr>
              <a:t>．在光线暗的地方看书</a:t>
            </a:r>
            <a:endParaRPr lang="zh-CN" altLang="en-US" sz="3000" b="1" kern="100" dirty="0">
              <a:latin typeface="+mn-ea"/>
              <a:ea typeface="+mn-ea"/>
              <a:cs typeface="Times New Roman" panose="02020603050405020304" pitchFamily="18" charset="0"/>
            </a:endParaRPr>
          </a:p>
        </p:txBody>
      </p:sp>
      <p:sp>
        <p:nvSpPr>
          <p:cNvPr id="6" name="矩形 5"/>
          <p:cNvSpPr>
            <a:spLocks noChangeArrowheads="1"/>
          </p:cNvSpPr>
          <p:nvPr/>
        </p:nvSpPr>
        <p:spPr bwMode="auto">
          <a:xfrm flipH="1">
            <a:off x="7867650" y="1095375"/>
            <a:ext cx="663575" cy="460375"/>
          </a:xfrm>
          <a:prstGeom prst="rect">
            <a:avLst/>
          </a:prstGeom>
          <a:noFill/>
          <a:ln w="9525">
            <a:noFill/>
            <a:miter lim="800000"/>
          </a:ln>
        </p:spPr>
        <p:txBody>
          <a:bodyPr anchor="ctr">
            <a:spAutoFit/>
          </a:bodyPr>
          <a:lstStyle/>
          <a:p>
            <a:r>
              <a:rPr lang="en-US" altLang="zh-CN" sz="2400" b="1">
                <a:solidFill>
                  <a:srgbClr val="FF0000"/>
                </a:solidFill>
              </a:rPr>
              <a:t>B</a:t>
            </a:r>
            <a:r>
              <a:rPr lang="zh-CN" altLang="en-US" sz="2400" b="1">
                <a:solidFill>
                  <a:srgbClr val="FF0000"/>
                </a:solidFill>
              </a:rPr>
              <a:t> </a:t>
            </a:r>
            <a:endParaRPr lang="zh-CN" altLang="en-US" sz="2400" b="1">
              <a:solidFill>
                <a:srgbClr val="FF0000"/>
              </a:solidFill>
            </a:endParaRPr>
          </a:p>
        </p:txBody>
      </p:sp>
      <p:sp>
        <p:nvSpPr>
          <p:cNvPr id="25603"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8" name="TextBox 7"/>
          <p:cNvSpPr txBox="1">
            <a:spLocks noChangeArrowheads="1"/>
          </p:cNvSpPr>
          <p:nvPr/>
        </p:nvSpPr>
        <p:spPr bwMode="auto">
          <a:xfrm>
            <a:off x="323850" y="4281488"/>
            <a:ext cx="11688763" cy="2492375"/>
          </a:xfrm>
          <a:prstGeom prst="rect">
            <a:avLst/>
          </a:prstGeom>
          <a:noFill/>
          <a:ln w="9525">
            <a:noFill/>
            <a:miter lim="800000"/>
          </a:ln>
        </p:spPr>
        <p:txBody>
          <a:bodyPr>
            <a:spAutoFit/>
          </a:bodyPr>
          <a:lstStyle/>
          <a:p>
            <a:pPr>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如果眼球的前后径过长或晶状体的凸度过大，远处物体反射来的光线通过晶状体折射后形成的物像就会落在视网膜的前方，因而看不清远处的物体，这样的眼叫近视眼。走路看书，在强光下看书，在光线暗的地方看书都容易形成近视眼。</a:t>
            </a:r>
            <a:endParaRPr lang="zh-CN" altLang="en-US" sz="2600" b="1">
              <a:latin typeface="仿宋" panose="02010609060101010101" charset="-122"/>
              <a:ea typeface="仿宋"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图片 9" descr="图标-03"/>
          <p:cNvPicPr>
            <a:picLocks noChangeAspect="1"/>
          </p:cNvPicPr>
          <p:nvPr/>
        </p:nvPicPr>
        <p:blipFill>
          <a:blip r:embed="rId1"/>
          <a:srcRect/>
          <a:stretch>
            <a:fillRect/>
          </a:stretch>
        </p:blipFill>
        <p:spPr bwMode="auto">
          <a:xfrm>
            <a:off x="449263" y="1050925"/>
            <a:ext cx="5646737" cy="846138"/>
          </a:xfrm>
          <a:prstGeom prst="rect">
            <a:avLst/>
          </a:prstGeom>
          <a:noFill/>
          <a:ln w="9525">
            <a:noFill/>
            <a:miter lim="800000"/>
            <a:headEnd/>
            <a:tailEnd/>
          </a:ln>
        </p:spPr>
      </p:pic>
      <p:sp>
        <p:nvSpPr>
          <p:cNvPr id="4" name="Rectangle 9"/>
          <p:cNvSpPr>
            <a:spLocks noChangeArrowheads="1"/>
          </p:cNvSpPr>
          <p:nvPr/>
        </p:nvSpPr>
        <p:spPr bwMode="auto">
          <a:xfrm>
            <a:off x="746125" y="1852613"/>
            <a:ext cx="5233988" cy="638175"/>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探究点　眼的结构与视觉的形成</a:t>
            </a:r>
            <a:endParaRPr lang="zh-CN" altLang="en-US" sz="2800" b="1">
              <a:solidFill>
                <a:srgbClr val="00A6AD"/>
              </a:solidFill>
              <a:latin typeface="宋体" panose="02010600030101010101" pitchFamily="2" charset="-122"/>
            </a:endParaRPr>
          </a:p>
        </p:txBody>
      </p:sp>
      <p:sp>
        <p:nvSpPr>
          <p:cNvPr id="19" name="文本框 18"/>
          <p:cNvSpPr txBox="1"/>
          <p:nvPr/>
        </p:nvSpPr>
        <p:spPr>
          <a:xfrm>
            <a:off x="1020763" y="1220788"/>
            <a:ext cx="4770437" cy="523875"/>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26628"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20" name="文本框 19"/>
          <p:cNvSpPr txBox="1"/>
          <p:nvPr/>
        </p:nvSpPr>
        <p:spPr>
          <a:xfrm>
            <a:off x="565150" y="2439988"/>
            <a:ext cx="10864850" cy="638175"/>
          </a:xfrm>
          <a:prstGeom prst="rect">
            <a:avLst/>
          </a:prstGeom>
          <a:noFill/>
        </p:spPr>
        <p:txBody>
          <a:bodyPr>
            <a:spAutoFit/>
          </a:bodyPr>
          <a:lstStyle/>
          <a:p>
            <a:pPr fontAlgn="auto">
              <a:lnSpc>
                <a:spcPct val="150000"/>
              </a:lnSpc>
              <a:spcBef>
                <a:spcPts val="0"/>
              </a:spcBef>
              <a:spcAft>
                <a:spcPts val="0"/>
              </a:spcAft>
              <a:defRPr/>
            </a:pPr>
            <a:r>
              <a:rPr lang="en-US" altLang="zh-CN" sz="2800" b="1" dirty="0">
                <a:latin typeface="+mn-ea"/>
                <a:ea typeface="+mn-ea"/>
              </a:rPr>
              <a:t>【</a:t>
            </a:r>
            <a:r>
              <a:rPr lang="zh-CN" altLang="en-US" sz="2800" b="1" dirty="0">
                <a:latin typeface="+mn-ea"/>
                <a:ea typeface="+mn-ea"/>
              </a:rPr>
              <a:t>情景展示</a:t>
            </a:r>
            <a:r>
              <a:rPr lang="en-US" altLang="zh-CN" sz="2800" b="1" dirty="0">
                <a:latin typeface="+mn-ea"/>
                <a:ea typeface="+mn-ea"/>
              </a:rPr>
              <a:t>】 </a:t>
            </a:r>
            <a:r>
              <a:rPr lang="zh-CN" altLang="en-US" sz="2800" b="1" dirty="0">
                <a:latin typeface="+mn-ea"/>
                <a:ea typeface="+mn-ea"/>
              </a:rPr>
              <a:t>观察眼球的结构和视觉的形成过程。</a:t>
            </a:r>
            <a:endParaRPr lang="zh-CN" altLang="en-US" sz="2800" b="1" dirty="0">
              <a:latin typeface="+mn-ea"/>
              <a:ea typeface="+mn-ea"/>
            </a:endParaRPr>
          </a:p>
        </p:txBody>
      </p:sp>
      <p:pic>
        <p:nvPicPr>
          <p:cNvPr id="26630" name="Picture 4"/>
          <p:cNvPicPr>
            <a:picLocks noChangeAspect="1"/>
          </p:cNvPicPr>
          <p:nvPr/>
        </p:nvPicPr>
        <p:blipFill>
          <a:blip r:embed="rId2"/>
          <a:srcRect/>
          <a:stretch>
            <a:fillRect/>
          </a:stretch>
        </p:blipFill>
        <p:spPr bwMode="auto">
          <a:xfrm>
            <a:off x="666750" y="1998663"/>
            <a:ext cx="85725" cy="414337"/>
          </a:xfrm>
          <a:prstGeom prst="rect">
            <a:avLst/>
          </a:prstGeom>
          <a:noFill/>
          <a:ln w="9525">
            <a:noFill/>
            <a:miter lim="800000"/>
            <a:headEnd/>
            <a:tailEnd/>
          </a:ln>
        </p:spPr>
      </p:pic>
      <p:pic>
        <p:nvPicPr>
          <p:cNvPr id="11265" name="Picture 1" descr="YYD105"/>
          <p:cNvPicPr>
            <a:picLocks noChangeAspect="1" noChangeArrowheads="1"/>
          </p:cNvPicPr>
          <p:nvPr/>
        </p:nvPicPr>
        <p:blipFill>
          <a:blip r:embed="rId3"/>
          <a:srcRect/>
          <a:stretch>
            <a:fillRect/>
          </a:stretch>
        </p:blipFill>
        <p:spPr bwMode="auto">
          <a:xfrm>
            <a:off x="1077913" y="3559175"/>
            <a:ext cx="3779837" cy="1949450"/>
          </a:xfrm>
          <a:prstGeom prst="rect">
            <a:avLst/>
          </a:prstGeom>
          <a:noFill/>
          <a:ln w="9525">
            <a:noFill/>
            <a:miter lim="800000"/>
            <a:headEnd/>
            <a:tailEnd/>
          </a:ln>
        </p:spPr>
      </p:pic>
      <p:pic>
        <p:nvPicPr>
          <p:cNvPr id="11266" name="Picture 2" descr="YYD106"/>
          <p:cNvPicPr>
            <a:picLocks noChangeAspect="1" noChangeArrowheads="1"/>
          </p:cNvPicPr>
          <p:nvPr/>
        </p:nvPicPr>
        <p:blipFill>
          <a:blip r:embed="rId4"/>
          <a:srcRect/>
          <a:stretch>
            <a:fillRect/>
          </a:stretch>
        </p:blipFill>
        <p:spPr bwMode="auto">
          <a:xfrm>
            <a:off x="5710238" y="3763963"/>
            <a:ext cx="5400675" cy="1436687"/>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11265"/>
                                        </p:tgtEl>
                                        <p:attrNameLst>
                                          <p:attrName>style.visibility</p:attrName>
                                        </p:attrNameLst>
                                      </p:cBhvr>
                                      <p:to>
                                        <p:strVal val="visible"/>
                                      </p:to>
                                    </p:set>
                                    <p:animEffect transition="in" filter="blinds(horizontal)">
                                      <p:cBhvr>
                                        <p:cTn id="16" dur="500"/>
                                        <p:tgtEl>
                                          <p:spTgt spid="11265"/>
                                        </p:tgtEl>
                                      </p:cBhvr>
                                    </p:animEffect>
                                  </p:childTnLst>
                                </p:cTn>
                              </p:par>
                            </p:childTnLst>
                          </p:cTn>
                        </p:par>
                        <p:par>
                          <p:cTn id="17" fill="hold">
                            <p:stCondLst>
                              <p:cond delay="1500"/>
                            </p:stCondLst>
                            <p:childTnLst>
                              <p:par>
                                <p:cTn id="18" presetID="3" presetClass="entr" presetSubtype="10" fill="hold" nodeType="afterEffect">
                                  <p:stCondLst>
                                    <p:cond delay="0"/>
                                  </p:stCondLst>
                                  <p:childTnLst>
                                    <p:set>
                                      <p:cBhvr>
                                        <p:cTn id="19" dur="1" fill="hold">
                                          <p:stCondLst>
                                            <p:cond delay="0"/>
                                          </p:stCondLst>
                                        </p:cTn>
                                        <p:tgtEl>
                                          <p:spTgt spid="11266"/>
                                        </p:tgtEl>
                                        <p:attrNameLst>
                                          <p:attrName>style.visibility</p:attrName>
                                        </p:attrNameLst>
                                      </p:cBhvr>
                                      <p:to>
                                        <p:strVal val="visible"/>
                                      </p:to>
                                    </p:set>
                                    <p:animEffect transition="in" filter="blinds(horizontal)">
                                      <p:cBhvr>
                                        <p:cTn id="20"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12750" y="915988"/>
            <a:ext cx="10763250" cy="2754312"/>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问题探究</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．眼球的结构有哪些部分？晶状体和视网膜有什么功能？</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．简述视觉的形成过程。</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思考交流</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p:txBody>
      </p:sp>
      <p:sp>
        <p:nvSpPr>
          <p:cNvPr id="27650"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8" name="文本框 4"/>
          <p:cNvSpPr txBox="1"/>
          <p:nvPr/>
        </p:nvSpPr>
        <p:spPr>
          <a:xfrm>
            <a:off x="239713" y="879475"/>
            <a:ext cx="11952287" cy="5543550"/>
          </a:xfrm>
          <a:prstGeom prst="rect">
            <a:avLst/>
          </a:prstGeom>
          <a:noFill/>
        </p:spPr>
        <p:txBody>
          <a:bodyPr>
            <a:spAutoFit/>
          </a:bodyPr>
          <a:lstStyle/>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归纳提升</a:t>
            </a:r>
            <a:r>
              <a:rPr lang="en-US" altLang="zh-CN" sz="3000" b="1" kern="100" dirty="0">
                <a:latin typeface="+mn-ea"/>
                <a:ea typeface="+mn-ea"/>
                <a:cs typeface="Courier New" panose="02070309020205020404" pitchFamily="49" charset="0"/>
              </a:rPr>
              <a:t>】 </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眼球由眼球壁和内容物组成，眼球的外层由透明的角膜和不透明的巩膜组成；中层由虹膜、睫状体和脉络膜组成；内层是透明的视网膜。内容物由房水、晶状体、玻璃体组成。晶状体有折光作用，视网膜上有感光细胞，能接受光的刺激产生神经冲动。</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2</a:t>
            </a:r>
            <a:r>
              <a:rPr lang="zh-CN" altLang="en-US" sz="3000" b="1" kern="100" dirty="0">
                <a:latin typeface="+mn-ea"/>
                <a:ea typeface="+mn-ea"/>
                <a:cs typeface="Courier New" panose="02070309020205020404" pitchFamily="49" charset="0"/>
              </a:rPr>
              <a:t>．视觉的形成过程：外界光线透过角膜，由瞳孔进入眼球内部，经过晶状体折射和透过玻璃体，到达视网膜，在视网膜上形成清晰的物像。视网膜上的感光细胞受光的刺激而产生神经冲动，神经冲动沿视神经传到大脑皮层形成视觉。</a:t>
            </a:r>
            <a:endParaRPr lang="en-US" altLang="zh-CN" sz="3000" b="1" kern="100" dirty="0">
              <a:latin typeface="+mn-ea"/>
              <a:ea typeface="+mn-ea"/>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58763" y="868363"/>
            <a:ext cx="11463337" cy="4402137"/>
          </a:xfrm>
          <a:prstGeom prst="rect">
            <a:avLst/>
          </a:prstGeom>
          <a:noFill/>
        </p:spPr>
        <p:txBody>
          <a:bodyPr>
            <a:spAutoFit/>
          </a:bodyPr>
          <a:lstStyle/>
          <a:p>
            <a:pPr indent="266700" algn="just" fontAlgn="auto">
              <a:lnSpc>
                <a:spcPts val="4800"/>
              </a:lnSpc>
              <a:spcBef>
                <a:spcPts val="0"/>
              </a:spcBef>
              <a:spcAft>
                <a:spcPts val="0"/>
              </a:spcAft>
              <a:defRPr/>
            </a:pP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典例</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司机对信号灯的关注是行车安全的重要环节。下列有关视觉形成过程的叙述正确的是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．如果信号灯过暗，司机眼睛的瞳孔将变小 </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．信号灯光线进入眼球的顺序是：角膜→瞳孔→晶状体→玻璃体→视网膜 </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．要看清远处的交通标志需调节睫状体的曲度 </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．形成信号图像和视觉的部位分别是脉络膜和视觉中枢</a:t>
            </a:r>
            <a:endParaRPr lang="zh-CN" altLang="en-US" sz="3000" b="1" kern="100" dirty="0">
              <a:latin typeface="+mn-ea"/>
              <a:ea typeface="+mn-ea"/>
              <a:cs typeface="Courier New" panose="02070309020205020404" pitchFamily="49" charset="0"/>
            </a:endParaRPr>
          </a:p>
        </p:txBody>
      </p:sp>
      <p:sp>
        <p:nvSpPr>
          <p:cNvPr id="7" name="矩形 6"/>
          <p:cNvSpPr>
            <a:spLocks noChangeArrowheads="1"/>
          </p:cNvSpPr>
          <p:nvPr/>
        </p:nvSpPr>
        <p:spPr bwMode="auto">
          <a:xfrm flipH="1">
            <a:off x="6008688" y="1609725"/>
            <a:ext cx="534987" cy="461963"/>
          </a:xfrm>
          <a:prstGeom prst="rect">
            <a:avLst/>
          </a:prstGeom>
          <a:noFill/>
          <a:ln w="9525">
            <a:noFill/>
            <a:miter lim="800000"/>
          </a:ln>
        </p:spPr>
        <p:txBody>
          <a:bodyPr anchor="ctr">
            <a:spAutoFit/>
          </a:bodyPr>
          <a:lstStyle/>
          <a:p>
            <a:r>
              <a:rPr lang="en-US" altLang="zh-CN" sz="2400" b="1">
                <a:solidFill>
                  <a:srgbClr val="FF0000"/>
                </a:solidFill>
              </a:rPr>
              <a:t>B</a:t>
            </a:r>
            <a:endParaRPr lang="zh-CN" altLang="en-US" sz="2400" b="1">
              <a:solidFill>
                <a:srgbClr val="FF0000"/>
              </a:solidFill>
            </a:endParaRPr>
          </a:p>
        </p:txBody>
      </p:sp>
      <p:sp>
        <p:nvSpPr>
          <p:cNvPr id="29699"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2413" y="1471613"/>
            <a:ext cx="11453812" cy="2492375"/>
          </a:xfrm>
          <a:prstGeom prst="rect">
            <a:avLst/>
          </a:prstGeom>
          <a:noFill/>
        </p:spPr>
        <p:txBody>
          <a:bodyPr>
            <a:spAutoFit/>
          </a:bodyPr>
          <a:lstStyle/>
          <a:p>
            <a:pPr indent="266700"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Times New Roman" panose="02020603050405020304" pitchFamily="18" charset="0"/>
              </a:rPr>
              <a:t> 瞳孔的大小可以调节，能够控制进入眼球内的光线。光线弱，瞳孔变大。信号灯光线进入眼球的顺序是：角膜→瞳孔→晶状体→玻璃体→视网膜。要看清远处的物体，需调节晶状体的凸度。形成信号图像和视觉的部位分别是视网膜和视觉中枢。</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
        <p:nvSpPr>
          <p:cNvPr id="30722"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84250" y="1055688"/>
            <a:ext cx="1627188" cy="739775"/>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课内小结</a:t>
            </a:r>
            <a:endParaRPr lang="zh-CN" altLang="en-US" sz="2800" b="1">
              <a:solidFill>
                <a:srgbClr val="FF6600"/>
              </a:solidFill>
              <a:latin typeface="Calibri" panose="020F0502020204030204" pitchFamily="34" charset="0"/>
            </a:endParaRPr>
          </a:p>
        </p:txBody>
      </p:sp>
      <p:sp>
        <p:nvSpPr>
          <p:cNvPr id="31746"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pic>
        <p:nvPicPr>
          <p:cNvPr id="31747"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37" name="Rectangle 30"/>
          <p:cNvSpPr>
            <a:spLocks noChangeArrowheads="1"/>
          </p:cNvSpPr>
          <p:nvPr/>
        </p:nvSpPr>
        <p:spPr bwMode="auto">
          <a:xfrm>
            <a:off x="576263" y="3005138"/>
            <a:ext cx="431800" cy="1938337"/>
          </a:xfrm>
          <a:prstGeom prst="rect">
            <a:avLst/>
          </a:prstGeom>
          <a:noFill/>
          <a:ln w="9525">
            <a:noFill/>
            <a:miter lim="800000"/>
          </a:ln>
        </p:spPr>
        <p:txBody>
          <a:bodyPr anchor="ctr">
            <a:spAutoFit/>
          </a:bodyPr>
          <a:lstStyle/>
          <a:p>
            <a:pPr eaLnBrk="0" hangingPunct="0"/>
            <a:r>
              <a:rPr lang="zh-CN" altLang="en-US" sz="2400" b="1">
                <a:latin typeface="宋体" panose="02010600030101010101" pitchFamily="2" charset="-122"/>
              </a:rPr>
              <a:t>眼和视觉 </a:t>
            </a:r>
            <a:endParaRPr lang="zh-CN" altLang="en-US" sz="2400" b="1">
              <a:latin typeface="宋体" panose="02010600030101010101" pitchFamily="2" charset="-122"/>
            </a:endParaRPr>
          </a:p>
        </p:txBody>
      </p:sp>
      <p:sp>
        <p:nvSpPr>
          <p:cNvPr id="38" name="Rectangle 31"/>
          <p:cNvSpPr>
            <a:spLocks noChangeArrowheads="1"/>
          </p:cNvSpPr>
          <p:nvPr/>
        </p:nvSpPr>
        <p:spPr bwMode="auto">
          <a:xfrm>
            <a:off x="1439863" y="2212975"/>
            <a:ext cx="958850" cy="461963"/>
          </a:xfrm>
          <a:prstGeom prst="rect">
            <a:avLst/>
          </a:prstGeom>
          <a:noFill/>
          <a:ln w="9525">
            <a:noFill/>
            <a:miter lim="800000"/>
          </a:ln>
        </p:spPr>
        <p:txBody>
          <a:bodyPr wrap="none" anchor="ctr">
            <a:spAutoFit/>
          </a:bodyPr>
          <a:lstStyle/>
          <a:p>
            <a:pPr eaLnBrk="0" hangingPunct="0"/>
            <a:r>
              <a:rPr lang="zh-CN" altLang="en-US" sz="2400" b="1">
                <a:latin typeface="宋体" panose="02010600030101010101" pitchFamily="2" charset="-122"/>
              </a:rPr>
              <a:t>眼球 </a:t>
            </a:r>
            <a:endParaRPr lang="zh-CN" altLang="en-US" sz="2400" b="1">
              <a:latin typeface="宋体" panose="02010600030101010101" pitchFamily="2" charset="-122"/>
            </a:endParaRPr>
          </a:p>
        </p:txBody>
      </p:sp>
      <p:sp>
        <p:nvSpPr>
          <p:cNvPr id="39" name="Rectangle 32"/>
          <p:cNvSpPr>
            <a:spLocks noChangeArrowheads="1"/>
          </p:cNvSpPr>
          <p:nvPr/>
        </p:nvSpPr>
        <p:spPr bwMode="auto">
          <a:xfrm>
            <a:off x="2359025" y="1781175"/>
            <a:ext cx="1268413" cy="461963"/>
          </a:xfrm>
          <a:prstGeom prst="rect">
            <a:avLst/>
          </a:prstGeom>
          <a:noFill/>
          <a:ln w="9525">
            <a:noFill/>
            <a:miter lim="800000"/>
          </a:ln>
        </p:spPr>
        <p:txBody>
          <a:bodyPr wrap="none" anchor="ctr">
            <a:spAutoFit/>
          </a:bodyPr>
          <a:lstStyle/>
          <a:p>
            <a:pPr eaLnBrk="0" hangingPunct="0"/>
            <a:r>
              <a:rPr lang="zh-CN" altLang="en-US" sz="2400" b="1">
                <a:latin typeface="宋体" panose="02010600030101010101" pitchFamily="2" charset="-122"/>
              </a:rPr>
              <a:t>眼球壁 </a:t>
            </a:r>
            <a:endParaRPr lang="zh-CN" altLang="en-US" sz="2400" b="1">
              <a:latin typeface="宋体" panose="02010600030101010101" pitchFamily="2" charset="-122"/>
            </a:endParaRPr>
          </a:p>
        </p:txBody>
      </p:sp>
      <p:sp>
        <p:nvSpPr>
          <p:cNvPr id="41" name="Rectangle 33"/>
          <p:cNvSpPr>
            <a:spLocks noChangeArrowheads="1"/>
          </p:cNvSpPr>
          <p:nvPr/>
        </p:nvSpPr>
        <p:spPr bwMode="auto">
          <a:xfrm>
            <a:off x="3663950" y="1358900"/>
            <a:ext cx="4206875" cy="1200150"/>
          </a:xfrm>
          <a:prstGeom prst="rect">
            <a:avLst/>
          </a:prstGeom>
          <a:noFill/>
          <a:ln w="9525">
            <a:noFill/>
            <a:miter lim="800000"/>
          </a:ln>
        </p:spPr>
        <p:txBody>
          <a:bodyPr wrap="none" anchor="ctr">
            <a:spAutoFit/>
          </a:bodyPr>
          <a:lstStyle/>
          <a:p>
            <a:pPr eaLnBrk="0" hangingPunct="0"/>
            <a:r>
              <a:rPr lang="zh-CN" altLang="en-US" sz="2400" b="1">
                <a:latin typeface="宋体" panose="02010600030101010101" pitchFamily="2" charset="-122"/>
              </a:rPr>
              <a:t>外层：角膜、巩膜</a:t>
            </a:r>
            <a:endParaRPr lang="zh-CN" altLang="en-US" sz="2400" b="1">
              <a:latin typeface="宋体" panose="02010600030101010101" pitchFamily="2" charset="-122"/>
            </a:endParaRPr>
          </a:p>
          <a:p>
            <a:pPr eaLnBrk="0" hangingPunct="0"/>
            <a:r>
              <a:rPr lang="zh-CN" altLang="en-US" sz="2400" b="1">
                <a:latin typeface="宋体" panose="02010600030101010101" pitchFamily="2" charset="-122"/>
              </a:rPr>
              <a:t>中层：虹膜、睫状体、脉络膜</a:t>
            </a:r>
            <a:endParaRPr lang="zh-CN" altLang="en-US" sz="2400" b="1">
              <a:latin typeface="宋体" panose="02010600030101010101" pitchFamily="2" charset="-122"/>
            </a:endParaRPr>
          </a:p>
          <a:p>
            <a:pPr eaLnBrk="0" hangingPunct="0"/>
            <a:r>
              <a:rPr lang="zh-CN" altLang="en-US" sz="2400" b="1">
                <a:latin typeface="宋体" panose="02010600030101010101" pitchFamily="2" charset="-122"/>
              </a:rPr>
              <a:t>内层：视网膜 </a:t>
            </a:r>
            <a:endParaRPr lang="zh-CN" altLang="en-US" sz="2400" b="1">
              <a:latin typeface="宋体" panose="02010600030101010101" pitchFamily="2" charset="-122"/>
            </a:endParaRPr>
          </a:p>
        </p:txBody>
      </p:sp>
      <p:sp>
        <p:nvSpPr>
          <p:cNvPr id="42" name="Rectangle 34"/>
          <p:cNvSpPr>
            <a:spLocks noChangeArrowheads="1"/>
          </p:cNvSpPr>
          <p:nvPr/>
        </p:nvSpPr>
        <p:spPr bwMode="auto">
          <a:xfrm>
            <a:off x="2332038" y="2482850"/>
            <a:ext cx="4052887" cy="461963"/>
          </a:xfrm>
          <a:prstGeom prst="rect">
            <a:avLst/>
          </a:prstGeom>
          <a:noFill/>
          <a:ln w="9525">
            <a:noFill/>
            <a:miter lim="800000"/>
          </a:ln>
        </p:spPr>
        <p:txBody>
          <a:bodyPr wrap="none" anchor="ctr">
            <a:spAutoFit/>
          </a:bodyPr>
          <a:lstStyle/>
          <a:p>
            <a:pPr eaLnBrk="0" hangingPunct="0"/>
            <a:r>
              <a:rPr lang="zh-CN" altLang="en-US" sz="2400" b="1">
                <a:latin typeface="宋体" panose="02010600030101010101" pitchFamily="2" charset="-122"/>
              </a:rPr>
              <a:t>内容物：晶状体、玻璃体等 </a:t>
            </a:r>
            <a:endParaRPr lang="zh-CN" altLang="en-US" sz="2400" b="1">
              <a:latin typeface="宋体" panose="02010600030101010101" pitchFamily="2" charset="-122"/>
            </a:endParaRPr>
          </a:p>
        </p:txBody>
      </p:sp>
      <p:sp>
        <p:nvSpPr>
          <p:cNvPr id="43" name="Rectangle 35"/>
          <p:cNvSpPr>
            <a:spLocks noChangeArrowheads="1"/>
          </p:cNvSpPr>
          <p:nvPr/>
        </p:nvSpPr>
        <p:spPr bwMode="auto">
          <a:xfrm>
            <a:off x="1389063" y="3143250"/>
            <a:ext cx="9407525" cy="831850"/>
          </a:xfrm>
          <a:prstGeom prst="rect">
            <a:avLst/>
          </a:prstGeom>
          <a:noFill/>
          <a:ln w="9525">
            <a:noFill/>
            <a:miter lim="800000"/>
          </a:ln>
        </p:spPr>
        <p:txBody>
          <a:bodyPr anchor="ctr">
            <a:spAutoFit/>
          </a:bodyPr>
          <a:lstStyle/>
          <a:p>
            <a:pPr eaLnBrk="0" hangingPunct="0"/>
            <a:r>
              <a:rPr lang="zh-CN" altLang="en-US" sz="2400" b="1">
                <a:latin typeface="宋体" panose="02010600030101010101" pitchFamily="2" charset="-122"/>
              </a:rPr>
              <a:t>视觉的形成：外界物体反射的光线→角膜 →瞳孔→晶状体→玻璃体→ 视网膜成像→视神经→大脑皮层的视觉中枢→形成视觉</a:t>
            </a:r>
            <a:endParaRPr lang="zh-CN" altLang="en-US" sz="2400" b="1">
              <a:latin typeface="宋体" panose="02010600030101010101" pitchFamily="2" charset="-122"/>
            </a:endParaRPr>
          </a:p>
        </p:txBody>
      </p:sp>
      <p:sp>
        <p:nvSpPr>
          <p:cNvPr id="44" name="Rectangle 36"/>
          <p:cNvSpPr>
            <a:spLocks noChangeArrowheads="1"/>
          </p:cNvSpPr>
          <p:nvPr/>
        </p:nvSpPr>
        <p:spPr bwMode="auto">
          <a:xfrm>
            <a:off x="1223963" y="4732338"/>
            <a:ext cx="803275" cy="461962"/>
          </a:xfrm>
          <a:prstGeom prst="rect">
            <a:avLst/>
          </a:prstGeom>
          <a:noFill/>
          <a:ln w="9525">
            <a:noFill/>
            <a:miter lim="800000"/>
          </a:ln>
        </p:spPr>
        <p:txBody>
          <a:bodyPr wrap="none">
            <a:spAutoFit/>
          </a:bodyPr>
          <a:lstStyle/>
          <a:p>
            <a:r>
              <a:rPr lang="zh-CN" altLang="en-US" sz="2400" b="1">
                <a:latin typeface="宋体" panose="02010600030101010101" pitchFamily="2" charset="-122"/>
              </a:rPr>
              <a:t>近视</a:t>
            </a:r>
            <a:endParaRPr lang="zh-CN" altLang="en-US" sz="2400" b="1">
              <a:latin typeface="宋体" panose="02010600030101010101" pitchFamily="2" charset="-122"/>
            </a:endParaRPr>
          </a:p>
        </p:txBody>
      </p:sp>
      <p:sp>
        <p:nvSpPr>
          <p:cNvPr id="45" name="Rectangle 37"/>
          <p:cNvSpPr>
            <a:spLocks noChangeArrowheads="1"/>
          </p:cNvSpPr>
          <p:nvPr/>
        </p:nvSpPr>
        <p:spPr bwMode="auto">
          <a:xfrm>
            <a:off x="2033588" y="4383088"/>
            <a:ext cx="6804025" cy="1200150"/>
          </a:xfrm>
          <a:prstGeom prst="rect">
            <a:avLst/>
          </a:prstGeom>
          <a:noFill/>
          <a:ln w="9525">
            <a:noFill/>
            <a:miter lim="800000"/>
          </a:ln>
        </p:spPr>
        <p:txBody>
          <a:bodyPr anchor="ctr">
            <a:spAutoFit/>
          </a:bodyPr>
          <a:lstStyle/>
          <a:p>
            <a:pPr eaLnBrk="0" hangingPunct="0"/>
            <a:r>
              <a:rPr lang="zh-CN" altLang="en-US" sz="2400" b="1">
                <a:latin typeface="宋体" panose="02010600030101010101" pitchFamily="2" charset="-122"/>
              </a:rPr>
              <a:t>成因：眼球的前后径过长或晶状体的凸度过大，物像落在视网膜的前方</a:t>
            </a:r>
            <a:endParaRPr lang="en-US" altLang="zh-CN" sz="2400" b="1">
              <a:latin typeface="宋体" panose="02010600030101010101" pitchFamily="2" charset="-122"/>
            </a:endParaRPr>
          </a:p>
          <a:p>
            <a:pPr eaLnBrk="0" hangingPunct="0"/>
            <a:r>
              <a:rPr lang="zh-CN" altLang="en-US" sz="2400" b="1">
                <a:latin typeface="宋体" panose="02010600030101010101" pitchFamily="2" charset="-122"/>
              </a:rPr>
              <a:t>矫正：佩戴凹透镜 </a:t>
            </a:r>
            <a:endParaRPr lang="zh-CN" altLang="en-US" sz="2400" b="1">
              <a:latin typeface="宋体" panose="02010600030101010101" pitchFamily="2" charset="-122"/>
            </a:endParaRPr>
          </a:p>
        </p:txBody>
      </p:sp>
      <p:sp>
        <p:nvSpPr>
          <p:cNvPr id="46" name="Rectangle 38"/>
          <p:cNvSpPr>
            <a:spLocks noChangeArrowheads="1"/>
          </p:cNvSpPr>
          <p:nvPr/>
        </p:nvSpPr>
        <p:spPr bwMode="auto">
          <a:xfrm>
            <a:off x="1296988" y="5740400"/>
            <a:ext cx="1577975" cy="461963"/>
          </a:xfrm>
          <a:prstGeom prst="rect">
            <a:avLst/>
          </a:prstGeom>
          <a:noFill/>
          <a:ln w="9525">
            <a:noFill/>
            <a:miter lim="800000"/>
          </a:ln>
        </p:spPr>
        <p:txBody>
          <a:bodyPr wrap="none" anchor="ctr">
            <a:spAutoFit/>
          </a:bodyPr>
          <a:lstStyle/>
          <a:p>
            <a:pPr eaLnBrk="0" hangingPunct="0"/>
            <a:r>
              <a:rPr lang="zh-CN" altLang="en-US" sz="2400" b="1">
                <a:latin typeface="宋体" panose="02010600030101010101" pitchFamily="2" charset="-122"/>
              </a:rPr>
              <a:t>用眼卫生 </a:t>
            </a:r>
            <a:endParaRPr lang="zh-CN" altLang="en-US" sz="2400" b="1">
              <a:latin typeface="宋体" panose="02010600030101010101" pitchFamily="2" charset="-122"/>
            </a:endParaRPr>
          </a:p>
        </p:txBody>
      </p:sp>
      <p:sp>
        <p:nvSpPr>
          <p:cNvPr id="47" name="AutoShape 39"/>
          <p:cNvSpPr/>
          <p:nvPr/>
        </p:nvSpPr>
        <p:spPr bwMode="auto">
          <a:xfrm>
            <a:off x="1081088" y="2284413"/>
            <a:ext cx="215900" cy="3816350"/>
          </a:xfrm>
          <a:prstGeom prst="leftBrace">
            <a:avLst>
              <a:gd name="adj1" fmla="val 147304"/>
              <a:gd name="adj2" fmla="val 50000"/>
            </a:avLst>
          </a:prstGeom>
          <a:noFill/>
          <a:ln w="9525">
            <a:solidFill>
              <a:schemeClr val="tx1"/>
            </a:solidFill>
            <a:round/>
          </a:ln>
        </p:spPr>
        <p:txBody>
          <a:bodyPr wrap="none" anchor="ctr"/>
          <a:lstStyle/>
          <a:p>
            <a:endParaRPr lang="zh-CN" altLang="en-US" sz="2400" b="1">
              <a:latin typeface="宋体" panose="02010600030101010101" pitchFamily="2" charset="-122"/>
            </a:endParaRPr>
          </a:p>
        </p:txBody>
      </p:sp>
      <p:sp>
        <p:nvSpPr>
          <p:cNvPr id="48" name="AutoShape 40"/>
          <p:cNvSpPr/>
          <p:nvPr/>
        </p:nvSpPr>
        <p:spPr bwMode="auto">
          <a:xfrm>
            <a:off x="2171700" y="1958975"/>
            <a:ext cx="144463" cy="863600"/>
          </a:xfrm>
          <a:prstGeom prst="leftBrace">
            <a:avLst>
              <a:gd name="adj1" fmla="val 49817"/>
              <a:gd name="adj2" fmla="val 50000"/>
            </a:avLst>
          </a:prstGeom>
          <a:noFill/>
          <a:ln w="9525">
            <a:solidFill>
              <a:schemeClr val="tx1"/>
            </a:solidFill>
            <a:round/>
          </a:ln>
        </p:spPr>
        <p:txBody>
          <a:bodyPr wrap="none" anchor="ctr"/>
          <a:lstStyle/>
          <a:p>
            <a:endParaRPr lang="zh-CN" altLang="en-US" sz="2400" b="1">
              <a:latin typeface="宋体" panose="02010600030101010101" pitchFamily="2" charset="-122"/>
            </a:endParaRPr>
          </a:p>
        </p:txBody>
      </p:sp>
      <p:sp>
        <p:nvSpPr>
          <p:cNvPr id="49" name="AutoShape 41"/>
          <p:cNvSpPr/>
          <p:nvPr/>
        </p:nvSpPr>
        <p:spPr bwMode="auto">
          <a:xfrm>
            <a:off x="3419475" y="1436688"/>
            <a:ext cx="215900" cy="1079500"/>
          </a:xfrm>
          <a:prstGeom prst="leftBrace">
            <a:avLst>
              <a:gd name="adj1" fmla="val 41667"/>
              <a:gd name="adj2" fmla="val 50000"/>
            </a:avLst>
          </a:prstGeom>
          <a:noFill/>
          <a:ln w="9525">
            <a:solidFill>
              <a:schemeClr val="tx1"/>
            </a:solidFill>
            <a:round/>
          </a:ln>
        </p:spPr>
        <p:txBody>
          <a:bodyPr wrap="none" anchor="ctr"/>
          <a:lstStyle/>
          <a:p>
            <a:endParaRPr lang="zh-CN" altLang="en-US" sz="2400" b="1">
              <a:latin typeface="宋体" panose="02010600030101010101" pitchFamily="2" charset="-122"/>
            </a:endParaRPr>
          </a:p>
        </p:txBody>
      </p:sp>
      <p:sp>
        <p:nvSpPr>
          <p:cNvPr id="50" name="AutoShape 42"/>
          <p:cNvSpPr/>
          <p:nvPr/>
        </p:nvSpPr>
        <p:spPr bwMode="auto">
          <a:xfrm>
            <a:off x="1944688" y="4516438"/>
            <a:ext cx="71437" cy="1008062"/>
          </a:xfrm>
          <a:prstGeom prst="leftBrace">
            <a:avLst>
              <a:gd name="adj1" fmla="val 117593"/>
              <a:gd name="adj2" fmla="val 50000"/>
            </a:avLst>
          </a:prstGeom>
          <a:noFill/>
          <a:ln w="9525">
            <a:solidFill>
              <a:schemeClr val="tx1"/>
            </a:solidFill>
            <a:round/>
          </a:ln>
        </p:spPr>
        <p:txBody>
          <a:bodyPr wrap="none" anchor="ctr"/>
          <a:lstStyle/>
          <a:p>
            <a:endParaRPr lang="zh-CN" altLang="en-US" sz="2400" b="1">
              <a:latin typeface="宋体" panose="0201060003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0-#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0-#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0-#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0-#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fill="hold"/>
                                        <p:tgtEl>
                                          <p:spTgt spid="43"/>
                                        </p:tgtEl>
                                        <p:attrNameLst>
                                          <p:attrName>ppt_x</p:attrName>
                                        </p:attrNameLst>
                                      </p:cBhvr>
                                      <p:tavLst>
                                        <p:tav tm="0">
                                          <p:val>
                                            <p:strVal val="0-#ppt_w/2"/>
                                          </p:val>
                                        </p:tav>
                                        <p:tav tm="100000">
                                          <p:val>
                                            <p:strVal val="#ppt_x"/>
                                          </p:val>
                                        </p:tav>
                                      </p:tavLst>
                                    </p:anim>
                                    <p:anim calcmode="lin" valueType="num">
                                      <p:cBhvr additive="base">
                                        <p:cTn id="52" dur="500" fill="hold"/>
                                        <p:tgtEl>
                                          <p:spTgt spid="4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0-#ppt_w/2"/>
                                          </p:val>
                                        </p:tav>
                                        <p:tav tm="100000">
                                          <p:val>
                                            <p:strVal val="#ppt_x"/>
                                          </p:val>
                                        </p:tav>
                                      </p:tavLst>
                                    </p:anim>
                                    <p:anim calcmode="lin" valueType="num">
                                      <p:cBhvr additive="base">
                                        <p:cTn id="57" dur="5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additive="base">
                                        <p:cTn id="61" dur="500" fill="hold"/>
                                        <p:tgtEl>
                                          <p:spTgt spid="50"/>
                                        </p:tgtEl>
                                        <p:attrNameLst>
                                          <p:attrName>ppt_x</p:attrName>
                                        </p:attrNameLst>
                                      </p:cBhvr>
                                      <p:tavLst>
                                        <p:tav tm="0">
                                          <p:val>
                                            <p:strVal val="0-#ppt_w/2"/>
                                          </p:val>
                                        </p:tav>
                                        <p:tav tm="100000">
                                          <p:val>
                                            <p:strVal val="#ppt_x"/>
                                          </p:val>
                                        </p:tav>
                                      </p:tavLst>
                                    </p:anim>
                                    <p:anim calcmode="lin" valueType="num">
                                      <p:cBhvr additive="base">
                                        <p:cTn id="62" dur="500" fill="hold"/>
                                        <p:tgtEl>
                                          <p:spTgt spid="50"/>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additive="base">
                                        <p:cTn id="66" dur="500" fill="hold"/>
                                        <p:tgtEl>
                                          <p:spTgt spid="45"/>
                                        </p:tgtEl>
                                        <p:attrNameLst>
                                          <p:attrName>ppt_x</p:attrName>
                                        </p:attrNameLst>
                                      </p:cBhvr>
                                      <p:tavLst>
                                        <p:tav tm="0">
                                          <p:val>
                                            <p:strVal val="0-#ppt_w/2"/>
                                          </p:val>
                                        </p:tav>
                                        <p:tav tm="100000">
                                          <p:val>
                                            <p:strVal val="#ppt_x"/>
                                          </p:val>
                                        </p:tav>
                                      </p:tavLst>
                                    </p:anim>
                                    <p:anim calcmode="lin" valueType="num">
                                      <p:cBhvr additive="base">
                                        <p:cTn id="67" dur="500" fill="hold"/>
                                        <p:tgtEl>
                                          <p:spTgt spid="45"/>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2" presetClass="entr" presetSubtype="8"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0-#ppt_w/2"/>
                                          </p:val>
                                        </p:tav>
                                        <p:tav tm="100000">
                                          <p:val>
                                            <p:strVal val="#ppt_x"/>
                                          </p:val>
                                        </p:tav>
                                      </p:tavLst>
                                    </p:anim>
                                    <p:anim calcmode="lin" valueType="num">
                                      <p:cBhvr additive="base">
                                        <p:cTn id="72"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p:bldP spid="38" grpId="0"/>
      <p:bldP spid="39" grpId="0"/>
      <p:bldP spid="41" grpId="0"/>
      <p:bldP spid="42" grpId="0"/>
      <p:bldP spid="43" grpId="0"/>
      <p:bldP spid="44" grpId="0"/>
      <p:bldP spid="45" grpId="0"/>
      <p:bldP spid="46" grpId="0"/>
      <p:bldP spid="47" grpId="0" animBg="1"/>
      <p:bldP spid="48" grpId="0" animBg="1"/>
      <p:bldP spid="49" grpId="0" animBg="1"/>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617538" y="862013"/>
            <a:ext cx="1627187" cy="738187"/>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课外链接</a:t>
            </a:r>
            <a:endParaRPr lang="zh-CN" altLang="en-US" sz="2800" b="1">
              <a:solidFill>
                <a:srgbClr val="FF6600"/>
              </a:solidFill>
              <a:latin typeface="Calibri" panose="020F0502020204030204" pitchFamily="34" charset="0"/>
            </a:endParaRPr>
          </a:p>
        </p:txBody>
      </p:sp>
      <p:pic>
        <p:nvPicPr>
          <p:cNvPr id="32770" name="Picture 4"/>
          <p:cNvPicPr>
            <a:picLocks noChangeAspect="1"/>
          </p:cNvPicPr>
          <p:nvPr/>
        </p:nvPicPr>
        <p:blipFill>
          <a:blip r:embed="rId1"/>
          <a:srcRect/>
          <a:stretch>
            <a:fillRect/>
          </a:stretch>
        </p:blipFill>
        <p:spPr bwMode="auto">
          <a:xfrm>
            <a:off x="541338" y="1104900"/>
            <a:ext cx="84137" cy="414338"/>
          </a:xfrm>
          <a:prstGeom prst="rect">
            <a:avLst/>
          </a:prstGeom>
          <a:noFill/>
          <a:ln w="9525">
            <a:noFill/>
            <a:miter lim="800000"/>
            <a:headEnd/>
            <a:tailEnd/>
          </a:ln>
        </p:spPr>
      </p:pic>
      <p:sp>
        <p:nvSpPr>
          <p:cNvPr id="7" name="文本框 101"/>
          <p:cNvSpPr txBox="1"/>
          <p:nvPr/>
        </p:nvSpPr>
        <p:spPr>
          <a:xfrm>
            <a:off x="419100" y="1590675"/>
            <a:ext cx="11215688" cy="4940300"/>
          </a:xfrm>
          <a:prstGeom prst="rect">
            <a:avLst/>
          </a:prstGeom>
          <a:noFill/>
          <a:ln w="9525">
            <a:noFill/>
          </a:ln>
        </p:spPr>
        <p:txBody>
          <a:bodyPr>
            <a:spAutoFit/>
          </a:bodyPr>
          <a:lstStyle/>
          <a:p>
            <a:pPr indent="260350" algn="ctr" fontAlgn="auto">
              <a:lnSpc>
                <a:spcPct val="150000"/>
              </a:lnSpc>
              <a:spcBef>
                <a:spcPts val="0"/>
              </a:spcBef>
              <a:spcAft>
                <a:spcPts val="0"/>
              </a:spcAft>
              <a:defRPr/>
            </a:pPr>
            <a:r>
              <a:rPr lang="zh-CN" altLang="en-US" sz="3000" b="1" noProof="1">
                <a:latin typeface="黑体" panose="02010609060101010101" pitchFamily="49" charset="-122"/>
                <a:ea typeface="黑体" panose="02010609060101010101" pitchFamily="49" charset="-122"/>
                <a:cs typeface="+mn-ea"/>
              </a:rPr>
              <a:t> 假性近视</a:t>
            </a:r>
            <a:endParaRPr lang="en-US" altLang="zh-CN" sz="3000" b="1" noProof="1">
              <a:latin typeface="黑体" panose="02010609060101010101" pitchFamily="49" charset="-122"/>
              <a:ea typeface="黑体" panose="02010609060101010101" pitchFamily="49" charset="-122"/>
              <a:cs typeface="+mn-ea"/>
            </a:endParaRPr>
          </a:p>
          <a:p>
            <a:pPr indent="260350" fontAlgn="auto">
              <a:lnSpc>
                <a:spcPct val="150000"/>
              </a:lnSpc>
              <a:spcBef>
                <a:spcPts val="0"/>
              </a:spcBef>
              <a:spcAft>
                <a:spcPts val="0"/>
              </a:spcAft>
              <a:defRPr/>
            </a:pPr>
            <a:r>
              <a:rPr lang="zh-CN" altLang="en-US" sz="3000" b="1" noProof="1">
                <a:latin typeface="宋体" panose="02010600030101010101" pitchFamily="2" charset="-122"/>
                <a:ea typeface="宋体" panose="02010600030101010101" pitchFamily="2" charset="-122"/>
                <a:cs typeface="+mn-ea"/>
              </a:rPr>
              <a:t>假性近视多发生于青少年，视力可在数周或</a:t>
            </a:r>
            <a:r>
              <a:rPr lang="en-US" altLang="zh-CN" sz="3000" b="1" noProof="1">
                <a:latin typeface="宋体" panose="02010600030101010101" pitchFamily="2" charset="-122"/>
                <a:ea typeface="宋体" panose="02010600030101010101" pitchFamily="2" charset="-122"/>
                <a:cs typeface="+mn-ea"/>
              </a:rPr>
              <a:t>1</a:t>
            </a:r>
            <a:r>
              <a:rPr lang="zh-CN" altLang="en-US" sz="3000" b="1" noProof="1">
                <a:latin typeface="宋体" panose="02010600030101010101" pitchFamily="2" charset="-122"/>
                <a:ea typeface="宋体" panose="02010600030101010101" pitchFamily="2" charset="-122"/>
                <a:cs typeface="+mn-ea"/>
              </a:rPr>
              <a:t>～</a:t>
            </a:r>
            <a:r>
              <a:rPr lang="en-US" altLang="zh-CN" sz="3000" b="1" noProof="1">
                <a:latin typeface="宋体" panose="02010600030101010101" pitchFamily="2" charset="-122"/>
                <a:ea typeface="宋体" panose="02010600030101010101" pitchFamily="2" charset="-122"/>
                <a:cs typeface="+mn-ea"/>
              </a:rPr>
              <a:t>2</a:t>
            </a:r>
            <a:r>
              <a:rPr lang="zh-CN" altLang="en-US" sz="3000" b="1" noProof="1">
                <a:latin typeface="宋体" panose="02010600030101010101" pitchFamily="2" charset="-122"/>
                <a:ea typeface="宋体" panose="02010600030101010101" pitchFamily="2" charset="-122"/>
                <a:cs typeface="+mn-ea"/>
              </a:rPr>
              <a:t>个月内下降，适当休息后又可得到某种程度的恢复。真性近视为器质性改变，不能自然恢复。鉴别真性和假性近视的简便方法：可在</a:t>
            </a:r>
            <a:r>
              <a:rPr lang="en-US" altLang="zh-CN" sz="3000" b="1" noProof="1">
                <a:latin typeface="宋体" panose="02010600030101010101" pitchFamily="2" charset="-122"/>
                <a:ea typeface="宋体" panose="02010600030101010101" pitchFamily="2" charset="-122"/>
                <a:cs typeface="+mn-ea"/>
              </a:rPr>
              <a:t>5</a:t>
            </a:r>
            <a:r>
              <a:rPr lang="zh-CN" altLang="en-US" sz="3000" b="1" noProof="1">
                <a:latin typeface="宋体" panose="02010600030101010101" pitchFamily="2" charset="-122"/>
                <a:ea typeface="宋体" panose="02010600030101010101" pitchFamily="2" charset="-122"/>
                <a:cs typeface="+mn-ea"/>
              </a:rPr>
              <a:t>米远处挂一国际标准视力表，先确定视力，然后戴上</a:t>
            </a:r>
            <a:r>
              <a:rPr lang="en-US" altLang="zh-CN" sz="3000" b="1" noProof="1">
                <a:latin typeface="宋体" panose="02010600030101010101" pitchFamily="2" charset="-122"/>
                <a:ea typeface="宋体" panose="02010600030101010101" pitchFamily="2" charset="-122"/>
                <a:cs typeface="+mn-ea"/>
              </a:rPr>
              <a:t>300</a:t>
            </a:r>
            <a:r>
              <a:rPr lang="zh-CN" altLang="en-US" sz="3000" b="1" noProof="1">
                <a:latin typeface="宋体" panose="02010600030101010101" pitchFamily="2" charset="-122"/>
                <a:ea typeface="宋体" panose="02010600030101010101" pitchFamily="2" charset="-122"/>
                <a:cs typeface="+mn-ea"/>
              </a:rPr>
              <a:t>度的老花镜，眺望远方，眼前会慢慢出现云雾状景象，半小时后取下眼镜，再查视力，如视力增强，可认为是假性近视。</a:t>
            </a:r>
            <a:endParaRPr lang="zh-CN" altLang="en-US" sz="3000" b="1" noProof="1">
              <a:latin typeface="宋体" panose="02010600030101010101" pitchFamily="2" charset="-122"/>
              <a:ea typeface="宋体" panose="02010600030101010101" pitchFamily="2" charset="-122"/>
              <a:cs typeface="+mn-ea"/>
            </a:endParaRPr>
          </a:p>
        </p:txBody>
      </p:sp>
      <p:sp>
        <p:nvSpPr>
          <p:cNvPr id="32772"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2762250" y="1511300"/>
            <a:ext cx="5489575" cy="830263"/>
          </a:xfrm>
          <a:prstGeom prst="rect">
            <a:avLst/>
          </a:prstGeom>
          <a:noFill/>
          <a:ln w="9525">
            <a:noFill/>
            <a:miter lim="800000"/>
          </a:ln>
        </p:spPr>
        <p:txBody>
          <a:bodyPr wrap="none" anchor="ctr">
            <a:spAutoFit/>
          </a:bodyPr>
          <a:lstStyle/>
          <a:p>
            <a:pPr algn="ctr" eaLnBrk="0" hangingPunct="0"/>
            <a:r>
              <a:rPr lang="zh-CN" altLang="en-US" sz="4800" b="1">
                <a:latin typeface="微软雅黑" panose="020B0503020204020204" pitchFamily="34" charset="-122"/>
                <a:ea typeface="微软雅黑" panose="020B0503020204020204" pitchFamily="34" charset="-122"/>
              </a:rPr>
              <a:t>第</a:t>
            </a:r>
            <a:r>
              <a:rPr lang="en-US" altLang="zh-CN" sz="4800" b="1">
                <a:latin typeface="微软雅黑" panose="020B0503020204020204" pitchFamily="34" charset="-122"/>
                <a:ea typeface="微软雅黑" panose="020B0503020204020204" pitchFamily="34" charset="-122"/>
              </a:rPr>
              <a:t>1</a:t>
            </a:r>
            <a:r>
              <a:rPr lang="zh-CN" altLang="en-US" sz="4800" b="1">
                <a:latin typeface="微软雅黑" panose="020B0503020204020204" pitchFamily="34" charset="-122"/>
                <a:ea typeface="微软雅黑" panose="020B0503020204020204" pitchFamily="34" charset="-122"/>
              </a:rPr>
              <a:t>课时　</a:t>
            </a:r>
            <a:r>
              <a:rPr lang="zh-CN" altLang="en-US" sz="4800">
                <a:latin typeface="微软雅黑" panose="020B0503020204020204" pitchFamily="34" charset="-122"/>
                <a:ea typeface="微软雅黑" panose="020B0503020204020204" pitchFamily="34" charset="-122"/>
              </a:rPr>
              <a:t>眼和视觉</a:t>
            </a:r>
            <a:endParaRPr lang="zh-CN" altLang="en-US" sz="4800">
              <a:latin typeface="微软雅黑" panose="020B0503020204020204" pitchFamily="34" charset="-122"/>
              <a:ea typeface="微软雅黑" panose="020B0503020204020204" pitchFamily="34" charset="-122"/>
            </a:endParaRPr>
          </a:p>
        </p:txBody>
      </p:sp>
      <p:grpSp>
        <p:nvGrpSpPr>
          <p:cNvPr id="6146" name="组合 2"/>
          <p:cNvGrpSpPr/>
          <p:nvPr/>
        </p:nvGrpSpPr>
        <p:grpSpPr bwMode="auto">
          <a:xfrm>
            <a:off x="2370138" y="3081338"/>
            <a:ext cx="9117012" cy="1008062"/>
            <a:chOff x="5164" y="4732"/>
            <a:chExt cx="9550" cy="1587"/>
          </a:xfrm>
        </p:grpSpPr>
        <p:pic>
          <p:nvPicPr>
            <p:cNvPr id="6151" name="图片 8" descr="图标-02">
              <a:hlinkClick r:id="rId1" action="ppaction://hlinksldjump"/>
            </p:cNvPr>
            <p:cNvPicPr>
              <a:picLocks noChangeAspect="1"/>
            </p:cNvPicPr>
            <p:nvPr/>
          </p:nvPicPr>
          <p:blipFill>
            <a:blip r:embed="rId2"/>
            <a:srcRect/>
            <a:stretch>
              <a:fillRect/>
            </a:stretch>
          </p:blipFill>
          <p:spPr bwMode="auto">
            <a:xfrm>
              <a:off x="5164" y="4732"/>
              <a:ext cx="7955" cy="1587"/>
            </a:xfrm>
            <a:prstGeom prst="rect">
              <a:avLst/>
            </a:prstGeom>
            <a:noFill/>
            <a:ln w="9525">
              <a:noFill/>
              <a:miter lim="800000"/>
              <a:headEnd/>
              <a:tailEnd/>
            </a:ln>
          </p:spPr>
        </p:pic>
        <p:sp>
          <p:nvSpPr>
            <p:cNvPr id="4" name="文本框 3">
              <a:hlinkClick r:id="rId3" action="ppaction://hlinksldjump"/>
            </p:cNvPr>
            <p:cNvSpPr txBox="1"/>
            <p:nvPr/>
          </p:nvSpPr>
          <p:spPr>
            <a:xfrm>
              <a:off x="5723" y="4919"/>
              <a:ext cx="8991"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147" name="组合 5"/>
          <p:cNvGrpSpPr/>
          <p:nvPr/>
        </p:nvGrpSpPr>
        <p:grpSpPr bwMode="auto">
          <a:xfrm>
            <a:off x="2347913" y="4419600"/>
            <a:ext cx="8939212" cy="1038225"/>
            <a:chOff x="4443" y="6850"/>
            <a:chExt cx="11676" cy="1635"/>
          </a:xfrm>
        </p:grpSpPr>
        <p:pic>
          <p:nvPicPr>
            <p:cNvPr id="6149" name="图片 9" descr="图标-03">
              <a:hlinkClick r:id="rId4" action="ppaction://hlinksldjump"/>
            </p:cNvPr>
            <p:cNvPicPr>
              <a:picLocks noChangeAspect="1"/>
            </p:cNvPicPr>
            <p:nvPr/>
          </p:nvPicPr>
          <p:blipFill>
            <a:blip r:embed="rId5"/>
            <a:srcRect/>
            <a:stretch>
              <a:fillRect/>
            </a:stretch>
          </p:blipFill>
          <p:spPr bwMode="auto">
            <a:xfrm>
              <a:off x="4443" y="6850"/>
              <a:ext cx="9349" cy="1635"/>
            </a:xfrm>
            <a:prstGeom prst="rect">
              <a:avLst/>
            </a:prstGeom>
            <a:noFill/>
            <a:ln w="9525">
              <a:noFill/>
              <a:miter lim="800000"/>
              <a:headEnd/>
              <a:tailEnd/>
            </a:ln>
          </p:spPr>
        </p:pic>
        <p:sp>
          <p:nvSpPr>
            <p:cNvPr id="5" name="文本框 4">
              <a:hlinkClick r:id="rId4" action="ppaction://hlinksldjump"/>
            </p:cNvPr>
            <p:cNvSpPr txBox="1"/>
            <p:nvPr/>
          </p:nvSpPr>
          <p:spPr>
            <a:xfrm>
              <a:off x="5042" y="7063"/>
              <a:ext cx="11077"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148" name="Rectangle 5"/>
          <p:cNvSpPr>
            <a:spLocks noChangeArrowheads="1"/>
          </p:cNvSpPr>
          <p:nvPr/>
        </p:nvSpPr>
        <p:spPr bwMode="auto">
          <a:xfrm>
            <a:off x="1125538" y="0"/>
            <a:ext cx="4699000"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rPr>
              <a:t>第四</a:t>
            </a:r>
            <a:r>
              <a:rPr lang="zh-CN" altLang="en-US" sz="3200" b="1">
                <a:latin typeface="微软雅黑" panose="020B0503020204020204" pitchFamily="34" charset="-122"/>
                <a:ea typeface="微软雅黑" panose="020B0503020204020204" pitchFamily="34" charset="-122"/>
                <a:sym typeface="+mn-ea"/>
              </a:rPr>
              <a:t>单元</a:t>
            </a:r>
            <a:r>
              <a:rPr lang="zh-CN" altLang="en-US"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sym typeface="+mn-ea"/>
              </a:rPr>
              <a:t>生物圈中的人</a:t>
            </a:r>
            <a:endParaRPr lang="zh-CN" altLang="en-US" sz="3200">
              <a:latin typeface="微软雅黑" panose="020B0503020204020204" pitchFamily="34" charset="-122"/>
              <a:ea typeface="微软雅黑" panose="020B0503020204020204" pitchFamily="34" charset="-122"/>
              <a:sym typeface="+mn-ea"/>
            </a:endParaRPr>
          </a:p>
        </p:txBody>
      </p:sp>
    </p:spTree>
  </p:cSld>
  <p:clrMapOvr>
    <a:masterClrMapping/>
  </p:clrMapOvr>
  <p:transition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6161" name="Rectangle 10"/>
          <p:cNvSpPr/>
          <p:nvPr/>
        </p:nvSpPr>
        <p:spPr>
          <a:xfrm>
            <a:off x="785813" y="1035050"/>
            <a:ext cx="157797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学习目标 </a:t>
            </a:r>
            <a:endParaRPr lang="zh-CN" altLang="en-US" sz="2400" b="1" dirty="0">
              <a:solidFill>
                <a:srgbClr val="F1AF00"/>
              </a:solidFill>
              <a:latin typeface="+mn-ea"/>
            </a:endParaRPr>
          </a:p>
        </p:txBody>
      </p:sp>
      <p:pic>
        <p:nvPicPr>
          <p:cNvPr id="7171" name="Picture 4"/>
          <p:cNvPicPr>
            <a:picLocks noChangeAspect="1"/>
          </p:cNvPicPr>
          <p:nvPr/>
        </p:nvPicPr>
        <p:blipFill>
          <a:blip r:embed="rId1"/>
          <a:srcRect/>
          <a:stretch>
            <a:fillRect/>
          </a:stretch>
        </p:blipFill>
        <p:spPr bwMode="auto">
          <a:xfrm>
            <a:off x="627063" y="1122363"/>
            <a:ext cx="85725" cy="414337"/>
          </a:xfrm>
          <a:prstGeom prst="rect">
            <a:avLst/>
          </a:prstGeom>
          <a:noFill/>
          <a:ln w="9525">
            <a:noFill/>
            <a:miter lim="800000"/>
            <a:headEnd/>
            <a:tailEnd/>
          </a:ln>
        </p:spPr>
      </p:pic>
      <p:sp>
        <p:nvSpPr>
          <p:cNvPr id="2" name="文本框 1"/>
          <p:cNvSpPr txBox="1"/>
          <p:nvPr/>
        </p:nvSpPr>
        <p:spPr>
          <a:xfrm>
            <a:off x="674688" y="1581150"/>
            <a:ext cx="11060112" cy="1368425"/>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j-ea"/>
                <a:ea typeface="+mj-ea"/>
              </a:rPr>
              <a:t>1</a:t>
            </a:r>
            <a:r>
              <a:rPr lang="zh-CN" altLang="en-US" sz="3000" b="1" dirty="0">
                <a:latin typeface="+mj-ea"/>
                <a:ea typeface="+mj-ea"/>
              </a:rPr>
              <a:t>．概述眼的基本结构和视觉形成的过程。</a:t>
            </a:r>
            <a:r>
              <a:rPr lang="en-US" altLang="zh-CN" sz="3000" b="1" dirty="0">
                <a:latin typeface="+mj-ea"/>
                <a:ea typeface="+mj-ea"/>
              </a:rPr>
              <a:t>(</a:t>
            </a:r>
            <a:r>
              <a:rPr lang="zh-CN" altLang="en-US" sz="3000" b="1" dirty="0">
                <a:latin typeface="+mj-ea"/>
                <a:ea typeface="+mj-ea"/>
              </a:rPr>
              <a:t>重难点</a:t>
            </a:r>
            <a:r>
              <a:rPr lang="en-US" altLang="zh-CN" sz="3000" b="1" dirty="0">
                <a:latin typeface="+mj-ea"/>
                <a:ea typeface="+mj-ea"/>
              </a:rPr>
              <a:t>)</a:t>
            </a:r>
            <a:endParaRPr lang="en-US" altLang="zh-CN" sz="3000" b="1" dirty="0">
              <a:latin typeface="+mj-ea"/>
              <a:ea typeface="+mj-ea"/>
            </a:endParaRPr>
          </a:p>
          <a:p>
            <a:pPr fontAlgn="auto">
              <a:lnSpc>
                <a:spcPct val="150000"/>
              </a:lnSpc>
              <a:spcBef>
                <a:spcPts val="0"/>
              </a:spcBef>
              <a:spcAft>
                <a:spcPts val="0"/>
              </a:spcAft>
              <a:defRPr/>
            </a:pPr>
            <a:r>
              <a:rPr lang="en-US" altLang="zh-CN" sz="3000" b="1" dirty="0">
                <a:latin typeface="+mj-ea"/>
                <a:ea typeface="+mj-ea"/>
              </a:rPr>
              <a:t>2</a:t>
            </a:r>
            <a:r>
              <a:rPr lang="zh-CN" altLang="en-US" sz="3000" b="1" dirty="0">
                <a:latin typeface="+mj-ea"/>
                <a:ea typeface="+mj-ea"/>
              </a:rPr>
              <a:t>．说出近视的成因及预防的方法，养成良好的用眼习惯。</a:t>
            </a:r>
            <a:endParaRPr lang="zh-CN" altLang="en-US" sz="3000" b="1" dirty="0">
              <a:latin typeface="+mj-ea"/>
              <a:ea typeface="+mj-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8" name="Rectangle 10"/>
          <p:cNvSpPr/>
          <p:nvPr/>
        </p:nvSpPr>
        <p:spPr>
          <a:xfrm>
            <a:off x="673100" y="1031875"/>
            <a:ext cx="1577975"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问题导入 </a:t>
            </a:r>
            <a:endParaRPr lang="zh-CN" altLang="en-US" sz="2400" b="1" dirty="0">
              <a:solidFill>
                <a:srgbClr val="F1AF00"/>
              </a:solidFill>
              <a:latin typeface="+mn-ea"/>
            </a:endParaRPr>
          </a:p>
        </p:txBody>
      </p:sp>
      <p:pic>
        <p:nvPicPr>
          <p:cNvPr id="8195" name="Picture 4"/>
          <p:cNvPicPr>
            <a:picLocks noChangeAspect="1"/>
          </p:cNvPicPr>
          <p:nvPr/>
        </p:nvPicPr>
        <p:blipFill>
          <a:blip r:embed="rId1"/>
          <a:srcRect/>
          <a:stretch>
            <a:fillRect/>
          </a:stretch>
        </p:blipFill>
        <p:spPr bwMode="auto">
          <a:xfrm>
            <a:off x="539750" y="1035050"/>
            <a:ext cx="84138" cy="412750"/>
          </a:xfrm>
          <a:prstGeom prst="rect">
            <a:avLst/>
          </a:prstGeom>
          <a:noFill/>
          <a:ln w="9525">
            <a:noFill/>
            <a:miter lim="800000"/>
            <a:headEnd/>
            <a:tailEnd/>
          </a:ln>
        </p:spPr>
      </p:pic>
      <p:sp>
        <p:nvSpPr>
          <p:cNvPr id="15" name="文本框 14"/>
          <p:cNvSpPr txBox="1"/>
          <p:nvPr/>
        </p:nvSpPr>
        <p:spPr>
          <a:xfrm>
            <a:off x="354013" y="1617663"/>
            <a:ext cx="11050587" cy="2754312"/>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j-ea"/>
                <a:ea typeface="+mj-ea"/>
              </a:rPr>
              <a:t>全国各地的“光明快车”为困难老人免费筛查白内障。白内障是因为晶状体蛋白质变性而发生混浊，光线被混浊晶状体阻挠无法投射在视网膜上，导致视物模糊。通过手术可为百万老人带来光明。你知道眼球的结构吗？</a:t>
            </a:r>
            <a:endParaRPr lang="zh-CN" altLang="en-US" sz="3000" b="1" dirty="0">
              <a:latin typeface="+mj-ea"/>
              <a:ea typeface="+mj-ea"/>
            </a:endParaRPr>
          </a:p>
        </p:txBody>
      </p:sp>
      <p:pic>
        <p:nvPicPr>
          <p:cNvPr id="20481" name="Picture 1" descr="SJC12-6"/>
          <p:cNvPicPr>
            <a:picLocks noChangeAspect="1" noChangeArrowheads="1"/>
          </p:cNvPicPr>
          <p:nvPr/>
        </p:nvPicPr>
        <p:blipFill>
          <a:blip r:embed="rId2"/>
          <a:srcRect/>
          <a:stretch>
            <a:fillRect/>
          </a:stretch>
        </p:blipFill>
        <p:spPr bwMode="auto">
          <a:xfrm>
            <a:off x="4489450" y="4473575"/>
            <a:ext cx="2143125" cy="1744663"/>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20481"/>
                                        </p:tgtEl>
                                        <p:attrNameLst>
                                          <p:attrName>style.visibility</p:attrName>
                                        </p:attrNameLst>
                                      </p:cBhvr>
                                      <p:to>
                                        <p:strVal val="visible"/>
                                      </p:to>
                                    </p:set>
                                    <p:animEffect transition="in" filter="blinds(horizontal)">
                                      <p:cBhvr>
                                        <p:cTn id="16" dur="500"/>
                                        <p:tgtEl>
                                          <p:spTgt spid="20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9457" name="Object 1"/>
          <p:cNvGraphicFramePr>
            <a:graphicFrameLocks noChangeAspect="1"/>
          </p:cNvGraphicFramePr>
          <p:nvPr/>
        </p:nvGraphicFramePr>
        <p:xfrm>
          <a:off x="577850" y="3144838"/>
          <a:ext cx="10293350" cy="3068637"/>
        </p:xfrm>
        <a:graphic>
          <a:graphicData uri="http://schemas.openxmlformats.org/presentationml/2006/ole">
            <mc:AlternateContent xmlns:mc="http://schemas.openxmlformats.org/markup-compatibility/2006">
              <mc:Choice xmlns:v="urn:schemas-microsoft-com:vml" Requires="v">
                <p:oleObj spid="_x0000_s1025" name="文档" r:id="rId1" imgW="5312410" imgH="1593850" progId="">
                  <p:embed/>
                </p:oleObj>
              </mc:Choice>
              <mc:Fallback>
                <p:oleObj name="文档" r:id="rId1" imgW="5312410" imgH="1593850" progId="">
                  <p:embed/>
                  <p:pic>
                    <p:nvPicPr>
                      <p:cNvPr id="0" name="图片 1024"/>
                      <p:cNvPicPr>
                        <a:picLocks noChangeAspect="1"/>
                      </p:cNvPicPr>
                      <p:nvPr/>
                    </p:nvPicPr>
                    <p:blipFill>
                      <a:blip r:embed="rId2"/>
                      <a:stretch>
                        <a:fillRect/>
                      </a:stretch>
                    </p:blipFill>
                    <p:spPr>
                      <a:xfrm>
                        <a:off x="577850" y="3144838"/>
                        <a:ext cx="10293350" cy="3068637"/>
                      </a:xfrm>
                      <a:prstGeom prst="rect">
                        <a:avLst/>
                      </a:prstGeom>
                      <a:noFill/>
                      <a:ln w="9525">
                        <a:noFill/>
                      </a:ln>
                    </p:spPr>
                  </p:pic>
                </p:oleObj>
              </mc:Fallback>
            </mc:AlternateContent>
          </a:graphicData>
        </a:graphic>
      </p:graphicFrame>
      <p:sp>
        <p:nvSpPr>
          <p:cNvPr id="10" name="文本框 9"/>
          <p:cNvSpPr txBox="1">
            <a:spLocks noChangeArrowheads="1"/>
          </p:cNvSpPr>
          <p:nvPr/>
        </p:nvSpPr>
        <p:spPr bwMode="auto">
          <a:xfrm>
            <a:off x="327025" y="2355850"/>
            <a:ext cx="11526838" cy="784225"/>
          </a:xfrm>
          <a:prstGeom prst="rect">
            <a:avLst/>
          </a:prstGeom>
          <a:noFill/>
          <a:ln w="9525">
            <a:noFill/>
            <a:miter lim="800000"/>
          </a:ln>
        </p:spPr>
        <p:txBody>
          <a:bodyPr>
            <a:spAutoFit/>
          </a:bodyPr>
          <a:lstStyle/>
          <a:p>
            <a:pPr>
              <a:lnSpc>
                <a:spcPct val="150000"/>
              </a:lnSpc>
            </a:pPr>
            <a:r>
              <a:rPr lang="zh-CN" altLang="en-US" sz="3000" b="1">
                <a:latin typeface="宋体" panose="02010600030101010101" pitchFamily="2" charset="-122"/>
              </a:rPr>
              <a:t>眼是接收光信息、引起视觉的器官。眼球是眼的主要结构。</a:t>
            </a:r>
            <a:endParaRPr lang="zh-CN" altLang="en-US" sz="3000" b="1">
              <a:latin typeface="宋体" panose="02010600030101010101" pitchFamily="2" charset="-122"/>
            </a:endParaRPr>
          </a:p>
        </p:txBody>
      </p:sp>
      <p:pic>
        <p:nvPicPr>
          <p:cNvPr id="19459" name="Picture 4"/>
          <p:cNvPicPr>
            <a:picLocks noChangeAspect="1"/>
          </p:cNvPicPr>
          <p:nvPr/>
        </p:nvPicPr>
        <p:blipFill>
          <a:blip r:embed="rId3"/>
          <a:srcRect/>
          <a:stretch>
            <a:fillRect/>
          </a:stretch>
        </p:blipFill>
        <p:spPr bwMode="auto">
          <a:xfrm>
            <a:off x="473075" y="2036763"/>
            <a:ext cx="84138" cy="414337"/>
          </a:xfrm>
          <a:prstGeom prst="rect">
            <a:avLst/>
          </a:prstGeom>
          <a:noFill/>
          <a:ln w="9525">
            <a:noFill/>
            <a:miter lim="800000"/>
            <a:headEnd/>
            <a:tailEnd/>
          </a:ln>
        </p:spPr>
      </p:pic>
      <p:grpSp>
        <p:nvGrpSpPr>
          <p:cNvPr id="19460" name="组合 1"/>
          <p:cNvGrpSpPr/>
          <p:nvPr/>
        </p:nvGrpSpPr>
        <p:grpSpPr bwMode="auto">
          <a:xfrm>
            <a:off x="190500" y="974725"/>
            <a:ext cx="6281738" cy="820738"/>
            <a:chOff x="183" y="1646"/>
            <a:chExt cx="4986" cy="1063"/>
          </a:xfrm>
        </p:grpSpPr>
        <p:pic>
          <p:nvPicPr>
            <p:cNvPr id="19466" name="图片 4" descr="图标-02"/>
            <p:cNvPicPr>
              <a:picLocks noChangeAspect="1"/>
            </p:cNvPicPr>
            <p:nvPr/>
          </p:nvPicPr>
          <p:blipFill>
            <a:blip r:embed="rId4"/>
            <a:srcRect/>
            <a:stretch>
              <a:fillRect/>
            </a:stretch>
          </p:blipFill>
          <p:spPr bwMode="auto">
            <a:xfrm>
              <a:off x="183" y="1646"/>
              <a:ext cx="4986" cy="1063"/>
            </a:xfrm>
            <a:prstGeom prst="rect">
              <a:avLst/>
            </a:prstGeom>
            <a:noFill/>
            <a:ln w="9525">
              <a:noFill/>
              <a:miter lim="800000"/>
              <a:headEnd/>
              <a:tailEnd/>
            </a:ln>
          </p:spPr>
        </p:pic>
        <p:sp>
          <p:nvSpPr>
            <p:cNvPr id="6" name="文本框 5"/>
            <p:cNvSpPr txBox="1"/>
            <p:nvPr/>
          </p:nvSpPr>
          <p:spPr>
            <a:xfrm>
              <a:off x="635" y="1827"/>
              <a:ext cx="4114" cy="820"/>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11" name="Rectangle 10"/>
          <p:cNvSpPr/>
          <p:nvPr/>
        </p:nvSpPr>
        <p:spPr>
          <a:xfrm>
            <a:off x="557213" y="1989138"/>
            <a:ext cx="3278187"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知识点一　眼球的结构</a:t>
            </a:r>
            <a:endParaRPr lang="zh-CN" altLang="en-US" sz="2400" b="1" dirty="0" smtClean="0">
              <a:solidFill>
                <a:srgbClr val="F1AF00"/>
              </a:solidFill>
              <a:latin typeface="+mn-ea"/>
            </a:endParaRPr>
          </a:p>
        </p:txBody>
      </p:sp>
      <p:sp>
        <p:nvSpPr>
          <p:cNvPr id="19462"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7502525" y="3044825"/>
            <a:ext cx="804863" cy="460375"/>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聚光</a:t>
            </a:r>
            <a:endParaRPr lang="zh-CN" altLang="en-US">
              <a:latin typeface="Calibri" panose="020F0502020204030204" pitchFamily="34" charset="0"/>
            </a:endParaRPr>
          </a:p>
        </p:txBody>
      </p:sp>
      <p:sp>
        <p:nvSpPr>
          <p:cNvPr id="13" name="矩形 12"/>
          <p:cNvSpPr>
            <a:spLocks noChangeArrowheads="1"/>
          </p:cNvSpPr>
          <p:nvPr/>
        </p:nvSpPr>
        <p:spPr bwMode="auto">
          <a:xfrm>
            <a:off x="6178550" y="3835400"/>
            <a:ext cx="803275" cy="460375"/>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瞳孔</a:t>
            </a:r>
            <a:endParaRPr lang="zh-CN" altLang="en-US">
              <a:latin typeface="Calibri" panose="020F0502020204030204" pitchFamily="34" charset="0"/>
            </a:endParaRPr>
          </a:p>
        </p:txBody>
      </p:sp>
      <p:sp>
        <p:nvSpPr>
          <p:cNvPr id="14" name="矩形 13"/>
          <p:cNvSpPr>
            <a:spLocks noChangeArrowheads="1"/>
          </p:cNvSpPr>
          <p:nvPr/>
        </p:nvSpPr>
        <p:spPr bwMode="auto">
          <a:xfrm>
            <a:off x="6199188" y="4768850"/>
            <a:ext cx="803275"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感光</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19457"/>
                                        </p:tgtEl>
                                        <p:attrNameLst>
                                          <p:attrName>style.visibility</p:attrName>
                                        </p:attrNameLst>
                                      </p:cBhvr>
                                      <p:to>
                                        <p:strVal val="visible"/>
                                      </p:to>
                                    </p:set>
                                    <p:animEffect transition="in" filter="blinds(horizontal)">
                                      <p:cBhvr>
                                        <p:cTn id="16" dur="500"/>
                                        <p:tgtEl>
                                          <p:spTgt spid="1945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Picture 1" descr="JB3z"/>
          <p:cNvPicPr>
            <a:picLocks noChangeAspect="1" noChangeArrowheads="1"/>
          </p:cNvPicPr>
          <p:nvPr/>
        </p:nvPicPr>
        <p:blipFill>
          <a:blip r:embed="rId1"/>
          <a:srcRect/>
          <a:stretch>
            <a:fillRect/>
          </a:stretch>
        </p:blipFill>
        <p:spPr bwMode="auto">
          <a:xfrm>
            <a:off x="1574800" y="1619250"/>
            <a:ext cx="7639050" cy="3844925"/>
          </a:xfrm>
          <a:prstGeom prst="rect">
            <a:avLst/>
          </a:prstGeom>
          <a:noFill/>
          <a:ln w="9525">
            <a:noFill/>
            <a:miter lim="800000"/>
            <a:headEnd/>
            <a:tailEnd/>
          </a:ln>
        </p:spPr>
      </p:pic>
      <p:sp>
        <p:nvSpPr>
          <p:cNvPr id="20482"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1568450" y="2403475"/>
            <a:ext cx="1112838"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晶状体</a:t>
            </a:r>
            <a:endParaRPr lang="zh-CN" altLang="en-US">
              <a:latin typeface="Calibri" panose="020F0502020204030204" pitchFamily="34" charset="0"/>
            </a:endParaRPr>
          </a:p>
        </p:txBody>
      </p:sp>
      <p:sp>
        <p:nvSpPr>
          <p:cNvPr id="14" name="矩形 13"/>
          <p:cNvSpPr>
            <a:spLocks noChangeArrowheads="1"/>
          </p:cNvSpPr>
          <p:nvPr/>
        </p:nvSpPr>
        <p:spPr bwMode="auto">
          <a:xfrm>
            <a:off x="1701800" y="4659313"/>
            <a:ext cx="1112838"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玻璃体</a:t>
            </a:r>
            <a:endParaRPr lang="zh-CN" altLang="en-US">
              <a:latin typeface="Calibri" panose="020F0502020204030204" pitchFamily="34" charset="0"/>
            </a:endParaRPr>
          </a:p>
        </p:txBody>
      </p:sp>
      <p:sp>
        <p:nvSpPr>
          <p:cNvPr id="18" name="矩形 17"/>
          <p:cNvSpPr>
            <a:spLocks noChangeArrowheads="1"/>
          </p:cNvSpPr>
          <p:nvPr/>
        </p:nvSpPr>
        <p:spPr bwMode="auto">
          <a:xfrm>
            <a:off x="7916863" y="2319338"/>
            <a:ext cx="1112837"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视网膜</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linds(horizontal)">
                                      <p:cBhvr>
                                        <p:cTn id="7" dur="5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Picture 4"/>
          <p:cNvPicPr>
            <a:picLocks noChangeAspect="1"/>
          </p:cNvPicPr>
          <p:nvPr/>
        </p:nvPicPr>
        <p:blipFill>
          <a:blip r:embed="rId1"/>
          <a:srcRect/>
          <a:stretch>
            <a:fillRect/>
          </a:stretch>
        </p:blipFill>
        <p:spPr bwMode="auto">
          <a:xfrm>
            <a:off x="473075" y="1250950"/>
            <a:ext cx="84138" cy="414338"/>
          </a:xfrm>
          <a:prstGeom prst="rect">
            <a:avLst/>
          </a:prstGeom>
          <a:noFill/>
          <a:ln w="9525">
            <a:noFill/>
            <a:miter lim="800000"/>
            <a:headEnd/>
            <a:tailEnd/>
          </a:ln>
        </p:spPr>
      </p:pic>
      <p:sp>
        <p:nvSpPr>
          <p:cNvPr id="3" name="文本框 9"/>
          <p:cNvSpPr txBox="1">
            <a:spLocks noChangeArrowheads="1"/>
          </p:cNvSpPr>
          <p:nvPr/>
        </p:nvSpPr>
        <p:spPr bwMode="auto">
          <a:xfrm>
            <a:off x="388938" y="1887538"/>
            <a:ext cx="11396662" cy="344646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．视觉的形成包括下列两个过程 </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成像：光线→角膜→瞳孔→</a:t>
            </a:r>
            <a:r>
              <a:rPr lang="en-US" altLang="zh-CN" sz="3000" b="1">
                <a:latin typeface="宋体" panose="02010600030101010101" pitchFamily="2" charset="-122"/>
              </a:rPr>
              <a:t>________→</a:t>
            </a:r>
            <a:r>
              <a:rPr lang="zh-CN" altLang="en-US" sz="3000" b="1">
                <a:latin typeface="宋体" panose="02010600030101010101" pitchFamily="2" charset="-122"/>
              </a:rPr>
              <a:t>玻璃体→在视网膜上形成物像。</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形成视觉：物像→</a:t>
            </a:r>
            <a:r>
              <a:rPr lang="en-US" altLang="zh-CN" sz="3000" b="1">
                <a:latin typeface="宋体" panose="02010600030101010101" pitchFamily="2" charset="-122"/>
              </a:rPr>
              <a:t>________</a:t>
            </a:r>
            <a:r>
              <a:rPr lang="zh-CN" altLang="en-US" sz="3000" b="1">
                <a:latin typeface="宋体" panose="02010600030101010101" pitchFamily="2" charset="-122"/>
              </a:rPr>
              <a:t>上的感光细胞→感光细胞产生兴奋视神经→大脑皮层的视觉中枢→形成视觉。</a:t>
            </a:r>
            <a:endParaRPr lang="zh-CN" altLang="en-US" sz="3000" b="1">
              <a:latin typeface="宋体" panose="02010600030101010101" pitchFamily="2" charset="-122"/>
            </a:endParaRPr>
          </a:p>
        </p:txBody>
      </p:sp>
      <p:sp>
        <p:nvSpPr>
          <p:cNvPr id="4" name="Rectangle 10"/>
          <p:cNvSpPr/>
          <p:nvPr/>
        </p:nvSpPr>
        <p:spPr>
          <a:xfrm>
            <a:off x="627063" y="1255713"/>
            <a:ext cx="3278187"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知识点二　视觉的形成</a:t>
            </a:r>
            <a:endParaRPr lang="zh-CN" altLang="en-US" sz="2400" b="1" dirty="0" smtClean="0">
              <a:solidFill>
                <a:srgbClr val="F1AF00"/>
              </a:solidFill>
              <a:latin typeface="+mn-ea"/>
            </a:endParaRPr>
          </a:p>
        </p:txBody>
      </p:sp>
      <p:sp>
        <p:nvSpPr>
          <p:cNvPr id="21508"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4435475" y="4030663"/>
            <a:ext cx="1112838"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视网膜</a:t>
            </a:r>
            <a:endParaRPr lang="zh-CN" altLang="en-US">
              <a:latin typeface="Calibri" panose="020F0502020204030204" pitchFamily="34" charset="0"/>
            </a:endParaRPr>
          </a:p>
        </p:txBody>
      </p:sp>
      <p:sp>
        <p:nvSpPr>
          <p:cNvPr id="10" name="矩形 9"/>
          <p:cNvSpPr>
            <a:spLocks noChangeArrowheads="1"/>
          </p:cNvSpPr>
          <p:nvPr/>
        </p:nvSpPr>
        <p:spPr bwMode="auto">
          <a:xfrm>
            <a:off x="5875338" y="2662238"/>
            <a:ext cx="1112837"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晶状体</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a:spLocks noChangeArrowheads="1"/>
          </p:cNvSpPr>
          <p:nvPr/>
        </p:nvSpPr>
        <p:spPr bwMode="auto">
          <a:xfrm>
            <a:off x="525463" y="890588"/>
            <a:ext cx="11107737" cy="344646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．视觉异常</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近视形成：眼球的</a:t>
            </a:r>
            <a:r>
              <a:rPr lang="en-US" altLang="zh-CN" sz="3000" b="1">
                <a:latin typeface="宋体" panose="02010600030101010101" pitchFamily="2" charset="-122"/>
              </a:rPr>
              <a:t>____________</a:t>
            </a:r>
            <a:r>
              <a:rPr lang="zh-CN" altLang="en-US" sz="3000" b="1">
                <a:latin typeface="宋体" panose="02010600030101010101" pitchFamily="2" charset="-122"/>
              </a:rPr>
              <a:t>或晶状体的凸度过大，物像落在视网膜的前方，形成近视。可以通过佩戴</a:t>
            </a:r>
            <a:r>
              <a:rPr lang="en-US" altLang="zh-CN" sz="3000" b="1">
                <a:latin typeface="宋体" panose="02010600030101010101" pitchFamily="2" charset="-122"/>
              </a:rPr>
              <a:t>________</a:t>
            </a:r>
            <a:r>
              <a:rPr lang="zh-CN" altLang="en-US" sz="3000" b="1">
                <a:latin typeface="宋体" panose="02010600030101010101" pitchFamily="2" charset="-122"/>
              </a:rPr>
              <a:t>来加以矫正。</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远视形成：眼球的</a:t>
            </a:r>
            <a:r>
              <a:rPr lang="en-US" altLang="zh-CN" sz="3000" b="1">
                <a:latin typeface="宋体" panose="02010600030101010101" pitchFamily="2" charset="-122"/>
              </a:rPr>
              <a:t>____________</a:t>
            </a:r>
            <a:r>
              <a:rPr lang="zh-CN" altLang="en-US" sz="3000" b="1">
                <a:latin typeface="宋体" panose="02010600030101010101" pitchFamily="2" charset="-122"/>
              </a:rPr>
              <a:t>或晶状体的凸度变小，物像落在视网膜的后方，形成远视。可以通过佩戴</a:t>
            </a:r>
            <a:r>
              <a:rPr lang="en-US" altLang="zh-CN" sz="3000" b="1">
                <a:latin typeface="宋体" panose="02010600030101010101" pitchFamily="2" charset="-122"/>
              </a:rPr>
              <a:t>________</a:t>
            </a:r>
            <a:r>
              <a:rPr lang="zh-CN" altLang="en-US" sz="3000" b="1">
                <a:latin typeface="宋体" panose="02010600030101010101" pitchFamily="2" charset="-122"/>
              </a:rPr>
              <a:t>来调节。</a:t>
            </a:r>
            <a:endParaRPr lang="zh-CN" altLang="en-US" sz="3000" b="1">
              <a:latin typeface="宋体" panose="02010600030101010101" pitchFamily="2" charset="-122"/>
            </a:endParaRPr>
          </a:p>
        </p:txBody>
      </p:sp>
      <p:sp>
        <p:nvSpPr>
          <p:cNvPr id="22530" name="Rectangle 5"/>
          <p:cNvSpPr>
            <a:spLocks noChangeArrowheads="1"/>
          </p:cNvSpPr>
          <p:nvPr/>
        </p:nvSpPr>
        <p:spPr bwMode="auto">
          <a:xfrm>
            <a:off x="974725" y="22225"/>
            <a:ext cx="4365625" cy="585788"/>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8527415" y="2382838"/>
            <a:ext cx="1112838"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凹透镜</a:t>
            </a:r>
            <a:endParaRPr lang="zh-CN" altLang="en-US">
              <a:latin typeface="Calibri" panose="020F0502020204030204" pitchFamily="34" charset="0"/>
            </a:endParaRPr>
          </a:p>
        </p:txBody>
      </p:sp>
      <p:sp>
        <p:nvSpPr>
          <p:cNvPr id="14" name="矩形 13"/>
          <p:cNvSpPr>
            <a:spLocks noChangeArrowheads="1"/>
          </p:cNvSpPr>
          <p:nvPr/>
        </p:nvSpPr>
        <p:spPr bwMode="auto">
          <a:xfrm>
            <a:off x="4467225" y="1662113"/>
            <a:ext cx="1730375"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前后径过长</a:t>
            </a:r>
            <a:endParaRPr lang="zh-CN" altLang="en-US">
              <a:latin typeface="Calibri" panose="020F0502020204030204" pitchFamily="34" charset="0"/>
            </a:endParaRPr>
          </a:p>
        </p:txBody>
      </p:sp>
      <p:sp>
        <p:nvSpPr>
          <p:cNvPr id="18" name="矩形 17"/>
          <p:cNvSpPr>
            <a:spLocks noChangeArrowheads="1"/>
          </p:cNvSpPr>
          <p:nvPr/>
        </p:nvSpPr>
        <p:spPr bwMode="auto">
          <a:xfrm>
            <a:off x="8434705" y="4454843"/>
            <a:ext cx="1112838"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凸透镜</a:t>
            </a:r>
            <a:endParaRPr lang="zh-CN" altLang="en-US">
              <a:latin typeface="Calibri" panose="020F0502020204030204" pitchFamily="34" charset="0"/>
            </a:endParaRPr>
          </a:p>
        </p:txBody>
      </p:sp>
      <p:sp>
        <p:nvSpPr>
          <p:cNvPr id="19" name="矩形 18"/>
          <p:cNvSpPr>
            <a:spLocks noChangeArrowheads="1"/>
          </p:cNvSpPr>
          <p:nvPr/>
        </p:nvSpPr>
        <p:spPr bwMode="auto">
          <a:xfrm>
            <a:off x="4545013" y="3686810"/>
            <a:ext cx="1731962"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前后径过小</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10"/>
          <p:cNvSpPr/>
          <p:nvPr/>
        </p:nvSpPr>
        <p:spPr>
          <a:xfrm>
            <a:off x="947738" y="1160463"/>
            <a:ext cx="141605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牛刀小试</a:t>
            </a:r>
            <a:endParaRPr lang="zh-CN" altLang="en-US" sz="2400" b="1" dirty="0">
              <a:solidFill>
                <a:srgbClr val="F1AF00"/>
              </a:solidFill>
              <a:latin typeface="+mn-ea"/>
            </a:endParaRPr>
          </a:p>
        </p:txBody>
      </p:sp>
      <p:sp>
        <p:nvSpPr>
          <p:cNvPr id="4" name="文本框 3"/>
          <p:cNvSpPr txBox="1"/>
          <p:nvPr/>
        </p:nvSpPr>
        <p:spPr>
          <a:xfrm>
            <a:off x="446088" y="1635125"/>
            <a:ext cx="11068050" cy="4138613"/>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．人们常说：“眼观六路，耳听八方。”这说明眼和耳都是人认识世界的感觉器官。眼的主要结构是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．眼球　　</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．晶状体</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．瞳孔  </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．视网膜</a:t>
            </a:r>
            <a:endParaRPr lang="zh-CN" altLang="en-US" sz="3000" b="1" kern="100" dirty="0">
              <a:latin typeface="+mn-ea"/>
              <a:ea typeface="+mn-ea"/>
              <a:cs typeface="Courier New" panose="02070309020205020404" pitchFamily="49" charset="0"/>
            </a:endParaRPr>
          </a:p>
        </p:txBody>
      </p:sp>
      <p:sp>
        <p:nvSpPr>
          <p:cNvPr id="6" name="矩形 5"/>
          <p:cNvSpPr>
            <a:spLocks noChangeArrowheads="1"/>
          </p:cNvSpPr>
          <p:nvPr/>
        </p:nvSpPr>
        <p:spPr bwMode="auto">
          <a:xfrm>
            <a:off x="7426325" y="2473325"/>
            <a:ext cx="461963" cy="460375"/>
          </a:xfrm>
          <a:prstGeom prst="rect">
            <a:avLst/>
          </a:prstGeom>
          <a:noFill/>
          <a:ln w="9525">
            <a:noFill/>
            <a:miter lim="800000"/>
          </a:ln>
        </p:spPr>
        <p:txBody>
          <a:bodyPr anchor="ctr">
            <a:spAutoFit/>
          </a:bodyPr>
          <a:lstStyle/>
          <a:p>
            <a:r>
              <a:rPr lang="en-US" altLang="zh-CN" sz="2400" b="1">
                <a:solidFill>
                  <a:srgbClr val="FF0000"/>
                </a:solidFill>
              </a:rPr>
              <a:t>A</a:t>
            </a:r>
            <a:endParaRPr lang="zh-CN" altLang="en-US" sz="2400" b="1">
              <a:solidFill>
                <a:srgbClr val="FF0000"/>
              </a:solidFill>
            </a:endParaRPr>
          </a:p>
        </p:txBody>
      </p:sp>
      <p:sp>
        <p:nvSpPr>
          <p:cNvPr id="23556" name="Rectangle 5"/>
          <p:cNvSpPr>
            <a:spLocks noChangeArrowheads="1"/>
          </p:cNvSpPr>
          <p:nvPr/>
        </p:nvSpPr>
        <p:spPr bwMode="auto">
          <a:xfrm>
            <a:off x="1117600" y="100013"/>
            <a:ext cx="43656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第三节    </a:t>
            </a:r>
            <a:r>
              <a:rPr lang="zh-CN" altLang="en-US" sz="3200">
                <a:latin typeface="微软雅黑" panose="020B0503020204020204" pitchFamily="34" charset="-122"/>
                <a:ea typeface="微软雅黑" panose="020B0503020204020204" pitchFamily="34" charset="-122"/>
                <a:sym typeface="+mn-ea"/>
              </a:rPr>
              <a:t>人体感知信息</a:t>
            </a:r>
            <a:endParaRPr lang="zh-CN" altLang="en-US" sz="3200">
              <a:latin typeface="微软雅黑" panose="020B0503020204020204" pitchFamily="34" charset="-122"/>
              <a:ea typeface="微软雅黑" panose="020B0503020204020204" pitchFamily="34" charset="-122"/>
            </a:endParaRPr>
          </a:p>
        </p:txBody>
      </p:sp>
      <p:pic>
        <p:nvPicPr>
          <p:cNvPr id="23557"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2002</Words>
  <Application>WPS 演示</Application>
  <PresentationFormat>自定义</PresentationFormat>
  <Paragraphs>176</Paragraphs>
  <Slides>18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0</vt:i4>
      </vt:variant>
      <vt:variant>
        <vt:lpstr>幻灯片标题</vt:lpstr>
      </vt:variant>
      <vt:variant>
        <vt:i4>18</vt:i4>
      </vt:variant>
    </vt:vector>
  </HeadingPairs>
  <TitlesOfParts>
    <vt:vector size="30" baseType="lpstr">
      <vt:lpstr>Arial</vt:lpstr>
      <vt:lpstr>宋体</vt:lpstr>
      <vt:lpstr>Wingdings</vt:lpstr>
      <vt:lpstr>黑体</vt:lpstr>
      <vt:lpstr>微软雅黑</vt:lpstr>
      <vt:lpstr>仿宋</vt:lpstr>
      <vt:lpstr>华文新魏</vt:lpstr>
      <vt:lpstr>Calibri</vt:lpstr>
      <vt:lpstr>Courier New</vt:lpstr>
      <vt:lpstr>Times New Roman</vt:lpstr>
      <vt:lpstr>Arial Unicode MS</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89</cp:revision>
  <dcterms:created xsi:type="dcterms:W3CDTF">2018-02-07T00:47:00Z</dcterms:created>
  <dcterms:modified xsi:type="dcterms:W3CDTF">2023-12-27T01:48:12Z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8838A1117F3F45A7B96573101D8E56E1_12</vt:lpwstr>
  </property>
</Properties>
</file>