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58" r:id="rId3"/>
    <p:sldId id="268" r:id="rId4"/>
    <p:sldId id="269" r:id="rId5"/>
    <p:sldId id="270" r:id="rId6"/>
    <p:sldId id="282" r:id="rId7"/>
    <p:sldId id="283" r:id="rId8"/>
    <p:sldId id="272" r:id="rId9"/>
    <p:sldId id="273" r:id="rId10"/>
    <p:sldId id="271" r:id="rId11"/>
    <p:sldId id="276" r:id="rId13"/>
    <p:sldId id="274" r:id="rId14"/>
    <p:sldId id="277" r:id="rId15"/>
    <p:sldId id="278" r:id="rId16"/>
    <p:sldId id="279" r:id="rId17"/>
    <p:sldId id="280" r:id="rId18"/>
  </p:sldIdLst>
  <p:sldSz cx="12192000" cy="6858000"/>
  <p:notesSz cx="7103745" cy="10234295"/>
  <p:custDataLst>
    <p:tags r:id="rId22"/>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A6AD"/>
    <a:srgbClr val="C50023"/>
    <a:srgbClr val="F1A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5" d="100"/>
          <a:sy n="85" d="100"/>
        </p:scale>
        <p:origin x="-84" y="-1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gs" Target="tags/tag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9309100" y="0"/>
            <a:ext cx="2882900"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jpeg"/><Relationship Id="rId3" Type="http://schemas.openxmlformats.org/officeDocument/2006/relationships/slide" Target="slide9.xml"/><Relationship Id="rId2" Type="http://schemas.openxmlformats.org/officeDocument/2006/relationships/image" Target="../media/image3.jpeg"/><Relationship Id="rId1" Type="http://schemas.openxmlformats.org/officeDocument/2006/relationships/slide" Target="slide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wmf"/><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tags" Target="../tags/tag1.xml"/><Relationship Id="rId2" Type="http://schemas.openxmlformats.org/officeDocument/2006/relationships/image" Target="../media/image5.png"/><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a:spLocks noChangeArrowheads="1"/>
          </p:cNvSpPr>
          <p:nvPr/>
        </p:nvSpPr>
        <p:spPr bwMode="auto">
          <a:xfrm>
            <a:off x="1543050" y="2800350"/>
            <a:ext cx="9463088" cy="830263"/>
          </a:xfrm>
          <a:prstGeom prst="rect">
            <a:avLst/>
          </a:prstGeom>
          <a:noFill/>
          <a:ln w="9525">
            <a:noFill/>
            <a:miter lim="800000"/>
          </a:ln>
        </p:spPr>
        <p:txBody>
          <a:bodyPr>
            <a:spAutoFit/>
          </a:bodyPr>
          <a:lstStyle/>
          <a:p>
            <a:r>
              <a:rPr lang="zh-CN" altLang="en-US" sz="4800" b="1">
                <a:latin typeface="微软雅黑" panose="020B0503020204020204" pitchFamily="34" charset="-122"/>
                <a:ea typeface="微软雅黑" panose="020B0503020204020204" pitchFamily="34" charset="-122"/>
              </a:rPr>
              <a:t>第十一章　</a:t>
            </a:r>
            <a:r>
              <a:rPr lang="zh-CN" altLang="en-US" sz="4800">
                <a:latin typeface="微软雅黑" panose="020B0503020204020204" pitchFamily="34" charset="-122"/>
                <a:ea typeface="微软雅黑" panose="020B0503020204020204" pitchFamily="34" charset="-122"/>
              </a:rPr>
              <a:t>人体内的废物排入环境</a:t>
            </a:r>
            <a:endParaRPr lang="zh-CN" altLang="en-US" sz="4800">
              <a:latin typeface="微软雅黑" panose="020B0503020204020204" pitchFamily="34" charset="-122"/>
              <a:ea typeface="微软雅黑" panose="020B0503020204020204" pitchFamily="34" charset="-122"/>
            </a:endParaRPr>
          </a:p>
        </p:txBody>
      </p:sp>
      <p:sp>
        <p:nvSpPr>
          <p:cNvPr id="3" name="Rectangle 5"/>
          <p:cNvSpPr/>
          <p:nvPr/>
        </p:nvSpPr>
        <p:spPr>
          <a:xfrm>
            <a:off x="1567918" y="4140120"/>
            <a:ext cx="8884517" cy="830997"/>
          </a:xfrm>
          <a:prstGeom prst="rect">
            <a:avLst/>
          </a:prstGeom>
          <a:noFill/>
          <a:ln w="9525">
            <a:noFill/>
          </a:ln>
        </p:spPr>
        <p:txBody>
          <a:bodyPr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gn="ctr">
              <a:spcBef>
                <a:spcPct val="0"/>
              </a:spcBef>
              <a:buFontTx/>
              <a:buNone/>
              <a:defRPr/>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第二节</a:t>
            </a:r>
            <a:r>
              <a:rPr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人体废物的排出</a:t>
            </a:r>
            <a:endParaRPr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a:spLocks noChangeArrowheads="1"/>
          </p:cNvSpPr>
          <p:nvPr/>
        </p:nvSpPr>
        <p:spPr bwMode="auto">
          <a:xfrm>
            <a:off x="2408238" y="1485900"/>
            <a:ext cx="9056687" cy="830263"/>
          </a:xfrm>
          <a:prstGeom prst="rect">
            <a:avLst/>
          </a:prstGeom>
          <a:noFill/>
          <a:ln w="9525">
            <a:noFill/>
            <a:miter lim="800000"/>
          </a:ln>
        </p:spPr>
        <p:txBody>
          <a:bodyPr>
            <a:spAutoFit/>
          </a:bodyPr>
          <a:lstStyle/>
          <a:p>
            <a:r>
              <a:rPr lang="zh-CN" altLang="en-US" sz="4800" b="1">
                <a:latin typeface="微软雅黑" panose="020B0503020204020204" pitchFamily="34" charset="-122"/>
                <a:ea typeface="微软雅黑" panose="020B0503020204020204" pitchFamily="34" charset="-122"/>
              </a:rPr>
              <a:t>第</a:t>
            </a:r>
            <a:r>
              <a:rPr lang="en-US" altLang="zh-CN" sz="4800" b="1">
                <a:latin typeface="微软雅黑" panose="020B0503020204020204" pitchFamily="34" charset="-122"/>
                <a:ea typeface="微软雅黑" panose="020B0503020204020204" pitchFamily="34" charset="-122"/>
              </a:rPr>
              <a:t>4</a:t>
            </a:r>
            <a:r>
              <a:rPr lang="zh-CN" altLang="en-US" sz="4800" b="1">
                <a:latin typeface="微软雅黑" panose="020B0503020204020204" pitchFamily="34" charset="-122"/>
                <a:ea typeface="微软雅黑" panose="020B0503020204020204" pitchFamily="34" charset="-122"/>
              </a:rPr>
              <a:t>单元</a:t>
            </a:r>
            <a:r>
              <a:rPr lang="zh-CN" altLang="en-US" sz="4800">
                <a:latin typeface="微软雅黑" panose="020B0503020204020204" pitchFamily="34" charset="-122"/>
                <a:ea typeface="微软雅黑" panose="020B0503020204020204" pitchFamily="34" charset="-122"/>
              </a:rPr>
              <a:t>　生物圈中的人</a:t>
            </a:r>
            <a:endParaRPr lang="zh-CN" altLang="en-US" sz="48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par>
    </p:tnLst>
    <p:bldLst>
      <p:bldP spid="9" grpId="0"/>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412750" y="915988"/>
            <a:ext cx="10763250" cy="5522912"/>
          </a:xfrm>
          <a:prstGeom prst="rect">
            <a:avLst/>
          </a:prstGeom>
          <a:noFill/>
        </p:spPr>
        <p:txBody>
          <a:bodyPr>
            <a:spAutoFit/>
          </a:bodyPr>
          <a:lstStyle/>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问题探究</a:t>
            </a:r>
            <a:r>
              <a:rPr lang="en-US" altLang="zh-CN" sz="3000" b="1" kern="100" dirty="0">
                <a:latin typeface="+mn-ea"/>
                <a:ea typeface="+mn-ea"/>
                <a:cs typeface="Times New Roman" panose="02020603050405020304" pitchFamily="18" charset="0"/>
              </a:rPr>
              <a:t>】 </a:t>
            </a:r>
            <a:endParaRPr lang="en-US" altLang="zh-CN"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1</a:t>
            </a:r>
            <a:r>
              <a:rPr lang="zh-CN" altLang="en-US" sz="3000" b="1" kern="100" dirty="0">
                <a:latin typeface="+mn-ea"/>
                <a:ea typeface="+mn-ea"/>
                <a:cs typeface="Times New Roman" panose="02020603050405020304" pitchFamily="18" charset="0"/>
              </a:rPr>
              <a:t>．比较尿液和血浆中的成分，说出排尿是排出了哪些物质？</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2</a:t>
            </a:r>
            <a:r>
              <a:rPr lang="zh-CN" altLang="en-US" sz="3000" b="1" kern="100" dirty="0">
                <a:latin typeface="+mn-ea"/>
                <a:ea typeface="+mn-ea"/>
                <a:cs typeface="Times New Roman" panose="02020603050405020304" pitchFamily="18" charset="0"/>
              </a:rPr>
              <a:t>．比较血浆与肾小囊内液中成分含量的差异，说明肾小球和肾小囊壁有何功能？</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3</a:t>
            </a:r>
            <a:r>
              <a:rPr lang="zh-CN" altLang="en-US" sz="3000" b="1" kern="100" dirty="0">
                <a:latin typeface="+mn-ea"/>
                <a:ea typeface="+mn-ea"/>
                <a:cs typeface="Times New Roman" panose="02020603050405020304" pitchFamily="18" charset="0"/>
              </a:rPr>
              <a:t>．比较尿液和肾小囊内液成分的差异，说明肾小管有什么作用？</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4</a:t>
            </a:r>
            <a:r>
              <a:rPr lang="zh-CN" altLang="en-US" sz="3000" b="1" kern="100" dirty="0">
                <a:latin typeface="+mn-ea"/>
                <a:ea typeface="+mn-ea"/>
                <a:cs typeface="Times New Roman" panose="02020603050405020304" pitchFamily="18" charset="0"/>
              </a:rPr>
              <a:t>．简要说明尿液是如何形成的，又是如何排出体外的？</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思考交流</a:t>
            </a:r>
            <a:r>
              <a:rPr lang="en-US" altLang="zh-CN" sz="3000" b="1" kern="100" dirty="0">
                <a:latin typeface="+mn-ea"/>
                <a:ea typeface="+mn-ea"/>
                <a:cs typeface="Times New Roman" panose="02020603050405020304" pitchFamily="18" charset="0"/>
              </a:rPr>
              <a:t>】 </a:t>
            </a:r>
            <a:endParaRPr lang="en-US" altLang="zh-CN" sz="3000" b="1" kern="100" dirty="0">
              <a:latin typeface="+mn-ea"/>
              <a:ea typeface="+mn-ea"/>
              <a:cs typeface="Times New Roman" panose="02020603050405020304" pitchFamily="18" charset="0"/>
            </a:endParaRPr>
          </a:p>
        </p:txBody>
      </p:sp>
      <p:sp>
        <p:nvSpPr>
          <p:cNvPr id="14338" name="Rectangle 5"/>
          <p:cNvSpPr>
            <a:spLocks noChangeArrowheads="1"/>
          </p:cNvSpPr>
          <p:nvPr/>
        </p:nvSpPr>
        <p:spPr bwMode="auto">
          <a:xfrm>
            <a:off x="1117600" y="100013"/>
            <a:ext cx="47767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人体废物的排出</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Rectangle 5"/>
          <p:cNvSpPr>
            <a:spLocks noChangeArrowheads="1"/>
          </p:cNvSpPr>
          <p:nvPr/>
        </p:nvSpPr>
        <p:spPr bwMode="auto">
          <a:xfrm>
            <a:off x="1117600" y="100013"/>
            <a:ext cx="47767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人体废物的排出</a:t>
            </a:r>
            <a:endParaRPr lang="zh-CN" altLang="en-US" sz="3200">
              <a:latin typeface="微软雅黑" panose="020B0503020204020204" pitchFamily="34" charset="-122"/>
              <a:ea typeface="微软雅黑" panose="020B0503020204020204" pitchFamily="34" charset="-122"/>
            </a:endParaRPr>
          </a:p>
        </p:txBody>
      </p:sp>
      <p:sp>
        <p:nvSpPr>
          <p:cNvPr id="8" name="文本框 4"/>
          <p:cNvSpPr txBox="1"/>
          <p:nvPr/>
        </p:nvSpPr>
        <p:spPr>
          <a:xfrm>
            <a:off x="163513" y="725488"/>
            <a:ext cx="11950700" cy="6157912"/>
          </a:xfrm>
          <a:prstGeom prst="rect">
            <a:avLst/>
          </a:prstGeom>
          <a:noFill/>
        </p:spPr>
        <p:txBody>
          <a:bodyPr>
            <a:spAutoFit/>
          </a:bodyPr>
          <a:lstStyle/>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归纳提升</a:t>
            </a:r>
            <a:r>
              <a:rPr lang="en-US" altLang="zh-CN" sz="3000" b="1" kern="100" dirty="0">
                <a:latin typeface="+mn-ea"/>
                <a:ea typeface="+mn-ea"/>
                <a:cs typeface="Courier New" panose="02070309020205020404" pitchFamily="49" charset="0"/>
              </a:rPr>
              <a:t>】 </a:t>
            </a:r>
            <a:endParaRPr lang="en-US" altLang="zh-CN"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1</a:t>
            </a:r>
            <a:r>
              <a:rPr lang="zh-CN" altLang="en-US" sz="3000" b="1" kern="100" dirty="0">
                <a:latin typeface="+mn-ea"/>
                <a:ea typeface="+mn-ea"/>
                <a:cs typeface="Courier New" panose="02070309020205020404" pitchFamily="49" charset="0"/>
              </a:rPr>
              <a:t>．与血浆相比，尿液中没有蛋白质和葡萄糖。尿液主要排出了无机盐和尿素，此外，还排出多余的水分。</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2</a:t>
            </a:r>
            <a:r>
              <a:rPr lang="zh-CN" altLang="en-US" sz="3000" b="1" kern="100" dirty="0">
                <a:latin typeface="+mn-ea"/>
                <a:ea typeface="+mn-ea"/>
                <a:cs typeface="Courier New" panose="02070309020205020404" pitchFamily="49" charset="0"/>
              </a:rPr>
              <a:t>．同血浆相比，肾小囊内液含有的微量的蛋白质，含有的水、葡萄糖、无机盐和尿素差别不大，说明肾小球和肾小囊壁可以透过水、葡萄糖、无机盐和尿素等小分子物质，而很少透过蛋白质和血细胞。</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3</a:t>
            </a:r>
            <a:r>
              <a:rPr lang="zh-CN" altLang="en-US" sz="3000" b="1" kern="100" dirty="0">
                <a:latin typeface="+mn-ea"/>
                <a:ea typeface="+mn-ea"/>
                <a:cs typeface="Courier New" panose="02070309020205020404" pitchFamily="49" charset="0"/>
              </a:rPr>
              <a:t>．肾小管可以重新吸收肾小囊内液中的全部葡萄糖。</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4</a:t>
            </a:r>
            <a:r>
              <a:rPr lang="zh-CN" altLang="en-US" sz="3000" b="1" kern="100" dirty="0">
                <a:latin typeface="+mn-ea"/>
                <a:ea typeface="+mn-ea"/>
                <a:cs typeface="Courier New" panose="02070309020205020404" pitchFamily="49" charset="0"/>
              </a:rPr>
              <a:t>．尿液的形成主要包括肾小球及肾小囊的滤过作用和肾小管的重吸收作用。尿液的排出途径：肾小管→集合管→肾盂→输尿管→膀胱→尿道→体外。</a:t>
            </a:r>
            <a:endParaRPr lang="zh-CN" altLang="en-US" sz="3000" b="1" kern="100" dirty="0">
              <a:latin typeface="+mn-ea"/>
              <a:ea typeface="+mn-ea"/>
              <a:cs typeface="Courier New" panose="02070309020205020404" pitchFamily="49"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457200" y="1162050"/>
            <a:ext cx="11468100" cy="3784600"/>
          </a:xfrm>
          <a:prstGeom prst="rect">
            <a:avLst/>
          </a:prstGeom>
          <a:noFill/>
        </p:spPr>
        <p:txBody>
          <a:bodyPr>
            <a:spAutoFit/>
          </a:bodyPr>
          <a:lstStyle/>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典例</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　图为健康人的尿液形成过程示意图。下列说法正确的是</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　　</a:t>
            </a:r>
            <a:r>
              <a:rPr lang="en-US" altLang="zh-CN" sz="3000" b="1" kern="100" dirty="0">
                <a:latin typeface="+mn-ea"/>
                <a:ea typeface="+mn-ea"/>
                <a:cs typeface="Courier New" panose="02070309020205020404" pitchFamily="49" charset="0"/>
              </a:rPr>
              <a:t>)</a:t>
            </a:r>
            <a:endParaRPr lang="en-US" altLang="zh-CN"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A</a:t>
            </a:r>
            <a:r>
              <a:rPr lang="zh-CN" altLang="en-US" sz="3000" b="1" kern="100" dirty="0">
                <a:latin typeface="+mn-ea"/>
                <a:ea typeface="+mn-ea"/>
                <a:cs typeface="Courier New" panose="02070309020205020404" pitchFamily="49" charset="0"/>
              </a:rPr>
              <a:t>．②有尿素和血细胞</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B</a:t>
            </a:r>
            <a:r>
              <a:rPr lang="zh-CN" altLang="en-US" sz="3000" b="1" kern="100" dirty="0">
                <a:latin typeface="+mn-ea"/>
                <a:ea typeface="+mn-ea"/>
                <a:cs typeface="Courier New" panose="02070309020205020404" pitchFamily="49" charset="0"/>
              </a:rPr>
              <a:t>．③有蛋白质和无机盐</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C</a:t>
            </a:r>
            <a:r>
              <a:rPr lang="zh-CN" altLang="en-US" sz="3000" b="1" kern="100" dirty="0">
                <a:latin typeface="+mn-ea"/>
                <a:ea typeface="+mn-ea"/>
                <a:cs typeface="Courier New" panose="02070309020205020404" pitchFamily="49" charset="0"/>
              </a:rPr>
              <a:t>．④有无机盐和葡萄糖</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D</a:t>
            </a:r>
            <a:r>
              <a:rPr lang="zh-CN" altLang="en-US" sz="3000" b="1" kern="100" dirty="0">
                <a:latin typeface="+mn-ea"/>
                <a:ea typeface="+mn-ea"/>
                <a:cs typeface="Courier New" panose="02070309020205020404" pitchFamily="49" charset="0"/>
              </a:rPr>
              <a:t>．⑤有尿素和蛋白质</a:t>
            </a:r>
            <a:endParaRPr lang="zh-CN" altLang="en-US" sz="3000" b="1" kern="100" dirty="0">
              <a:latin typeface="+mn-ea"/>
              <a:ea typeface="+mn-ea"/>
              <a:cs typeface="Courier New" panose="02070309020205020404" pitchFamily="49" charset="0"/>
            </a:endParaRPr>
          </a:p>
        </p:txBody>
      </p:sp>
      <p:sp>
        <p:nvSpPr>
          <p:cNvPr id="7" name="矩形 6"/>
          <p:cNvSpPr>
            <a:spLocks noChangeArrowheads="1"/>
          </p:cNvSpPr>
          <p:nvPr/>
        </p:nvSpPr>
        <p:spPr bwMode="auto">
          <a:xfrm flipH="1">
            <a:off x="1002348" y="1917383"/>
            <a:ext cx="658812" cy="461962"/>
          </a:xfrm>
          <a:prstGeom prst="rect">
            <a:avLst/>
          </a:prstGeom>
          <a:noFill/>
          <a:ln w="9525">
            <a:noFill/>
            <a:miter lim="800000"/>
          </a:ln>
        </p:spPr>
        <p:txBody>
          <a:bodyPr anchor="ctr">
            <a:spAutoFit/>
          </a:bodyPr>
          <a:lstStyle/>
          <a:p>
            <a:r>
              <a:rPr lang="en-US" altLang="zh-CN" sz="2400" b="1">
                <a:solidFill>
                  <a:srgbClr val="FF0000"/>
                </a:solidFill>
              </a:rPr>
              <a:t>C</a:t>
            </a:r>
            <a:endParaRPr lang="zh-CN" altLang="en-US" sz="2400" b="1">
              <a:solidFill>
                <a:srgbClr val="FF0000"/>
              </a:solidFill>
            </a:endParaRPr>
          </a:p>
        </p:txBody>
      </p:sp>
      <p:sp>
        <p:nvSpPr>
          <p:cNvPr id="16387" name="Rectangle 5"/>
          <p:cNvSpPr>
            <a:spLocks noChangeArrowheads="1"/>
          </p:cNvSpPr>
          <p:nvPr/>
        </p:nvSpPr>
        <p:spPr bwMode="auto">
          <a:xfrm>
            <a:off x="1117600" y="100013"/>
            <a:ext cx="47767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人体废物的排出</a:t>
            </a:r>
            <a:endParaRPr lang="zh-CN" altLang="en-US" sz="3200">
              <a:latin typeface="微软雅黑" panose="020B0503020204020204" pitchFamily="34" charset="-122"/>
              <a:ea typeface="微软雅黑" panose="020B0503020204020204" pitchFamily="34" charset="-122"/>
            </a:endParaRPr>
          </a:p>
        </p:txBody>
      </p:sp>
      <p:pic>
        <p:nvPicPr>
          <p:cNvPr id="5121" name="Picture 1" descr="4xij135"/>
          <p:cNvPicPr>
            <a:picLocks noChangeAspect="1" noChangeArrowheads="1"/>
          </p:cNvPicPr>
          <p:nvPr/>
        </p:nvPicPr>
        <p:blipFill>
          <a:blip r:embed="rId1"/>
          <a:srcRect/>
          <a:stretch>
            <a:fillRect/>
          </a:stretch>
        </p:blipFill>
        <p:spPr bwMode="auto">
          <a:xfrm>
            <a:off x="7413625" y="2533650"/>
            <a:ext cx="2336800" cy="2054225"/>
          </a:xfrm>
          <a:prstGeom prst="rect">
            <a:avLst/>
          </a:prstGeom>
          <a:noFill/>
          <a:ln w="9525">
            <a:noFill/>
            <a:miter lim="800000"/>
            <a:headEnd/>
            <a:tailEnd/>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5121"/>
                                        </p:tgtEl>
                                        <p:attrNameLst>
                                          <p:attrName>style.visibility</p:attrName>
                                        </p:attrNameLst>
                                      </p:cBhvr>
                                      <p:to>
                                        <p:strVal val="visible"/>
                                      </p:to>
                                    </p:set>
                                    <p:animEffect transition="in" filter="blinds(horizontal)">
                                      <p:cBhvr>
                                        <p:cTn id="11" dur="500"/>
                                        <p:tgtEl>
                                          <p:spTgt spid="5121"/>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52413" y="1471613"/>
            <a:ext cx="11453812" cy="2398712"/>
          </a:xfrm>
          <a:prstGeom prst="rect">
            <a:avLst/>
          </a:prstGeom>
          <a:noFill/>
        </p:spPr>
        <p:txBody>
          <a:bodyPr>
            <a:spAutoFit/>
          </a:bodyPr>
          <a:lstStyle/>
          <a:p>
            <a:pPr indent="266700" algn="just" fontAlgn="auto">
              <a:lnSpc>
                <a:spcPct val="1500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600" b="1" kern="100" dirty="0">
                <a:solidFill>
                  <a:srgbClr val="0000FF"/>
                </a:solidFill>
                <a:latin typeface="+mn-ea"/>
                <a:ea typeface="+mn-ea"/>
                <a:cs typeface="Courier New" panose="02070309020205020404" pitchFamily="49" charset="0"/>
              </a:rPr>
              <a:t>]</a:t>
            </a:r>
            <a:r>
              <a:rPr lang="zh-CN" altLang="zh-CN" sz="2600" b="1" kern="100" dirty="0">
                <a:latin typeface="+mn-ea"/>
                <a:ea typeface="+mn-ea"/>
                <a:cs typeface="Times New Roman" panose="02020603050405020304" pitchFamily="18" charset="0"/>
              </a:rPr>
              <a:t>　</a:t>
            </a:r>
            <a:r>
              <a:rPr lang="zh-CN" altLang="en-US" sz="2600" b="1" kern="100" dirty="0">
                <a:latin typeface="仿宋" panose="02010609060101010101" charset="-122"/>
                <a:ea typeface="仿宋" panose="02010609060101010101" charset="-122"/>
                <a:cs typeface="Times New Roman" panose="02020603050405020304" pitchFamily="18" charset="0"/>
              </a:rPr>
              <a:t> ①是肾小球，②是肾小囊，③是肾小管，④是肾静脉，⑤是集合管。②内的液体是原尿，正常情况下，主要成分为水、无机盐、葡萄糖和尿素等物质。③内的液体是尿液，正常情况下，没有蛋白质。⑤集合管中的尿液在正常情况下没有蛋白质。</a:t>
            </a:r>
            <a:endParaRPr lang="zh-CN" altLang="zh-CN" sz="2600" b="1" kern="100" dirty="0">
              <a:latin typeface="仿宋" panose="02010609060101010101" charset="-122"/>
              <a:ea typeface="仿宋" panose="02010609060101010101" charset="-122"/>
              <a:cs typeface="Courier New" panose="02070309020205020404" pitchFamily="49" charset="0"/>
            </a:endParaRPr>
          </a:p>
        </p:txBody>
      </p:sp>
      <p:sp>
        <p:nvSpPr>
          <p:cNvPr id="17410" name="Rectangle 5"/>
          <p:cNvSpPr>
            <a:spLocks noChangeArrowheads="1"/>
          </p:cNvSpPr>
          <p:nvPr/>
        </p:nvSpPr>
        <p:spPr bwMode="auto">
          <a:xfrm>
            <a:off x="1117600" y="100013"/>
            <a:ext cx="47767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人体废物的排出</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Rectangle 9"/>
          <p:cNvSpPr>
            <a:spLocks noChangeArrowheads="1"/>
          </p:cNvSpPr>
          <p:nvPr/>
        </p:nvSpPr>
        <p:spPr bwMode="auto">
          <a:xfrm>
            <a:off x="984250" y="1055688"/>
            <a:ext cx="1627188" cy="739775"/>
          </a:xfrm>
          <a:prstGeom prst="rect">
            <a:avLst/>
          </a:prstGeom>
          <a:noFill/>
          <a:ln w="9525">
            <a:noFill/>
            <a:miter lim="800000"/>
          </a:ln>
        </p:spPr>
        <p:txBody>
          <a:bodyPr wrap="none" anchor="ctr">
            <a:spAutoFit/>
          </a:bodyPr>
          <a:lstStyle/>
          <a:p>
            <a:pPr eaLnBrk="0" hangingPunct="0">
              <a:lnSpc>
                <a:spcPct val="150000"/>
              </a:lnSpc>
            </a:pPr>
            <a:r>
              <a:rPr lang="zh-CN" altLang="en-US" sz="2800" b="1">
                <a:solidFill>
                  <a:srgbClr val="00A6AD"/>
                </a:solidFill>
                <a:latin typeface="宋体" panose="02010600030101010101" pitchFamily="2" charset="-122"/>
              </a:rPr>
              <a:t>课内小结</a:t>
            </a:r>
            <a:endParaRPr lang="zh-CN" altLang="en-US" sz="2800" b="1">
              <a:solidFill>
                <a:srgbClr val="FF6600"/>
              </a:solidFill>
              <a:latin typeface="Calibri" panose="020F0502020204030204" pitchFamily="34" charset="0"/>
            </a:endParaRPr>
          </a:p>
        </p:txBody>
      </p:sp>
      <p:sp>
        <p:nvSpPr>
          <p:cNvPr id="18434" name="Rectangle 5"/>
          <p:cNvSpPr>
            <a:spLocks noChangeArrowheads="1"/>
          </p:cNvSpPr>
          <p:nvPr/>
        </p:nvSpPr>
        <p:spPr bwMode="auto">
          <a:xfrm>
            <a:off x="1117600" y="100013"/>
            <a:ext cx="47767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人体废物的排出</a:t>
            </a:r>
            <a:endParaRPr lang="zh-CN" altLang="en-US" sz="3200">
              <a:latin typeface="微软雅黑" panose="020B0503020204020204" pitchFamily="34" charset="-122"/>
              <a:ea typeface="微软雅黑" panose="020B0503020204020204" pitchFamily="34" charset="-122"/>
            </a:endParaRPr>
          </a:p>
        </p:txBody>
      </p:sp>
      <p:sp>
        <p:nvSpPr>
          <p:cNvPr id="26" name="Text Box 30"/>
          <p:cNvSpPr txBox="1">
            <a:spLocks noChangeArrowheads="1"/>
          </p:cNvSpPr>
          <p:nvPr/>
        </p:nvSpPr>
        <p:spPr bwMode="auto">
          <a:xfrm>
            <a:off x="622300" y="3605213"/>
            <a:ext cx="792163" cy="1724025"/>
          </a:xfrm>
          <a:prstGeom prst="rect">
            <a:avLst/>
          </a:prstGeom>
          <a:noFill/>
          <a:ln w="9525">
            <a:solidFill>
              <a:schemeClr val="tx1"/>
            </a:solid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尿的形成和排出</a:t>
            </a:r>
            <a:endParaRPr lang="zh-CN" altLang="en-US" sz="2800" b="1">
              <a:latin typeface="Calibri" panose="020F0502020204030204" pitchFamily="34" charset="0"/>
            </a:endParaRPr>
          </a:p>
        </p:txBody>
      </p:sp>
      <p:sp>
        <p:nvSpPr>
          <p:cNvPr id="31" name="AutoShape 31"/>
          <p:cNvSpPr/>
          <p:nvPr/>
        </p:nvSpPr>
        <p:spPr bwMode="auto">
          <a:xfrm>
            <a:off x="1403350" y="2644775"/>
            <a:ext cx="514350" cy="3538538"/>
          </a:xfrm>
          <a:prstGeom prst="leftBrace">
            <a:avLst>
              <a:gd name="adj1" fmla="val 37424"/>
              <a:gd name="adj2" fmla="val 50000"/>
            </a:avLst>
          </a:prstGeom>
          <a:noFill/>
          <a:ln w="9525">
            <a:solidFill>
              <a:schemeClr val="tx1"/>
            </a:solidFill>
            <a:round/>
          </a:ln>
        </p:spPr>
        <p:txBody>
          <a:bodyPr wrap="none" anchor="ctr"/>
          <a:lstStyle/>
          <a:p>
            <a:endParaRPr lang="zh-CN" altLang="en-US" sz="2800" b="1">
              <a:latin typeface="Calibri" panose="020F0502020204030204" pitchFamily="34" charset="0"/>
            </a:endParaRPr>
          </a:p>
        </p:txBody>
      </p:sp>
      <p:sp>
        <p:nvSpPr>
          <p:cNvPr id="32" name="Text Box 32"/>
          <p:cNvSpPr txBox="1">
            <a:spLocks noChangeArrowheads="1"/>
          </p:cNvSpPr>
          <p:nvPr/>
        </p:nvSpPr>
        <p:spPr bwMode="auto">
          <a:xfrm>
            <a:off x="2001838" y="2647950"/>
            <a:ext cx="1296987" cy="862013"/>
          </a:xfrm>
          <a:prstGeom prst="rect">
            <a:avLst/>
          </a:prstGeom>
          <a:noFill/>
          <a:ln w="9525">
            <a:solidFill>
              <a:schemeClr val="tx1"/>
            </a:solid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尿液的形成</a:t>
            </a:r>
            <a:endParaRPr lang="zh-CN" altLang="en-US" sz="2800" b="1">
              <a:latin typeface="Calibri" panose="020F0502020204030204" pitchFamily="34" charset="0"/>
            </a:endParaRPr>
          </a:p>
        </p:txBody>
      </p:sp>
      <p:sp>
        <p:nvSpPr>
          <p:cNvPr id="33" name="Text Box 33"/>
          <p:cNvSpPr txBox="1">
            <a:spLocks noChangeArrowheads="1"/>
          </p:cNvSpPr>
          <p:nvPr/>
        </p:nvSpPr>
        <p:spPr bwMode="auto">
          <a:xfrm>
            <a:off x="1979613" y="5684838"/>
            <a:ext cx="1296987" cy="862012"/>
          </a:xfrm>
          <a:prstGeom prst="rect">
            <a:avLst/>
          </a:prstGeom>
          <a:noFill/>
          <a:ln w="9525">
            <a:solidFill>
              <a:schemeClr val="tx1"/>
            </a:solid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尿液的排出</a:t>
            </a:r>
            <a:endParaRPr lang="zh-CN" altLang="en-US" sz="2800" b="1">
              <a:latin typeface="Calibri" panose="020F0502020204030204" pitchFamily="34" charset="0"/>
            </a:endParaRPr>
          </a:p>
        </p:txBody>
      </p:sp>
      <p:sp>
        <p:nvSpPr>
          <p:cNvPr id="35" name="AutoShape 34"/>
          <p:cNvSpPr/>
          <p:nvPr/>
        </p:nvSpPr>
        <p:spPr bwMode="auto">
          <a:xfrm>
            <a:off x="3276600" y="1501775"/>
            <a:ext cx="576263" cy="3168650"/>
          </a:xfrm>
          <a:prstGeom prst="leftBrace">
            <a:avLst>
              <a:gd name="adj1" fmla="val 45822"/>
              <a:gd name="adj2" fmla="val 50000"/>
            </a:avLst>
          </a:prstGeom>
          <a:noFill/>
          <a:ln w="9525">
            <a:solidFill>
              <a:schemeClr val="tx1"/>
            </a:solidFill>
            <a:round/>
          </a:ln>
        </p:spPr>
        <p:txBody>
          <a:bodyPr wrap="none" anchor="ctr"/>
          <a:lstStyle/>
          <a:p>
            <a:endParaRPr lang="zh-CN" altLang="en-US" sz="2800" b="1">
              <a:latin typeface="Calibri" panose="020F0502020204030204" pitchFamily="34" charset="0"/>
            </a:endParaRPr>
          </a:p>
        </p:txBody>
      </p:sp>
      <p:sp>
        <p:nvSpPr>
          <p:cNvPr id="36" name="Text Box 35"/>
          <p:cNvSpPr txBox="1">
            <a:spLocks noChangeArrowheads="1"/>
          </p:cNvSpPr>
          <p:nvPr/>
        </p:nvSpPr>
        <p:spPr bwMode="auto">
          <a:xfrm>
            <a:off x="3779838" y="1646238"/>
            <a:ext cx="1800225" cy="1292225"/>
          </a:xfrm>
          <a:prstGeom prst="rect">
            <a:avLst/>
          </a:prstGeom>
          <a:noFill/>
          <a:ln w="9525">
            <a:solidFill>
              <a:schemeClr val="tx1"/>
            </a:solid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肾小球、肾小囊的滤过作用</a:t>
            </a:r>
            <a:endParaRPr lang="zh-CN" altLang="en-US" sz="2800" b="1">
              <a:latin typeface="Calibri" panose="020F0502020204030204" pitchFamily="34" charset="0"/>
            </a:endParaRPr>
          </a:p>
        </p:txBody>
      </p:sp>
      <p:sp>
        <p:nvSpPr>
          <p:cNvPr id="37" name="Text Box 36"/>
          <p:cNvSpPr txBox="1">
            <a:spLocks noChangeArrowheads="1"/>
          </p:cNvSpPr>
          <p:nvPr/>
        </p:nvSpPr>
        <p:spPr bwMode="auto">
          <a:xfrm>
            <a:off x="6084888" y="3086100"/>
            <a:ext cx="1747837" cy="431800"/>
          </a:xfrm>
          <a:prstGeom prst="rect">
            <a:avLst/>
          </a:prstGeom>
          <a:noFill/>
          <a:ln w="9525">
            <a:solidFill>
              <a:schemeClr val="tx1"/>
            </a:solid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形成原尿</a:t>
            </a:r>
            <a:endParaRPr lang="zh-CN" altLang="en-US" sz="2800" b="1">
              <a:latin typeface="Calibri" panose="020F0502020204030204" pitchFamily="34" charset="0"/>
            </a:endParaRPr>
          </a:p>
        </p:txBody>
      </p:sp>
      <p:sp>
        <p:nvSpPr>
          <p:cNvPr id="38" name="Text Box 37"/>
          <p:cNvSpPr txBox="1">
            <a:spLocks noChangeArrowheads="1"/>
          </p:cNvSpPr>
          <p:nvPr/>
        </p:nvSpPr>
        <p:spPr bwMode="auto">
          <a:xfrm>
            <a:off x="6156325" y="1214438"/>
            <a:ext cx="3440113" cy="1292225"/>
          </a:xfrm>
          <a:prstGeom prst="rect">
            <a:avLst/>
          </a:prstGeom>
          <a:noFill/>
          <a:ln w="9525">
            <a:solidFill>
              <a:schemeClr val="tx1"/>
            </a:solid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除血细胞和大分子蛋白质外，血液中其他成分都能滤过</a:t>
            </a:r>
            <a:endParaRPr lang="zh-CN" altLang="en-US" sz="2800" b="1">
              <a:latin typeface="Calibri" panose="020F0502020204030204" pitchFamily="34" charset="0"/>
            </a:endParaRPr>
          </a:p>
        </p:txBody>
      </p:sp>
      <p:sp>
        <p:nvSpPr>
          <p:cNvPr id="39" name="Text Box 38"/>
          <p:cNvSpPr txBox="1">
            <a:spLocks noChangeArrowheads="1"/>
          </p:cNvSpPr>
          <p:nvPr/>
        </p:nvSpPr>
        <p:spPr bwMode="auto">
          <a:xfrm>
            <a:off x="3902075" y="3822700"/>
            <a:ext cx="1606550" cy="1293813"/>
          </a:xfrm>
          <a:prstGeom prst="rect">
            <a:avLst/>
          </a:prstGeom>
          <a:noFill/>
          <a:ln w="9525">
            <a:solidFill>
              <a:schemeClr val="tx1"/>
            </a:solid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肾小管的重吸收作用</a:t>
            </a:r>
            <a:endParaRPr lang="zh-CN" altLang="en-US" sz="2800" b="1">
              <a:latin typeface="Calibri" panose="020F0502020204030204" pitchFamily="34" charset="0"/>
            </a:endParaRPr>
          </a:p>
        </p:txBody>
      </p:sp>
      <p:sp>
        <p:nvSpPr>
          <p:cNvPr id="41" name="AutoShape 39"/>
          <p:cNvSpPr/>
          <p:nvPr/>
        </p:nvSpPr>
        <p:spPr bwMode="auto">
          <a:xfrm>
            <a:off x="5651500" y="1285875"/>
            <a:ext cx="360363" cy="2089150"/>
          </a:xfrm>
          <a:prstGeom prst="leftBrace">
            <a:avLst>
              <a:gd name="adj1" fmla="val 48311"/>
              <a:gd name="adj2" fmla="val 50000"/>
            </a:avLst>
          </a:prstGeom>
          <a:noFill/>
          <a:ln w="9525">
            <a:solidFill>
              <a:schemeClr val="tx1"/>
            </a:solidFill>
            <a:round/>
          </a:ln>
        </p:spPr>
        <p:txBody>
          <a:bodyPr wrap="none" anchor="ctr"/>
          <a:lstStyle/>
          <a:p>
            <a:endParaRPr lang="zh-CN" altLang="en-US" sz="2800" b="1">
              <a:latin typeface="Calibri" panose="020F0502020204030204" pitchFamily="34" charset="0"/>
            </a:endParaRPr>
          </a:p>
        </p:txBody>
      </p:sp>
      <p:sp>
        <p:nvSpPr>
          <p:cNvPr id="42" name="AutoShape 40"/>
          <p:cNvSpPr/>
          <p:nvPr/>
        </p:nvSpPr>
        <p:spPr bwMode="auto">
          <a:xfrm>
            <a:off x="5580063" y="3735388"/>
            <a:ext cx="144462" cy="1582737"/>
          </a:xfrm>
          <a:prstGeom prst="leftBrace">
            <a:avLst>
              <a:gd name="adj1" fmla="val 91301"/>
              <a:gd name="adj2" fmla="val 50000"/>
            </a:avLst>
          </a:prstGeom>
          <a:noFill/>
          <a:ln w="9525">
            <a:solidFill>
              <a:schemeClr val="tx1"/>
            </a:solidFill>
            <a:round/>
          </a:ln>
        </p:spPr>
        <p:txBody>
          <a:bodyPr wrap="none" anchor="ctr"/>
          <a:lstStyle/>
          <a:p>
            <a:endParaRPr lang="zh-CN" altLang="en-US" sz="2800" b="1">
              <a:latin typeface="Calibri" panose="020F0502020204030204" pitchFamily="34" charset="0"/>
            </a:endParaRPr>
          </a:p>
        </p:txBody>
      </p:sp>
      <p:sp>
        <p:nvSpPr>
          <p:cNvPr id="43" name="Text Box 41"/>
          <p:cNvSpPr txBox="1">
            <a:spLocks noChangeArrowheads="1"/>
          </p:cNvSpPr>
          <p:nvPr/>
        </p:nvSpPr>
        <p:spPr bwMode="auto">
          <a:xfrm>
            <a:off x="5834063" y="3659188"/>
            <a:ext cx="3095625" cy="1292225"/>
          </a:xfrm>
          <a:prstGeom prst="rect">
            <a:avLst/>
          </a:prstGeom>
          <a:noFill/>
          <a:ln w="9525">
            <a:solidFill>
              <a:schemeClr val="tx1"/>
            </a:solid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所有葡萄糖、大部分水和部分无机盐被重新吸收回血液</a:t>
            </a:r>
            <a:endParaRPr lang="zh-CN" altLang="en-US" sz="2800" b="1">
              <a:latin typeface="Calibri" panose="020F0502020204030204" pitchFamily="34" charset="0"/>
            </a:endParaRPr>
          </a:p>
        </p:txBody>
      </p:sp>
      <p:sp>
        <p:nvSpPr>
          <p:cNvPr id="44" name="Text Box 42"/>
          <p:cNvSpPr txBox="1">
            <a:spLocks noChangeArrowheads="1"/>
          </p:cNvSpPr>
          <p:nvPr/>
        </p:nvSpPr>
        <p:spPr bwMode="auto">
          <a:xfrm>
            <a:off x="5867400" y="5102225"/>
            <a:ext cx="1855788" cy="431800"/>
          </a:xfrm>
          <a:prstGeom prst="rect">
            <a:avLst/>
          </a:prstGeom>
          <a:noFill/>
          <a:ln w="9525">
            <a:solidFill>
              <a:schemeClr val="tx1"/>
            </a:solid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形成尿液</a:t>
            </a:r>
            <a:endParaRPr lang="zh-CN" altLang="en-US" sz="2800" b="1">
              <a:latin typeface="Calibri" panose="020F0502020204030204" pitchFamily="34" charset="0"/>
            </a:endParaRPr>
          </a:p>
        </p:txBody>
      </p:sp>
      <p:sp>
        <p:nvSpPr>
          <p:cNvPr id="45" name="Line 43"/>
          <p:cNvSpPr>
            <a:spLocks noChangeShapeType="1"/>
          </p:cNvSpPr>
          <p:nvPr/>
        </p:nvSpPr>
        <p:spPr bwMode="auto">
          <a:xfrm>
            <a:off x="3276600" y="6110288"/>
            <a:ext cx="574675" cy="0"/>
          </a:xfrm>
          <a:prstGeom prst="line">
            <a:avLst/>
          </a:prstGeom>
          <a:noFill/>
          <a:ln w="9525">
            <a:solidFill>
              <a:schemeClr val="tx1"/>
            </a:solidFill>
            <a:round/>
          </a:ln>
        </p:spPr>
        <p:txBody>
          <a:bodyPr/>
          <a:lstStyle/>
          <a:p>
            <a:endParaRPr lang="zh-CN" altLang="en-US"/>
          </a:p>
        </p:txBody>
      </p:sp>
      <p:grpSp>
        <p:nvGrpSpPr>
          <p:cNvPr id="57" name="组合 56"/>
          <p:cNvGrpSpPr/>
          <p:nvPr/>
        </p:nvGrpSpPr>
        <p:grpSpPr bwMode="auto">
          <a:xfrm>
            <a:off x="3851275" y="5707063"/>
            <a:ext cx="5227638" cy="550862"/>
            <a:chOff x="3851274" y="5706721"/>
            <a:chExt cx="5227286" cy="550863"/>
          </a:xfrm>
        </p:grpSpPr>
        <p:sp>
          <p:nvSpPr>
            <p:cNvPr id="18451" name="Rectangle 52"/>
            <p:cNvSpPr>
              <a:spLocks noChangeArrowheads="1"/>
            </p:cNvSpPr>
            <p:nvPr/>
          </p:nvSpPr>
          <p:spPr bwMode="auto">
            <a:xfrm>
              <a:off x="3851274" y="5751644"/>
              <a:ext cx="5193573" cy="503238"/>
            </a:xfrm>
            <a:prstGeom prst="rect">
              <a:avLst/>
            </a:prstGeom>
            <a:noFill/>
            <a:ln w="9525">
              <a:solidFill>
                <a:schemeClr val="tx1"/>
              </a:solidFill>
              <a:miter lim="800000"/>
            </a:ln>
          </p:spPr>
          <p:txBody>
            <a:bodyPr wrap="none" anchor="ctr"/>
            <a:lstStyle/>
            <a:p>
              <a:endParaRPr lang="zh-CN" altLang="en-US" sz="2800" b="1">
                <a:latin typeface="Calibri" panose="020F0502020204030204" pitchFamily="34" charset="0"/>
              </a:endParaRPr>
            </a:p>
          </p:txBody>
        </p:sp>
        <p:grpSp>
          <p:nvGrpSpPr>
            <p:cNvPr id="18452" name="组合 54"/>
            <p:cNvGrpSpPr/>
            <p:nvPr/>
          </p:nvGrpSpPr>
          <p:grpSpPr bwMode="auto">
            <a:xfrm>
              <a:off x="3913284" y="5706721"/>
              <a:ext cx="5165276" cy="550863"/>
              <a:chOff x="3913284" y="5706721"/>
              <a:chExt cx="5165276" cy="550863"/>
            </a:xfrm>
          </p:grpSpPr>
          <p:sp>
            <p:nvSpPr>
              <p:cNvPr id="18453" name="Line 46"/>
              <p:cNvSpPr>
                <a:spLocks noChangeShapeType="1"/>
              </p:cNvSpPr>
              <p:nvPr/>
            </p:nvSpPr>
            <p:spPr bwMode="auto">
              <a:xfrm>
                <a:off x="4367118" y="6000256"/>
                <a:ext cx="576263" cy="0"/>
              </a:xfrm>
              <a:prstGeom prst="line">
                <a:avLst/>
              </a:prstGeom>
              <a:noFill/>
              <a:ln w="9525">
                <a:solidFill>
                  <a:schemeClr val="tx1"/>
                </a:solidFill>
                <a:round/>
                <a:tailEnd type="triangle" w="med" len="med"/>
              </a:ln>
            </p:spPr>
            <p:txBody>
              <a:bodyPr/>
              <a:lstStyle/>
              <a:p>
                <a:endParaRPr lang="zh-CN" altLang="en-US"/>
              </a:p>
            </p:txBody>
          </p:sp>
          <p:grpSp>
            <p:nvGrpSpPr>
              <p:cNvPr id="48" name="Group 80"/>
              <p:cNvGrpSpPr/>
              <p:nvPr/>
            </p:nvGrpSpPr>
            <p:grpSpPr bwMode="auto">
              <a:xfrm>
                <a:off x="3913284" y="5706721"/>
                <a:ext cx="5165276" cy="550863"/>
                <a:chOff x="2472" y="3685"/>
                <a:chExt cx="2940" cy="347"/>
              </a:xfrm>
              <a:noFill/>
            </p:grpSpPr>
            <p:sp>
              <p:nvSpPr>
                <p:cNvPr id="51" name="Text Box 45"/>
                <p:cNvSpPr txBox="1">
                  <a:spLocks noChangeArrowheads="1"/>
                </p:cNvSpPr>
                <p:nvPr/>
              </p:nvSpPr>
              <p:spPr bwMode="auto">
                <a:xfrm>
                  <a:off x="2472" y="3702"/>
                  <a:ext cx="589" cy="330"/>
                </a:xfrm>
                <a:prstGeom prst="rect">
                  <a:avLst/>
                </a:prstGeom>
                <a:grpFill/>
                <a:ln w="9525">
                  <a:noFill/>
                  <a:miter lim="800000"/>
                </a:ln>
                <a:effectLst/>
              </p:spPr>
              <p:txBody>
                <a:bodyPr>
                  <a:spAutoFit/>
                </a:bodyPr>
                <a:lstStyle/>
                <a:p>
                  <a:pPr fontAlgn="auto">
                    <a:spcBef>
                      <a:spcPct val="50000"/>
                    </a:spcBef>
                    <a:spcAft>
                      <a:spcPts val="0"/>
                    </a:spcAft>
                    <a:defRPr/>
                  </a:pPr>
                  <a:r>
                    <a:rPr lang="zh-CN" altLang="en-US" sz="2800" b="1">
                      <a:latin typeface="+mn-lt"/>
                      <a:ea typeface="+mn-ea"/>
                    </a:rPr>
                    <a:t>肾</a:t>
                  </a:r>
                  <a:endParaRPr lang="zh-CN" altLang="en-US" sz="2800" b="1">
                    <a:latin typeface="+mn-lt"/>
                    <a:ea typeface="+mn-ea"/>
                  </a:endParaRPr>
                </a:p>
              </p:txBody>
            </p:sp>
            <p:sp>
              <p:nvSpPr>
                <p:cNvPr id="52" name="Text Box 47"/>
                <p:cNvSpPr txBox="1">
                  <a:spLocks noChangeArrowheads="1"/>
                </p:cNvSpPr>
                <p:nvPr/>
              </p:nvSpPr>
              <p:spPr bwMode="auto">
                <a:xfrm>
                  <a:off x="3107" y="3702"/>
                  <a:ext cx="953" cy="330"/>
                </a:xfrm>
                <a:prstGeom prst="rect">
                  <a:avLst/>
                </a:prstGeom>
                <a:grpFill/>
                <a:ln w="9525">
                  <a:noFill/>
                  <a:miter lim="800000"/>
                </a:ln>
                <a:effectLst/>
              </p:spPr>
              <p:txBody>
                <a:bodyPr>
                  <a:spAutoFit/>
                </a:bodyPr>
                <a:lstStyle/>
                <a:p>
                  <a:pPr fontAlgn="auto">
                    <a:spcBef>
                      <a:spcPct val="50000"/>
                    </a:spcBef>
                    <a:spcAft>
                      <a:spcPts val="0"/>
                    </a:spcAft>
                    <a:defRPr/>
                  </a:pPr>
                  <a:r>
                    <a:rPr lang="zh-CN" altLang="en-US" sz="2800" b="1">
                      <a:latin typeface="+mn-lt"/>
                      <a:ea typeface="+mn-ea"/>
                    </a:rPr>
                    <a:t>输尿管</a:t>
                  </a:r>
                  <a:endParaRPr lang="zh-CN" altLang="en-US" sz="2800" b="1">
                    <a:latin typeface="+mn-lt"/>
                    <a:ea typeface="+mn-ea"/>
                  </a:endParaRPr>
                </a:p>
              </p:txBody>
            </p:sp>
            <p:sp>
              <p:nvSpPr>
                <p:cNvPr id="53" name="Text Box 48"/>
                <p:cNvSpPr txBox="1">
                  <a:spLocks noChangeArrowheads="1"/>
                </p:cNvSpPr>
                <p:nvPr/>
              </p:nvSpPr>
              <p:spPr bwMode="auto">
                <a:xfrm>
                  <a:off x="4105" y="3702"/>
                  <a:ext cx="589" cy="330"/>
                </a:xfrm>
                <a:prstGeom prst="rect">
                  <a:avLst/>
                </a:prstGeom>
                <a:grpFill/>
                <a:ln w="9525">
                  <a:noFill/>
                  <a:miter lim="800000"/>
                </a:ln>
                <a:effectLst/>
              </p:spPr>
              <p:txBody>
                <a:bodyPr>
                  <a:spAutoFit/>
                </a:bodyPr>
                <a:lstStyle/>
                <a:p>
                  <a:pPr fontAlgn="auto">
                    <a:spcBef>
                      <a:spcPct val="50000"/>
                    </a:spcBef>
                    <a:spcAft>
                      <a:spcPts val="0"/>
                    </a:spcAft>
                    <a:defRPr/>
                  </a:pPr>
                  <a:r>
                    <a:rPr lang="zh-CN" altLang="en-US" sz="2800" b="1">
                      <a:latin typeface="+mn-lt"/>
                      <a:ea typeface="+mn-ea"/>
                    </a:rPr>
                    <a:t>膀胱</a:t>
                  </a:r>
                  <a:endParaRPr lang="zh-CN" altLang="en-US" sz="2800" b="1">
                    <a:latin typeface="+mn-lt"/>
                    <a:ea typeface="+mn-ea"/>
                  </a:endParaRPr>
                </a:p>
              </p:txBody>
            </p:sp>
            <p:sp>
              <p:nvSpPr>
                <p:cNvPr id="54" name="Text Box 49"/>
                <p:cNvSpPr txBox="1">
                  <a:spLocks noChangeArrowheads="1"/>
                </p:cNvSpPr>
                <p:nvPr/>
              </p:nvSpPr>
              <p:spPr bwMode="auto">
                <a:xfrm>
                  <a:off x="4823" y="3685"/>
                  <a:ext cx="589" cy="330"/>
                </a:xfrm>
                <a:prstGeom prst="rect">
                  <a:avLst/>
                </a:prstGeom>
                <a:grpFill/>
                <a:ln w="9525">
                  <a:noFill/>
                  <a:miter lim="800000"/>
                </a:ln>
                <a:effectLst/>
              </p:spPr>
              <p:txBody>
                <a:bodyPr>
                  <a:spAutoFit/>
                </a:bodyPr>
                <a:lstStyle/>
                <a:p>
                  <a:pPr fontAlgn="auto">
                    <a:spcBef>
                      <a:spcPct val="50000"/>
                    </a:spcBef>
                    <a:spcAft>
                      <a:spcPts val="0"/>
                    </a:spcAft>
                    <a:defRPr/>
                  </a:pPr>
                  <a:r>
                    <a:rPr lang="zh-CN" altLang="en-US" sz="2800" b="1" dirty="0">
                      <a:latin typeface="+mn-lt"/>
                      <a:ea typeface="+mn-ea"/>
                    </a:rPr>
                    <a:t>尿道</a:t>
                  </a:r>
                  <a:endParaRPr lang="zh-CN" altLang="en-US" sz="2800" b="1" dirty="0">
                    <a:latin typeface="+mn-lt"/>
                    <a:ea typeface="+mn-ea"/>
                  </a:endParaRPr>
                </a:p>
              </p:txBody>
            </p:sp>
          </p:grpSp>
          <p:sp>
            <p:nvSpPr>
              <p:cNvPr id="18455" name="Line 50"/>
              <p:cNvSpPr>
                <a:spLocks noChangeShapeType="1"/>
              </p:cNvSpPr>
              <p:nvPr/>
            </p:nvSpPr>
            <p:spPr bwMode="auto">
              <a:xfrm>
                <a:off x="6219941" y="5978222"/>
                <a:ext cx="576263" cy="0"/>
              </a:xfrm>
              <a:prstGeom prst="line">
                <a:avLst/>
              </a:prstGeom>
              <a:noFill/>
              <a:ln w="9525">
                <a:solidFill>
                  <a:schemeClr val="tx1"/>
                </a:solidFill>
                <a:round/>
                <a:tailEnd type="triangle" w="med" len="med"/>
              </a:ln>
            </p:spPr>
            <p:txBody>
              <a:bodyPr/>
              <a:lstStyle/>
              <a:p>
                <a:endParaRPr lang="zh-CN" altLang="en-US"/>
              </a:p>
            </p:txBody>
          </p:sp>
          <p:sp>
            <p:nvSpPr>
              <p:cNvPr id="18456" name="Line 51"/>
              <p:cNvSpPr>
                <a:spLocks noChangeShapeType="1"/>
              </p:cNvSpPr>
              <p:nvPr/>
            </p:nvSpPr>
            <p:spPr bwMode="auto">
              <a:xfrm>
                <a:off x="7610744" y="5983902"/>
                <a:ext cx="576263" cy="0"/>
              </a:xfrm>
              <a:prstGeom prst="line">
                <a:avLst/>
              </a:prstGeom>
              <a:noFill/>
              <a:ln w="9525">
                <a:solidFill>
                  <a:schemeClr val="tx1"/>
                </a:solidFill>
                <a:round/>
                <a:tailEnd type="triangle" w="med" len="med"/>
              </a:ln>
            </p:spPr>
            <p:txBody>
              <a:bodyPr/>
              <a:lstStyle/>
              <a:p>
                <a:endParaRPr lang="zh-CN" altLang="en-US"/>
              </a:p>
            </p:txBody>
          </p:sp>
        </p:grpSp>
      </p:grpSp>
      <p:pic>
        <p:nvPicPr>
          <p:cNvPr id="18450" name="Picture 4"/>
          <p:cNvPicPr>
            <a:picLocks noChangeAspect="1"/>
          </p:cNvPicPr>
          <p:nvPr/>
        </p:nvPicPr>
        <p:blipFill>
          <a:blip r:embed="rId1"/>
          <a:srcRect/>
          <a:stretch>
            <a:fillRect/>
          </a:stretch>
        </p:blipFill>
        <p:spPr bwMode="auto">
          <a:xfrm>
            <a:off x="882650" y="1249363"/>
            <a:ext cx="84138" cy="412750"/>
          </a:xfrm>
          <a:prstGeom prst="rect">
            <a:avLst/>
          </a:prstGeom>
          <a:noFill/>
          <a:ln w="9525">
            <a:noFill/>
            <a:miter lim="800000"/>
            <a:headEnd/>
            <a:tailEnd/>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0-#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0-#ppt_w/2"/>
                                          </p:val>
                                        </p:tav>
                                        <p:tav tm="100000">
                                          <p:val>
                                            <p:strVal val="#ppt_x"/>
                                          </p:val>
                                        </p:tav>
                                      </p:tavLst>
                                    </p:anim>
                                    <p:anim calcmode="lin" valueType="num">
                                      <p:cBhvr additive="base">
                                        <p:cTn id="18" dur="500" fill="hold"/>
                                        <p:tgtEl>
                                          <p:spTgt spid="3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0-#ppt_w/2"/>
                                          </p:val>
                                        </p:tav>
                                        <p:tav tm="100000">
                                          <p:val>
                                            <p:strVal val="#ppt_x"/>
                                          </p:val>
                                        </p:tav>
                                      </p:tavLst>
                                    </p:anim>
                                    <p:anim calcmode="lin" valueType="num">
                                      <p:cBhvr additive="base">
                                        <p:cTn id="23" dur="500" fill="hold"/>
                                        <p:tgtEl>
                                          <p:spTgt spid="3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fill="hold"/>
                                        <p:tgtEl>
                                          <p:spTgt spid="41"/>
                                        </p:tgtEl>
                                        <p:attrNameLst>
                                          <p:attrName>ppt_x</p:attrName>
                                        </p:attrNameLst>
                                      </p:cBhvr>
                                      <p:tavLst>
                                        <p:tav tm="0">
                                          <p:val>
                                            <p:strVal val="0-#ppt_w/2"/>
                                          </p:val>
                                        </p:tav>
                                        <p:tav tm="100000">
                                          <p:val>
                                            <p:strVal val="#ppt_x"/>
                                          </p:val>
                                        </p:tav>
                                      </p:tavLst>
                                    </p:anim>
                                    <p:anim calcmode="lin" valueType="num">
                                      <p:cBhvr additive="base">
                                        <p:cTn id="33" dur="500" fill="hold"/>
                                        <p:tgtEl>
                                          <p:spTgt spid="4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0-#ppt_w/2"/>
                                          </p:val>
                                        </p:tav>
                                        <p:tav tm="100000">
                                          <p:val>
                                            <p:strVal val="#ppt_x"/>
                                          </p:val>
                                        </p:tav>
                                      </p:tavLst>
                                    </p:anim>
                                    <p:anim calcmode="lin" valueType="num">
                                      <p:cBhvr additive="base">
                                        <p:cTn id="38" dur="500" fill="hold"/>
                                        <p:tgtEl>
                                          <p:spTgt spid="3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0-#ppt_w/2"/>
                                          </p:val>
                                        </p:tav>
                                        <p:tav tm="100000">
                                          <p:val>
                                            <p:strVal val="#ppt_x"/>
                                          </p:val>
                                        </p:tav>
                                      </p:tavLst>
                                    </p:anim>
                                    <p:anim calcmode="lin" valueType="num">
                                      <p:cBhvr additive="base">
                                        <p:cTn id="43" dur="500" fill="hold"/>
                                        <p:tgtEl>
                                          <p:spTgt spid="37"/>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0-#ppt_w/2"/>
                                          </p:val>
                                        </p:tav>
                                        <p:tav tm="100000">
                                          <p:val>
                                            <p:strVal val="#ppt_x"/>
                                          </p:val>
                                        </p:tav>
                                      </p:tavLst>
                                    </p:anim>
                                    <p:anim calcmode="lin" valueType="num">
                                      <p:cBhvr additive="base">
                                        <p:cTn id="48" dur="500" fill="hold"/>
                                        <p:tgtEl>
                                          <p:spTgt spid="39"/>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0-#ppt_w/2"/>
                                          </p:val>
                                        </p:tav>
                                        <p:tav tm="100000">
                                          <p:val>
                                            <p:strVal val="#ppt_x"/>
                                          </p:val>
                                        </p:tav>
                                      </p:tavLst>
                                    </p:anim>
                                    <p:anim calcmode="lin" valueType="num">
                                      <p:cBhvr additive="base">
                                        <p:cTn id="53" dur="500" fill="hold"/>
                                        <p:tgtEl>
                                          <p:spTgt spid="42"/>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500" fill="hold"/>
                                        <p:tgtEl>
                                          <p:spTgt spid="43"/>
                                        </p:tgtEl>
                                        <p:attrNameLst>
                                          <p:attrName>ppt_x</p:attrName>
                                        </p:attrNameLst>
                                      </p:cBhvr>
                                      <p:tavLst>
                                        <p:tav tm="0">
                                          <p:val>
                                            <p:strVal val="0-#ppt_w/2"/>
                                          </p:val>
                                        </p:tav>
                                        <p:tav tm="100000">
                                          <p:val>
                                            <p:strVal val="#ppt_x"/>
                                          </p:val>
                                        </p:tav>
                                      </p:tavLst>
                                    </p:anim>
                                    <p:anim calcmode="lin" valueType="num">
                                      <p:cBhvr additive="base">
                                        <p:cTn id="58" dur="500" fill="hold"/>
                                        <p:tgtEl>
                                          <p:spTgt spid="43"/>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500" fill="hold"/>
                                        <p:tgtEl>
                                          <p:spTgt spid="44"/>
                                        </p:tgtEl>
                                        <p:attrNameLst>
                                          <p:attrName>ppt_x</p:attrName>
                                        </p:attrNameLst>
                                      </p:cBhvr>
                                      <p:tavLst>
                                        <p:tav tm="0">
                                          <p:val>
                                            <p:strVal val="0-#ppt_w/2"/>
                                          </p:val>
                                        </p:tav>
                                        <p:tav tm="100000">
                                          <p:val>
                                            <p:strVal val="#ppt_x"/>
                                          </p:val>
                                        </p:tav>
                                      </p:tavLst>
                                    </p:anim>
                                    <p:anim calcmode="lin" valueType="num">
                                      <p:cBhvr additive="base">
                                        <p:cTn id="63" dur="500" fill="hold"/>
                                        <p:tgtEl>
                                          <p:spTgt spid="44"/>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500" fill="hold"/>
                                        <p:tgtEl>
                                          <p:spTgt spid="33"/>
                                        </p:tgtEl>
                                        <p:attrNameLst>
                                          <p:attrName>ppt_x</p:attrName>
                                        </p:attrNameLst>
                                      </p:cBhvr>
                                      <p:tavLst>
                                        <p:tav tm="0">
                                          <p:val>
                                            <p:strVal val="0-#ppt_w/2"/>
                                          </p:val>
                                        </p:tav>
                                        <p:tav tm="100000">
                                          <p:val>
                                            <p:strVal val="#ppt_x"/>
                                          </p:val>
                                        </p:tav>
                                      </p:tavLst>
                                    </p:anim>
                                    <p:anim calcmode="lin" valueType="num">
                                      <p:cBhvr additive="base">
                                        <p:cTn id="68" dur="500" fill="hold"/>
                                        <p:tgtEl>
                                          <p:spTgt spid="33"/>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grpId="0" nodeType="afterEffect">
                                  <p:stCondLst>
                                    <p:cond delay="0"/>
                                  </p:stCondLst>
                                  <p:childTnLst>
                                    <p:set>
                                      <p:cBhvr>
                                        <p:cTn id="71" dur="1" fill="hold">
                                          <p:stCondLst>
                                            <p:cond delay="0"/>
                                          </p:stCondLst>
                                        </p:cTn>
                                        <p:tgtEl>
                                          <p:spTgt spid="45"/>
                                        </p:tgtEl>
                                        <p:attrNameLst>
                                          <p:attrName>style.visibility</p:attrName>
                                        </p:attrNameLst>
                                      </p:cBhvr>
                                      <p:to>
                                        <p:strVal val="visible"/>
                                      </p:to>
                                    </p:set>
                                    <p:anim calcmode="lin" valueType="num">
                                      <p:cBhvr additive="base">
                                        <p:cTn id="72" dur="500" fill="hold"/>
                                        <p:tgtEl>
                                          <p:spTgt spid="45"/>
                                        </p:tgtEl>
                                        <p:attrNameLst>
                                          <p:attrName>ppt_x</p:attrName>
                                        </p:attrNameLst>
                                      </p:cBhvr>
                                      <p:tavLst>
                                        <p:tav tm="0">
                                          <p:val>
                                            <p:strVal val="0-#ppt_w/2"/>
                                          </p:val>
                                        </p:tav>
                                        <p:tav tm="100000">
                                          <p:val>
                                            <p:strVal val="#ppt_x"/>
                                          </p:val>
                                        </p:tav>
                                      </p:tavLst>
                                    </p:anim>
                                    <p:anim calcmode="lin" valueType="num">
                                      <p:cBhvr additive="base">
                                        <p:cTn id="73" dur="500" fill="hold"/>
                                        <p:tgtEl>
                                          <p:spTgt spid="45"/>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4"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500" fill="hold"/>
                                        <p:tgtEl>
                                          <p:spTgt spid="57"/>
                                        </p:tgtEl>
                                        <p:attrNameLst>
                                          <p:attrName>ppt_x</p:attrName>
                                        </p:attrNameLst>
                                      </p:cBhvr>
                                      <p:tavLst>
                                        <p:tav tm="0">
                                          <p:val>
                                            <p:strVal val="#ppt_x"/>
                                          </p:val>
                                        </p:tav>
                                        <p:tav tm="100000">
                                          <p:val>
                                            <p:strVal val="#ppt_x"/>
                                          </p:val>
                                        </p:tav>
                                      </p:tavLst>
                                    </p:anim>
                                    <p:anim calcmode="lin" valueType="num">
                                      <p:cBhvr additive="base">
                                        <p:cTn id="78"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animBg="1"/>
      <p:bldP spid="32" grpId="0" animBg="1"/>
      <p:bldP spid="33" grpId="0" animBg="1"/>
      <p:bldP spid="35" grpId="0" animBg="1"/>
      <p:bldP spid="36" grpId="0" animBg="1"/>
      <p:bldP spid="37" grpId="0" animBg="1"/>
      <p:bldP spid="38" grpId="0" animBg="1"/>
      <p:bldP spid="39" grpId="0" animBg="1"/>
      <p:bldP spid="41" grpId="0" animBg="1"/>
      <p:bldP spid="42" grpId="0" animBg="1"/>
      <p:bldP spid="43" grpId="0" animBg="1"/>
      <p:bldP spid="44" grpId="0" animBg="1"/>
      <p:bldP spid="45"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58850" y="1004888"/>
            <a:ext cx="1627188" cy="738187"/>
          </a:xfrm>
          <a:prstGeom prst="rect">
            <a:avLst/>
          </a:prstGeom>
          <a:noFill/>
          <a:ln w="9525">
            <a:noFill/>
            <a:miter lim="800000"/>
          </a:ln>
        </p:spPr>
        <p:txBody>
          <a:bodyPr wrap="none" anchor="ctr">
            <a:spAutoFit/>
          </a:bodyPr>
          <a:lstStyle/>
          <a:p>
            <a:pPr eaLnBrk="0" hangingPunct="0">
              <a:lnSpc>
                <a:spcPct val="150000"/>
              </a:lnSpc>
            </a:pPr>
            <a:r>
              <a:rPr lang="zh-CN" altLang="en-US" sz="2800" b="1">
                <a:solidFill>
                  <a:srgbClr val="00A6AD"/>
                </a:solidFill>
                <a:latin typeface="宋体" panose="02010600030101010101" pitchFamily="2" charset="-122"/>
              </a:rPr>
              <a:t>课外链接</a:t>
            </a:r>
            <a:endParaRPr lang="zh-CN" altLang="en-US" sz="2800" b="1">
              <a:solidFill>
                <a:srgbClr val="FF6600"/>
              </a:solidFill>
              <a:latin typeface="Calibri" panose="020F0502020204030204" pitchFamily="34" charset="0"/>
            </a:endParaRPr>
          </a:p>
        </p:txBody>
      </p:sp>
      <p:pic>
        <p:nvPicPr>
          <p:cNvPr id="19458" name="Picture 4"/>
          <p:cNvPicPr>
            <a:picLocks noChangeAspect="1"/>
          </p:cNvPicPr>
          <p:nvPr/>
        </p:nvPicPr>
        <p:blipFill>
          <a:blip r:embed="rId1"/>
          <a:srcRect/>
          <a:stretch>
            <a:fillRect/>
          </a:stretch>
        </p:blipFill>
        <p:spPr bwMode="auto">
          <a:xfrm>
            <a:off x="882650" y="1249363"/>
            <a:ext cx="84138" cy="412750"/>
          </a:xfrm>
          <a:prstGeom prst="rect">
            <a:avLst/>
          </a:prstGeom>
          <a:noFill/>
          <a:ln w="9525">
            <a:noFill/>
            <a:miter lim="800000"/>
            <a:headEnd/>
            <a:tailEnd/>
          </a:ln>
        </p:spPr>
      </p:pic>
      <p:sp>
        <p:nvSpPr>
          <p:cNvPr id="7" name="文本框 101"/>
          <p:cNvSpPr txBox="1"/>
          <p:nvPr/>
        </p:nvSpPr>
        <p:spPr>
          <a:xfrm>
            <a:off x="374650" y="1855788"/>
            <a:ext cx="11215688" cy="3873500"/>
          </a:xfrm>
          <a:prstGeom prst="rect">
            <a:avLst/>
          </a:prstGeom>
          <a:noFill/>
          <a:ln w="9525">
            <a:noFill/>
          </a:ln>
        </p:spPr>
        <p:txBody>
          <a:bodyPr>
            <a:spAutoFit/>
          </a:bodyPr>
          <a:lstStyle/>
          <a:p>
            <a:pPr indent="260350" algn="ctr" fontAlgn="auto">
              <a:lnSpc>
                <a:spcPct val="140000"/>
              </a:lnSpc>
              <a:spcBef>
                <a:spcPts val="0"/>
              </a:spcBef>
              <a:spcAft>
                <a:spcPts val="0"/>
              </a:spcAft>
              <a:defRPr/>
            </a:pPr>
            <a:r>
              <a:rPr lang="zh-CN" altLang="en-US" sz="3000" b="1" noProof="1">
                <a:latin typeface="黑体" panose="02010609060101010101" pitchFamily="49" charset="-122"/>
                <a:ea typeface="黑体" panose="02010609060101010101" pitchFamily="49" charset="-122"/>
                <a:cs typeface="+mn-ea"/>
              </a:rPr>
              <a:t>尿常规检查</a:t>
            </a:r>
            <a:endParaRPr lang="zh-CN" altLang="en-US" sz="3000" b="1" noProof="1">
              <a:latin typeface="黑体" panose="02010609060101010101" pitchFamily="49" charset="-122"/>
              <a:ea typeface="黑体" panose="02010609060101010101" pitchFamily="49" charset="-122"/>
              <a:cs typeface="+mn-ea"/>
            </a:endParaRPr>
          </a:p>
          <a:p>
            <a:pPr indent="260350" fontAlgn="auto">
              <a:lnSpc>
                <a:spcPct val="140000"/>
              </a:lnSpc>
              <a:spcBef>
                <a:spcPts val="0"/>
              </a:spcBef>
              <a:spcAft>
                <a:spcPts val="0"/>
              </a:spcAft>
              <a:defRPr/>
            </a:pPr>
            <a:r>
              <a:rPr lang="zh-CN" altLang="en-US" sz="3000" b="1" noProof="1">
                <a:latin typeface="宋体" panose="02010600030101010101" pitchFamily="2" charset="-122"/>
                <a:ea typeface="宋体" panose="02010600030101010101" pitchFamily="2" charset="-122"/>
                <a:cs typeface="+mn-ea"/>
              </a:rPr>
              <a:t>尿常规检查是历史最为悠久的医学检验方法之一，可以反映肾脏和尿道等方面疾病的严重程度和进展情况。大多数情况下会初步采用尿液检查试纸条进行快速、简便而又廉价的尿液检查，确定尿液中是否存在红细胞、白细胞、蛋白质、亚硝酸盐、葡萄糖以及其他物质。</a:t>
            </a:r>
            <a:endParaRPr lang="zh-CN" altLang="en-US" sz="3000" b="1" noProof="1">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19460" name="Rectangle 5"/>
          <p:cNvSpPr>
            <a:spLocks noChangeArrowheads="1"/>
          </p:cNvSpPr>
          <p:nvPr/>
        </p:nvSpPr>
        <p:spPr bwMode="auto">
          <a:xfrm>
            <a:off x="1117600" y="100013"/>
            <a:ext cx="47767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人体废物的排出</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Rectangle 5"/>
          <p:cNvSpPr>
            <a:spLocks noChangeArrowheads="1"/>
          </p:cNvSpPr>
          <p:nvPr/>
        </p:nvSpPr>
        <p:spPr bwMode="auto">
          <a:xfrm>
            <a:off x="2146300" y="1477963"/>
            <a:ext cx="7950200" cy="830262"/>
          </a:xfrm>
          <a:prstGeom prst="rect">
            <a:avLst/>
          </a:prstGeom>
          <a:noFill/>
          <a:ln w="9525">
            <a:noFill/>
            <a:miter lim="800000"/>
          </a:ln>
        </p:spPr>
        <p:txBody>
          <a:bodyPr wrap="none" anchor="ctr">
            <a:spAutoFit/>
          </a:bodyPr>
          <a:lstStyle/>
          <a:p>
            <a:pPr algn="ctr" eaLnBrk="0" hangingPunct="0"/>
            <a:r>
              <a:rPr lang="zh-CN" altLang="en-US" sz="4800" b="1">
                <a:latin typeface="微软雅黑" panose="020B0503020204020204" pitchFamily="34" charset="-122"/>
                <a:ea typeface="微软雅黑" panose="020B0503020204020204" pitchFamily="34" charset="-122"/>
              </a:rPr>
              <a:t>第</a:t>
            </a:r>
            <a:r>
              <a:rPr lang="en-US" altLang="zh-CN" sz="4800" b="1">
                <a:latin typeface="微软雅黑" panose="020B0503020204020204" pitchFamily="34" charset="-122"/>
                <a:ea typeface="微软雅黑" panose="020B0503020204020204" pitchFamily="34" charset="-122"/>
              </a:rPr>
              <a:t>1</a:t>
            </a:r>
            <a:r>
              <a:rPr lang="zh-CN" altLang="en-US" sz="4800" b="1">
                <a:latin typeface="微软雅黑" panose="020B0503020204020204" pitchFamily="34" charset="-122"/>
                <a:ea typeface="微软雅黑" panose="020B0503020204020204" pitchFamily="34" charset="-122"/>
              </a:rPr>
              <a:t>课时　</a:t>
            </a:r>
            <a:r>
              <a:rPr lang="zh-CN" altLang="en-US" sz="4800">
                <a:latin typeface="微软雅黑" panose="020B0503020204020204" pitchFamily="34" charset="-122"/>
                <a:ea typeface="微软雅黑" panose="020B0503020204020204" pitchFamily="34" charset="-122"/>
              </a:rPr>
              <a:t>尿液的形成和排出</a:t>
            </a:r>
            <a:endParaRPr lang="zh-CN" altLang="en-US" sz="4800">
              <a:latin typeface="微软雅黑" panose="020B0503020204020204" pitchFamily="34" charset="-122"/>
              <a:ea typeface="微软雅黑" panose="020B0503020204020204" pitchFamily="34" charset="-122"/>
            </a:endParaRPr>
          </a:p>
        </p:txBody>
      </p:sp>
      <p:grpSp>
        <p:nvGrpSpPr>
          <p:cNvPr id="6146" name="组合 2"/>
          <p:cNvGrpSpPr/>
          <p:nvPr/>
        </p:nvGrpSpPr>
        <p:grpSpPr bwMode="auto">
          <a:xfrm>
            <a:off x="2490788" y="3070225"/>
            <a:ext cx="9118600" cy="1008063"/>
            <a:chOff x="5164" y="4732"/>
            <a:chExt cx="9550" cy="1587"/>
          </a:xfrm>
        </p:grpSpPr>
        <p:pic>
          <p:nvPicPr>
            <p:cNvPr id="6151" name="图片 8" descr="图标-02">
              <a:hlinkClick r:id="rId1" action="ppaction://hlinksldjump"/>
            </p:cNvPr>
            <p:cNvPicPr>
              <a:picLocks noChangeAspect="1"/>
            </p:cNvPicPr>
            <p:nvPr/>
          </p:nvPicPr>
          <p:blipFill>
            <a:blip r:embed="rId2"/>
            <a:srcRect/>
            <a:stretch>
              <a:fillRect/>
            </a:stretch>
          </p:blipFill>
          <p:spPr bwMode="auto">
            <a:xfrm>
              <a:off x="5164" y="4732"/>
              <a:ext cx="7955" cy="1587"/>
            </a:xfrm>
            <a:prstGeom prst="rect">
              <a:avLst/>
            </a:prstGeom>
            <a:noFill/>
            <a:ln w="9525">
              <a:noFill/>
              <a:miter lim="800000"/>
              <a:headEnd/>
              <a:tailEnd/>
            </a:ln>
          </p:spPr>
        </p:pic>
        <p:sp>
          <p:nvSpPr>
            <p:cNvPr id="4" name="文本框 3">
              <a:hlinkClick r:id="rId1" action="ppaction://hlinksldjump"/>
            </p:cNvPr>
            <p:cNvSpPr txBox="1"/>
            <p:nvPr/>
          </p:nvSpPr>
          <p:spPr>
            <a:xfrm>
              <a:off x="5723" y="4919"/>
              <a:ext cx="8991" cy="1210"/>
            </a:xfrm>
            <a:prstGeom prst="rect">
              <a:avLst/>
            </a:prstGeom>
            <a:noFill/>
          </p:spPr>
          <p:txBody>
            <a:bodyPr>
              <a:spAutoFit/>
            </a:bodyPr>
            <a:lstStyle/>
            <a:p>
              <a:pPr fontAlgn="auto">
                <a:spcBef>
                  <a:spcPts val="0"/>
                </a:spcBef>
                <a:spcAft>
                  <a:spcPts val="0"/>
                </a:spcAft>
                <a:defRPr/>
              </a:pPr>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自主学习  发现问题</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grpSp>
        <p:nvGrpSpPr>
          <p:cNvPr id="6147" name="组合 5"/>
          <p:cNvGrpSpPr/>
          <p:nvPr/>
        </p:nvGrpSpPr>
        <p:grpSpPr bwMode="auto">
          <a:xfrm>
            <a:off x="2347913" y="4419600"/>
            <a:ext cx="8939212" cy="1038225"/>
            <a:chOff x="4443" y="6850"/>
            <a:chExt cx="11676" cy="1635"/>
          </a:xfrm>
        </p:grpSpPr>
        <p:pic>
          <p:nvPicPr>
            <p:cNvPr id="6149" name="图片 9" descr="图标-03">
              <a:hlinkClick r:id="rId3" action="ppaction://hlinksldjump"/>
            </p:cNvPr>
            <p:cNvPicPr>
              <a:picLocks noChangeAspect="1"/>
            </p:cNvPicPr>
            <p:nvPr/>
          </p:nvPicPr>
          <p:blipFill>
            <a:blip r:embed="rId4"/>
            <a:srcRect/>
            <a:stretch>
              <a:fillRect/>
            </a:stretch>
          </p:blipFill>
          <p:spPr bwMode="auto">
            <a:xfrm>
              <a:off x="4443" y="6850"/>
              <a:ext cx="9349" cy="1635"/>
            </a:xfrm>
            <a:prstGeom prst="rect">
              <a:avLst/>
            </a:prstGeom>
            <a:noFill/>
            <a:ln w="9525">
              <a:noFill/>
              <a:miter lim="800000"/>
              <a:headEnd/>
              <a:tailEnd/>
            </a:ln>
          </p:spPr>
        </p:pic>
        <p:sp>
          <p:nvSpPr>
            <p:cNvPr id="5" name="文本框 4">
              <a:hlinkClick r:id="rId3" action="ppaction://hlinksldjump"/>
            </p:cNvPr>
            <p:cNvSpPr txBox="1"/>
            <p:nvPr/>
          </p:nvSpPr>
          <p:spPr>
            <a:xfrm>
              <a:off x="5042" y="7063"/>
              <a:ext cx="11077" cy="1210"/>
            </a:xfrm>
            <a:prstGeom prst="rect">
              <a:avLst/>
            </a:prstGeom>
            <a:noFill/>
          </p:spPr>
          <p:txBody>
            <a:bodyPr>
              <a:spAutoFit/>
            </a:bodyPr>
            <a:lstStyle/>
            <a:p>
              <a:pPr fontAlgn="auto">
                <a:spcBef>
                  <a:spcPts val="0"/>
                </a:spcBef>
                <a:spcAft>
                  <a:spcPts val="0"/>
                </a:spcAft>
                <a:defRPr/>
              </a:pPr>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重难探究   解决问题</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6148" name="Rectangle 5"/>
          <p:cNvSpPr>
            <a:spLocks noChangeArrowheads="1"/>
          </p:cNvSpPr>
          <p:nvPr/>
        </p:nvSpPr>
        <p:spPr bwMode="auto">
          <a:xfrm>
            <a:off x="1125538" y="0"/>
            <a:ext cx="4699000"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rPr>
              <a:t>第四</a:t>
            </a:r>
            <a:r>
              <a:rPr lang="zh-CN" altLang="en-US" sz="3200" b="1">
                <a:latin typeface="微软雅黑" panose="020B0503020204020204" pitchFamily="34" charset="-122"/>
                <a:ea typeface="微软雅黑" panose="020B0503020204020204" pitchFamily="34" charset="-122"/>
                <a:sym typeface="+mn-ea"/>
              </a:rPr>
              <a:t>单元</a:t>
            </a:r>
            <a:r>
              <a:rPr lang="zh-CN" altLang="en-US" sz="3200">
                <a:latin typeface="微软雅黑" panose="020B0503020204020204" pitchFamily="34" charset="-122"/>
                <a:ea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sym typeface="+mn-ea"/>
              </a:rPr>
              <a:t>生物圈中的人</a:t>
            </a:r>
            <a:endParaRPr lang="zh-CN" altLang="en-US" sz="3200">
              <a:latin typeface="微软雅黑" panose="020B0503020204020204" pitchFamily="34" charset="-122"/>
              <a:ea typeface="微软雅黑" panose="020B0503020204020204" pitchFamily="34" charset="-122"/>
              <a:sym typeface="+mn-ea"/>
            </a:endParaRPr>
          </a:p>
        </p:txBody>
      </p:sp>
    </p:spTree>
  </p:cSld>
  <p:clrMapOvr>
    <a:masterClrMapping/>
  </p:clrMapOvr>
  <p:transition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Rectangle 5"/>
          <p:cNvSpPr>
            <a:spLocks noChangeArrowheads="1"/>
          </p:cNvSpPr>
          <p:nvPr/>
        </p:nvSpPr>
        <p:spPr bwMode="auto">
          <a:xfrm>
            <a:off x="1117600" y="100013"/>
            <a:ext cx="47767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人体废物的排出</a:t>
            </a:r>
            <a:endParaRPr lang="zh-CN" altLang="en-US" sz="3200">
              <a:latin typeface="微软雅黑" panose="020B0503020204020204" pitchFamily="34" charset="-122"/>
              <a:ea typeface="微软雅黑" panose="020B0503020204020204" pitchFamily="34" charset="-122"/>
            </a:endParaRPr>
          </a:p>
        </p:txBody>
      </p:sp>
      <p:sp>
        <p:nvSpPr>
          <p:cNvPr id="6161" name="Rectangle 10"/>
          <p:cNvSpPr/>
          <p:nvPr/>
        </p:nvSpPr>
        <p:spPr>
          <a:xfrm>
            <a:off x="785813" y="1035050"/>
            <a:ext cx="1577975"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学习目标 </a:t>
            </a:r>
            <a:endParaRPr lang="zh-CN" altLang="en-US" sz="2400" b="1" dirty="0">
              <a:solidFill>
                <a:srgbClr val="F1AF00"/>
              </a:solidFill>
              <a:latin typeface="+mn-ea"/>
            </a:endParaRPr>
          </a:p>
        </p:txBody>
      </p:sp>
      <p:pic>
        <p:nvPicPr>
          <p:cNvPr id="7171" name="Picture 4"/>
          <p:cNvPicPr>
            <a:picLocks noChangeAspect="1"/>
          </p:cNvPicPr>
          <p:nvPr/>
        </p:nvPicPr>
        <p:blipFill>
          <a:blip r:embed="rId1"/>
          <a:srcRect/>
          <a:stretch>
            <a:fillRect/>
          </a:stretch>
        </p:blipFill>
        <p:spPr bwMode="auto">
          <a:xfrm>
            <a:off x="627063" y="1122363"/>
            <a:ext cx="85725" cy="414337"/>
          </a:xfrm>
          <a:prstGeom prst="rect">
            <a:avLst/>
          </a:prstGeom>
          <a:noFill/>
          <a:ln w="9525">
            <a:noFill/>
            <a:miter lim="800000"/>
            <a:headEnd/>
            <a:tailEnd/>
          </a:ln>
        </p:spPr>
      </p:pic>
      <p:sp>
        <p:nvSpPr>
          <p:cNvPr id="2" name="文本框 1"/>
          <p:cNvSpPr txBox="1"/>
          <p:nvPr/>
        </p:nvSpPr>
        <p:spPr>
          <a:xfrm>
            <a:off x="630238" y="1746250"/>
            <a:ext cx="11060112" cy="1370013"/>
          </a:xfrm>
          <a:prstGeom prst="rect">
            <a:avLst/>
          </a:prstGeom>
          <a:noFill/>
        </p:spPr>
        <p:txBody>
          <a:bodyPr>
            <a:spAutoFit/>
          </a:bodyPr>
          <a:lstStyle/>
          <a:p>
            <a:pPr fontAlgn="auto">
              <a:lnSpc>
                <a:spcPct val="150000"/>
              </a:lnSpc>
              <a:spcBef>
                <a:spcPts val="0"/>
              </a:spcBef>
              <a:spcAft>
                <a:spcPts val="0"/>
              </a:spcAft>
              <a:defRPr/>
            </a:pPr>
            <a:r>
              <a:rPr lang="zh-CN" altLang="en-US" sz="3000" b="1" dirty="0">
                <a:latin typeface="+mj-ea"/>
                <a:ea typeface="+mj-ea"/>
              </a:rPr>
              <a:t>　概述尿液的形成和排出过程。</a:t>
            </a:r>
            <a:r>
              <a:rPr lang="en-US" altLang="zh-CN" sz="3000" b="1" dirty="0">
                <a:latin typeface="+mj-ea"/>
                <a:ea typeface="+mj-ea"/>
              </a:rPr>
              <a:t>(</a:t>
            </a:r>
            <a:r>
              <a:rPr lang="zh-CN" altLang="en-US" sz="3000" b="1" dirty="0">
                <a:latin typeface="+mj-ea"/>
                <a:ea typeface="+mj-ea"/>
              </a:rPr>
              <a:t>重难点</a:t>
            </a:r>
            <a:r>
              <a:rPr lang="en-US" altLang="zh-CN" sz="3000" b="1" dirty="0">
                <a:latin typeface="+mj-ea"/>
                <a:ea typeface="+mj-ea"/>
              </a:rPr>
              <a:t>)</a:t>
            </a:r>
            <a:endParaRPr lang="en-US" altLang="zh-CN" sz="3000" b="1" dirty="0">
              <a:latin typeface="+mj-ea"/>
              <a:ea typeface="+mj-ea"/>
            </a:endParaRPr>
          </a:p>
          <a:p>
            <a:pPr fontAlgn="auto">
              <a:lnSpc>
                <a:spcPct val="150000"/>
              </a:lnSpc>
              <a:spcBef>
                <a:spcPts val="0"/>
              </a:spcBef>
              <a:spcAft>
                <a:spcPts val="0"/>
              </a:spcAft>
              <a:defRPr/>
            </a:pPr>
            <a:r>
              <a:rPr lang="zh-CN" altLang="en-US" sz="3000" b="1" dirty="0">
                <a:latin typeface="+mj-ea"/>
                <a:ea typeface="+mj-ea"/>
              </a:rPr>
              <a:t>  尿毒症是指人体不能通过肾脏产生尿液</a:t>
            </a:r>
            <a:endParaRPr lang="en-US" altLang="zh-CN" sz="3000" b="1" dirty="0">
              <a:latin typeface="+mj-ea"/>
              <a:ea typeface="+mj-ea"/>
            </a:endParaRPr>
          </a:p>
        </p:txBody>
      </p:sp>
      <p:sp>
        <p:nvSpPr>
          <p:cNvPr id="8" name="Rectangle 10"/>
          <p:cNvSpPr/>
          <p:nvPr/>
        </p:nvSpPr>
        <p:spPr>
          <a:xfrm>
            <a:off x="519113" y="3400425"/>
            <a:ext cx="1577975" cy="461963"/>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问题导入 </a:t>
            </a:r>
            <a:endParaRPr lang="zh-CN" altLang="en-US" sz="2400" b="1" dirty="0">
              <a:solidFill>
                <a:srgbClr val="F1AF00"/>
              </a:solidFill>
              <a:latin typeface="+mn-ea"/>
            </a:endParaRPr>
          </a:p>
        </p:txBody>
      </p:sp>
      <p:pic>
        <p:nvPicPr>
          <p:cNvPr id="7174" name="Picture 4"/>
          <p:cNvPicPr>
            <a:picLocks noChangeAspect="1"/>
          </p:cNvPicPr>
          <p:nvPr/>
        </p:nvPicPr>
        <p:blipFill>
          <a:blip r:embed="rId1"/>
          <a:srcRect/>
          <a:stretch>
            <a:fillRect/>
          </a:stretch>
        </p:blipFill>
        <p:spPr bwMode="auto">
          <a:xfrm>
            <a:off x="441325" y="3457575"/>
            <a:ext cx="84138" cy="414338"/>
          </a:xfrm>
          <a:prstGeom prst="rect">
            <a:avLst/>
          </a:prstGeom>
          <a:noFill/>
          <a:ln w="9525">
            <a:noFill/>
            <a:miter lim="800000"/>
            <a:headEnd/>
            <a:tailEnd/>
          </a:ln>
        </p:spPr>
      </p:pic>
      <p:sp>
        <p:nvSpPr>
          <p:cNvPr id="15" name="文本框 14"/>
          <p:cNvSpPr txBox="1"/>
          <p:nvPr/>
        </p:nvSpPr>
        <p:spPr>
          <a:xfrm>
            <a:off x="552450" y="4086225"/>
            <a:ext cx="11050588" cy="1368425"/>
          </a:xfrm>
          <a:prstGeom prst="rect">
            <a:avLst/>
          </a:prstGeom>
          <a:noFill/>
        </p:spPr>
        <p:txBody>
          <a:bodyPr>
            <a:spAutoFit/>
          </a:bodyPr>
          <a:lstStyle/>
          <a:p>
            <a:pPr fontAlgn="auto">
              <a:lnSpc>
                <a:spcPct val="150000"/>
              </a:lnSpc>
              <a:spcBef>
                <a:spcPts val="0"/>
              </a:spcBef>
              <a:spcAft>
                <a:spcPts val="0"/>
              </a:spcAft>
              <a:defRPr/>
            </a:pPr>
            <a:r>
              <a:rPr lang="zh-CN" altLang="en-US" sz="3000" b="1" dirty="0">
                <a:latin typeface="+mj-ea"/>
                <a:ea typeface="+mj-ea"/>
              </a:rPr>
              <a:t>将体内代谢产生的废物和过多的水分排出体外而引起的毒害。肾是如何形成尿液的？排尿真的这么重要吗？</a:t>
            </a:r>
            <a:endParaRPr lang="zh-CN" altLang="en-US" sz="3000" b="1" dirty="0">
              <a:latin typeface="+mj-ea"/>
              <a:ea typeface="+mj-ea"/>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61"/>
                                        </p:tgtEl>
                                        <p:attrNameLst>
                                          <p:attrName>style.visibility</p:attrName>
                                        </p:attrNameLst>
                                      </p:cBhvr>
                                      <p:to>
                                        <p:strVal val="visible"/>
                                      </p:to>
                                    </p:set>
                                    <p:anim calcmode="lin" valueType="num">
                                      <p:cBhvr additive="base">
                                        <p:cTn id="7" dur="500" fill="hold"/>
                                        <p:tgtEl>
                                          <p:spTgt spid="6161"/>
                                        </p:tgtEl>
                                        <p:attrNameLst>
                                          <p:attrName>ppt_x</p:attrName>
                                        </p:attrNameLst>
                                      </p:cBhvr>
                                      <p:tavLst>
                                        <p:tav tm="0">
                                          <p:val>
                                            <p:strVal val="0-#ppt_w/2"/>
                                          </p:val>
                                        </p:tav>
                                        <p:tav tm="100000">
                                          <p:val>
                                            <p:strVal val="#ppt_x"/>
                                          </p:val>
                                        </p:tav>
                                      </p:tavLst>
                                    </p:anim>
                                    <p:anim calcmode="lin" valueType="num">
                                      <p:cBhvr additive="base">
                                        <p:cTn id="8" dur="500" fill="hold"/>
                                        <p:tgtEl>
                                          <p:spTgt spid="61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3" presetClass="entr" presetSubtype="1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1" grpId="0"/>
      <p:bldP spid="2" grpId="0"/>
      <p:bldP spid="8"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3" name="Picture 4"/>
          <p:cNvPicPr>
            <a:picLocks noChangeAspect="1"/>
          </p:cNvPicPr>
          <p:nvPr/>
        </p:nvPicPr>
        <p:blipFill>
          <a:blip r:embed="rId1"/>
          <a:srcRect/>
          <a:stretch>
            <a:fillRect/>
          </a:stretch>
        </p:blipFill>
        <p:spPr bwMode="auto">
          <a:xfrm>
            <a:off x="473075" y="2036763"/>
            <a:ext cx="84138" cy="414337"/>
          </a:xfrm>
          <a:prstGeom prst="rect">
            <a:avLst/>
          </a:prstGeom>
          <a:noFill/>
          <a:ln w="9525">
            <a:noFill/>
            <a:miter lim="800000"/>
            <a:headEnd/>
            <a:tailEnd/>
          </a:ln>
        </p:spPr>
      </p:pic>
      <p:grpSp>
        <p:nvGrpSpPr>
          <p:cNvPr id="8194" name="组合 1"/>
          <p:cNvGrpSpPr/>
          <p:nvPr/>
        </p:nvGrpSpPr>
        <p:grpSpPr bwMode="auto">
          <a:xfrm>
            <a:off x="190500" y="974725"/>
            <a:ext cx="6281738" cy="820738"/>
            <a:chOff x="183" y="1646"/>
            <a:chExt cx="4986" cy="1063"/>
          </a:xfrm>
        </p:grpSpPr>
        <p:pic>
          <p:nvPicPr>
            <p:cNvPr id="8240" name="图片 4" descr="图标-02"/>
            <p:cNvPicPr>
              <a:picLocks noChangeAspect="1"/>
            </p:cNvPicPr>
            <p:nvPr/>
          </p:nvPicPr>
          <p:blipFill>
            <a:blip r:embed="rId2"/>
            <a:srcRect/>
            <a:stretch>
              <a:fillRect/>
            </a:stretch>
          </p:blipFill>
          <p:spPr bwMode="auto">
            <a:xfrm>
              <a:off x="183" y="1646"/>
              <a:ext cx="4986" cy="1063"/>
            </a:xfrm>
            <a:prstGeom prst="rect">
              <a:avLst/>
            </a:prstGeom>
            <a:noFill/>
            <a:ln w="9525">
              <a:noFill/>
              <a:miter lim="800000"/>
              <a:headEnd/>
              <a:tailEnd/>
            </a:ln>
          </p:spPr>
        </p:pic>
        <p:sp>
          <p:nvSpPr>
            <p:cNvPr id="6" name="文本框 5"/>
            <p:cNvSpPr txBox="1"/>
            <p:nvPr/>
          </p:nvSpPr>
          <p:spPr>
            <a:xfrm>
              <a:off x="635" y="1827"/>
              <a:ext cx="4114" cy="820"/>
            </a:xfrm>
            <a:prstGeom prst="rect">
              <a:avLst/>
            </a:prstGeom>
            <a:noFill/>
          </p:spPr>
          <p:txBody>
            <a:bodyPr>
              <a:spAutoFit/>
            </a:bodyPr>
            <a:lstStyle/>
            <a:p>
              <a:pPr fontAlgn="auto">
                <a:spcBef>
                  <a:spcPts val="0"/>
                </a:spcBef>
                <a:spcAft>
                  <a:spcPts val="0"/>
                </a:spcAft>
                <a:defRPr/>
              </a:pPr>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自主学习  发现问题</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10" name="文本框 9"/>
          <p:cNvSpPr txBox="1">
            <a:spLocks noChangeArrowheads="1"/>
          </p:cNvSpPr>
          <p:nvPr/>
        </p:nvSpPr>
        <p:spPr bwMode="auto">
          <a:xfrm>
            <a:off x="327025" y="2443163"/>
            <a:ext cx="8997950" cy="677862"/>
          </a:xfrm>
          <a:prstGeom prst="rect">
            <a:avLst/>
          </a:prstGeom>
          <a:noFill/>
          <a:ln w="9525">
            <a:noFill/>
            <a:miter lim="800000"/>
          </a:ln>
        </p:spPr>
        <p:txBody>
          <a:bodyPr>
            <a:spAutoFit/>
          </a:bodyPr>
          <a:lstStyle/>
          <a:p>
            <a:pPr>
              <a:lnSpc>
                <a:spcPct val="150000"/>
              </a:lnSpc>
            </a:pPr>
            <a:r>
              <a:rPr lang="en-US" altLang="zh-CN" sz="3000" b="1">
                <a:latin typeface="宋体" panose="02010600030101010101" pitchFamily="2" charset="-122"/>
              </a:rPr>
              <a:t>1</a:t>
            </a:r>
            <a:r>
              <a:rPr lang="zh-CN" altLang="en-US" sz="3000" b="1">
                <a:latin typeface="宋体" panose="02010600030101010101" pitchFamily="2" charset="-122"/>
              </a:rPr>
              <a:t>．比较</a:t>
            </a:r>
            <a:endParaRPr lang="zh-CN" altLang="en-US" sz="3000" b="1">
              <a:latin typeface="宋体" panose="02010600030101010101" pitchFamily="2" charset="-122"/>
            </a:endParaRPr>
          </a:p>
        </p:txBody>
      </p:sp>
      <p:sp>
        <p:nvSpPr>
          <p:cNvPr id="11" name="Rectangle 10"/>
          <p:cNvSpPr/>
          <p:nvPr/>
        </p:nvSpPr>
        <p:spPr>
          <a:xfrm>
            <a:off x="557213" y="1989138"/>
            <a:ext cx="7612062" cy="461962"/>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smtClean="0">
                <a:solidFill>
                  <a:srgbClr val="F1AF00"/>
                </a:solidFill>
                <a:latin typeface="+mn-ea"/>
              </a:rPr>
              <a:t>知识点一　血浆、肾小囊内液</a:t>
            </a:r>
            <a:r>
              <a:rPr lang="en-US" altLang="zh-CN" sz="2400" b="1" dirty="0" smtClean="0">
                <a:solidFill>
                  <a:srgbClr val="F1AF00"/>
                </a:solidFill>
                <a:latin typeface="+mn-ea"/>
              </a:rPr>
              <a:t>(</a:t>
            </a:r>
            <a:r>
              <a:rPr lang="zh-CN" altLang="en-US" sz="2400" b="1" dirty="0" smtClean="0">
                <a:solidFill>
                  <a:srgbClr val="F1AF00"/>
                </a:solidFill>
                <a:latin typeface="+mn-ea"/>
              </a:rPr>
              <a:t>原尿</a:t>
            </a:r>
            <a:r>
              <a:rPr lang="en-US" altLang="zh-CN" sz="2400" b="1" dirty="0" smtClean="0">
                <a:solidFill>
                  <a:srgbClr val="F1AF00"/>
                </a:solidFill>
                <a:latin typeface="+mn-ea"/>
              </a:rPr>
              <a:t>)</a:t>
            </a:r>
            <a:r>
              <a:rPr lang="zh-CN" altLang="en-US" sz="2400" b="1" dirty="0" smtClean="0">
                <a:solidFill>
                  <a:srgbClr val="F1AF00"/>
                </a:solidFill>
                <a:latin typeface="+mn-ea"/>
              </a:rPr>
              <a:t>和尿液的组成成分</a:t>
            </a:r>
            <a:endParaRPr lang="zh-CN" altLang="en-US" sz="2400" b="1" dirty="0" smtClean="0">
              <a:solidFill>
                <a:srgbClr val="F1AF00"/>
              </a:solidFill>
              <a:latin typeface="+mn-ea"/>
            </a:endParaRPr>
          </a:p>
        </p:txBody>
      </p:sp>
      <p:sp>
        <p:nvSpPr>
          <p:cNvPr id="8197" name="Rectangle 5"/>
          <p:cNvSpPr>
            <a:spLocks noChangeArrowheads="1"/>
          </p:cNvSpPr>
          <p:nvPr/>
        </p:nvSpPr>
        <p:spPr bwMode="auto">
          <a:xfrm>
            <a:off x="1117600" y="100013"/>
            <a:ext cx="47767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人体废物的排出</a:t>
            </a:r>
            <a:endParaRPr lang="zh-CN" altLang="en-US" sz="3200">
              <a:latin typeface="微软雅黑" panose="020B0503020204020204" pitchFamily="34" charset="-122"/>
              <a:ea typeface="微软雅黑" panose="020B0503020204020204" pitchFamily="34" charset="-122"/>
            </a:endParaRPr>
          </a:p>
        </p:txBody>
      </p:sp>
      <p:graphicFrame>
        <p:nvGraphicFramePr>
          <p:cNvPr id="8243" name="Group 51"/>
          <p:cNvGraphicFramePr>
            <a:graphicFrameLocks noGrp="1"/>
          </p:cNvGraphicFramePr>
          <p:nvPr/>
        </p:nvGraphicFramePr>
        <p:xfrm>
          <a:off x="2071688" y="2747963"/>
          <a:ext cx="6840537" cy="3898900"/>
        </p:xfrm>
        <a:graphic>
          <a:graphicData uri="http://schemas.openxmlformats.org/drawingml/2006/table">
            <a:tbl>
              <a:tblPr/>
              <a:tblGrid>
                <a:gridCol w="1666875"/>
                <a:gridCol w="1100137"/>
                <a:gridCol w="1100138"/>
                <a:gridCol w="2973387"/>
              </a:tblGrid>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主要成分</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血浆</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原尿</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尿液</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蛋白质</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有</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微量</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无</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葡萄糖</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有</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有</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无</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氨基酸</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较少</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较少</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无</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无机盐</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较少</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较少</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较多</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水</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较多</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较多</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较多</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尿素</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较少</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较少</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较多</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par>
                          <p:cTn id="13" fill="hold">
                            <p:stCondLst>
                              <p:cond delay="1000"/>
                            </p:stCondLst>
                            <p:childTnLst>
                              <p:par>
                                <p:cTn id="14" presetID="3" presetClass="entr" presetSubtype="10" fill="hold" nodeType="afterEffect">
                                  <p:stCondLst>
                                    <p:cond delay="0"/>
                                  </p:stCondLst>
                                  <p:childTnLst>
                                    <p:set>
                                      <p:cBhvr>
                                        <p:cTn id="15" dur="1" fill="hold">
                                          <p:stCondLst>
                                            <p:cond delay="0"/>
                                          </p:stCondLst>
                                        </p:cTn>
                                        <p:tgtEl>
                                          <p:spTgt spid="8243"/>
                                        </p:tgtEl>
                                        <p:attrNameLst>
                                          <p:attrName>style.visibility</p:attrName>
                                        </p:attrNameLst>
                                      </p:cBhvr>
                                      <p:to>
                                        <p:strVal val="visible"/>
                                      </p:to>
                                    </p:set>
                                    <p:animEffect transition="in" filter="blinds(horizontal)">
                                      <p:cBhvr>
                                        <p:cTn id="16" dur="500"/>
                                        <p:tgtEl>
                                          <p:spTgt spid="8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7" name="Rectangle 5"/>
          <p:cNvSpPr>
            <a:spLocks noChangeArrowheads="1"/>
          </p:cNvSpPr>
          <p:nvPr/>
        </p:nvSpPr>
        <p:spPr bwMode="auto">
          <a:xfrm>
            <a:off x="1117600" y="100013"/>
            <a:ext cx="47767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人体废物的排出</a:t>
            </a:r>
            <a:endParaRPr lang="zh-CN" altLang="en-US" sz="3200">
              <a:latin typeface="微软雅黑" panose="020B0503020204020204" pitchFamily="34" charset="-122"/>
              <a:ea typeface="微软雅黑" panose="020B0503020204020204" pitchFamily="34" charset="-122"/>
            </a:endParaRPr>
          </a:p>
        </p:txBody>
      </p:sp>
      <p:sp>
        <p:nvSpPr>
          <p:cNvPr id="3" name="文本框 9"/>
          <p:cNvSpPr txBox="1">
            <a:spLocks noChangeArrowheads="1"/>
          </p:cNvSpPr>
          <p:nvPr/>
        </p:nvSpPr>
        <p:spPr bwMode="auto">
          <a:xfrm>
            <a:off x="396875" y="950913"/>
            <a:ext cx="11387138" cy="3446462"/>
          </a:xfrm>
          <a:prstGeom prst="rect">
            <a:avLst/>
          </a:prstGeom>
          <a:noFill/>
          <a:ln w="9525">
            <a:noFill/>
            <a:miter lim="800000"/>
          </a:ln>
        </p:spPr>
        <p:txBody>
          <a:bodyPr>
            <a:spAutoFit/>
          </a:bodyPr>
          <a:lstStyle/>
          <a:p>
            <a:pPr>
              <a:lnSpc>
                <a:spcPct val="150000"/>
              </a:lnSpc>
            </a:pPr>
            <a:r>
              <a:rPr lang="en-US" altLang="zh-CN" sz="3000" b="1">
                <a:latin typeface="宋体" panose="02010600030101010101" pitchFamily="2" charset="-122"/>
              </a:rPr>
              <a:t>2.</a:t>
            </a:r>
            <a:r>
              <a:rPr lang="zh-CN" altLang="en-US" sz="3000" b="1">
                <a:latin typeface="宋体" panose="02010600030101010101" pitchFamily="2" charset="-122"/>
              </a:rPr>
              <a:t>肾小囊内液基本不含</a:t>
            </a:r>
            <a:r>
              <a:rPr lang="en-US" altLang="zh-CN" sz="3000" b="1">
                <a:latin typeface="宋体" panose="02010600030101010101" pitchFamily="2" charset="-122"/>
              </a:rPr>
              <a:t>________</a:t>
            </a:r>
            <a:r>
              <a:rPr lang="zh-CN" altLang="en-US" sz="3000" b="1">
                <a:latin typeface="宋体" panose="02010600030101010101" pitchFamily="2" charset="-122"/>
              </a:rPr>
              <a:t>，水、无机盐、氨基酸、葡萄糖、尿素含量和血浆相比</a:t>
            </a:r>
            <a:r>
              <a:rPr lang="en-US" altLang="zh-CN" sz="3000" b="1">
                <a:latin typeface="宋体" panose="02010600030101010101" pitchFamily="2" charset="-122"/>
              </a:rPr>
              <a:t>__________</a:t>
            </a:r>
            <a:r>
              <a:rPr lang="zh-CN" altLang="en-US" sz="3000" b="1">
                <a:latin typeface="宋体" panose="02010600030101010101" pitchFamily="2" charset="-122"/>
              </a:rPr>
              <a:t>，而与尿液相比有</a:t>
            </a:r>
            <a:r>
              <a:rPr lang="en-US" altLang="zh-CN" sz="3000" b="1">
                <a:latin typeface="宋体" panose="02010600030101010101" pitchFamily="2" charset="-122"/>
              </a:rPr>
              <a:t>____________</a:t>
            </a:r>
            <a:r>
              <a:rPr lang="zh-CN" altLang="en-US" sz="3000" b="1">
                <a:latin typeface="宋体" panose="02010600030101010101" pitchFamily="2" charset="-122"/>
              </a:rPr>
              <a:t>。</a:t>
            </a:r>
            <a:endParaRPr lang="zh-CN" altLang="en-US" sz="3000" b="1">
              <a:latin typeface="宋体" panose="02010600030101010101" pitchFamily="2" charset="-122"/>
            </a:endParaRPr>
          </a:p>
          <a:p>
            <a:pPr>
              <a:lnSpc>
                <a:spcPct val="150000"/>
              </a:lnSpc>
            </a:pPr>
            <a:r>
              <a:rPr lang="en-US" altLang="zh-CN" sz="3000" b="1">
                <a:latin typeface="宋体" panose="02010600030101010101" pitchFamily="2" charset="-122"/>
              </a:rPr>
              <a:t>3</a:t>
            </a:r>
            <a:r>
              <a:rPr lang="zh-CN" altLang="en-US" sz="3000" b="1">
                <a:latin typeface="宋体" panose="02010600030101010101" pitchFamily="2" charset="-122"/>
              </a:rPr>
              <a:t>．肾中液体的区别：血液</a:t>
            </a:r>
            <a:r>
              <a:rPr lang="en-US" altLang="zh-CN" sz="3000" b="1">
                <a:latin typeface="宋体" panose="02010600030101010101" pitchFamily="2" charset="-122"/>
              </a:rPr>
              <a:t>(</a:t>
            </a:r>
            <a:r>
              <a:rPr lang="zh-CN" altLang="en-US" sz="3000" b="1">
                <a:latin typeface="宋体" panose="02010600030101010101" pitchFamily="2" charset="-122"/>
              </a:rPr>
              <a:t>包括血细胞和血浆</a:t>
            </a:r>
            <a:r>
              <a:rPr lang="en-US" altLang="zh-CN" sz="3000" b="1">
                <a:latin typeface="宋体" panose="02010600030101010101" pitchFamily="2" charset="-122"/>
              </a:rPr>
              <a:t>)</a:t>
            </a:r>
            <a:r>
              <a:rPr lang="zh-CN" altLang="en-US" sz="3000" b="1">
                <a:latin typeface="宋体" panose="02010600030101010101" pitchFamily="2" charset="-122"/>
              </a:rPr>
              <a:t>；血浆</a:t>
            </a:r>
            <a:r>
              <a:rPr lang="en-US" altLang="zh-CN" sz="3000" b="1">
                <a:latin typeface="宋体" panose="02010600030101010101" pitchFamily="2" charset="-122"/>
              </a:rPr>
              <a:t>(</a:t>
            </a:r>
            <a:r>
              <a:rPr lang="zh-CN" altLang="en-US" sz="3000" b="1">
                <a:latin typeface="宋体" panose="02010600030101010101" pitchFamily="2" charset="-122"/>
              </a:rPr>
              <a:t>含有各种营养成分和代谢废物</a:t>
            </a:r>
            <a:r>
              <a:rPr lang="en-US" altLang="zh-CN" sz="3000" b="1">
                <a:latin typeface="宋体" panose="02010600030101010101" pitchFamily="2" charset="-122"/>
              </a:rPr>
              <a:t>)</a:t>
            </a:r>
            <a:r>
              <a:rPr lang="zh-CN" altLang="en-US" sz="3000" b="1">
                <a:latin typeface="宋体" panose="02010600030101010101" pitchFamily="2" charset="-122"/>
              </a:rPr>
              <a:t>；原尿</a:t>
            </a:r>
            <a:r>
              <a:rPr lang="en-US" altLang="zh-CN" sz="3000" b="1">
                <a:latin typeface="宋体" panose="02010600030101010101" pitchFamily="2" charset="-122"/>
              </a:rPr>
              <a:t>(</a:t>
            </a:r>
            <a:r>
              <a:rPr lang="zh-CN" altLang="en-US" sz="3000" b="1">
                <a:latin typeface="宋体" panose="02010600030101010101" pitchFamily="2" charset="-122"/>
              </a:rPr>
              <a:t>没有血细胞，有微量的蛋白质</a:t>
            </a:r>
            <a:r>
              <a:rPr lang="en-US" altLang="zh-CN" sz="3000" b="1">
                <a:latin typeface="宋体" panose="02010600030101010101" pitchFamily="2" charset="-122"/>
              </a:rPr>
              <a:t>)</a:t>
            </a:r>
            <a:r>
              <a:rPr lang="zh-CN" altLang="en-US" sz="3000" b="1">
                <a:latin typeface="宋体" panose="02010600030101010101" pitchFamily="2" charset="-122"/>
              </a:rPr>
              <a:t>；尿液</a:t>
            </a:r>
            <a:r>
              <a:rPr lang="en-US" altLang="zh-CN" sz="3000" b="1">
                <a:latin typeface="宋体" panose="02010600030101010101" pitchFamily="2" charset="-122"/>
              </a:rPr>
              <a:t>(</a:t>
            </a:r>
            <a:r>
              <a:rPr lang="zh-CN" altLang="en-US" sz="3000" b="1">
                <a:latin typeface="宋体" panose="02010600030101010101" pitchFamily="2" charset="-122"/>
              </a:rPr>
              <a:t>没有血细胞，不含蛋白质、葡萄糖</a:t>
            </a:r>
            <a:r>
              <a:rPr lang="en-US" altLang="zh-CN" sz="3000" b="1">
                <a:latin typeface="宋体" panose="02010600030101010101" pitchFamily="2" charset="-122"/>
              </a:rPr>
              <a:t>)</a:t>
            </a:r>
            <a:r>
              <a:rPr lang="zh-CN" altLang="en-US" sz="3000" b="1">
                <a:latin typeface="宋体" panose="02010600030101010101" pitchFamily="2" charset="-122"/>
              </a:rPr>
              <a:t>。</a:t>
            </a:r>
            <a:endParaRPr lang="zh-CN" altLang="en-US" sz="3000" b="1">
              <a:latin typeface="宋体" panose="02010600030101010101" pitchFamily="2" charset="-122"/>
            </a:endParaRPr>
          </a:p>
        </p:txBody>
      </p:sp>
      <p:sp>
        <p:nvSpPr>
          <p:cNvPr id="5" name="矩形 4"/>
          <p:cNvSpPr>
            <a:spLocks noChangeArrowheads="1"/>
          </p:cNvSpPr>
          <p:nvPr/>
        </p:nvSpPr>
        <p:spPr bwMode="auto">
          <a:xfrm>
            <a:off x="4578350" y="1055688"/>
            <a:ext cx="1112838"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蛋白质</a:t>
            </a:r>
            <a:endParaRPr lang="zh-CN" altLang="en-US">
              <a:latin typeface="Calibri" panose="020F0502020204030204" pitchFamily="34" charset="0"/>
            </a:endParaRPr>
          </a:p>
        </p:txBody>
      </p:sp>
      <p:sp>
        <p:nvSpPr>
          <p:cNvPr id="6" name="矩形 5"/>
          <p:cNvSpPr>
            <a:spLocks noChangeArrowheads="1"/>
          </p:cNvSpPr>
          <p:nvPr/>
        </p:nvSpPr>
        <p:spPr bwMode="auto">
          <a:xfrm>
            <a:off x="4357688" y="1722438"/>
            <a:ext cx="1112837"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无差异</a:t>
            </a:r>
            <a:endParaRPr lang="zh-CN" altLang="en-US">
              <a:latin typeface="Calibri" panose="020F0502020204030204" pitchFamily="34" charset="0"/>
            </a:endParaRPr>
          </a:p>
        </p:txBody>
      </p:sp>
      <p:sp>
        <p:nvSpPr>
          <p:cNvPr id="7" name="矩形 6"/>
          <p:cNvSpPr>
            <a:spLocks noChangeArrowheads="1"/>
          </p:cNvSpPr>
          <p:nvPr/>
        </p:nvSpPr>
        <p:spPr bwMode="auto">
          <a:xfrm>
            <a:off x="9259888" y="1687513"/>
            <a:ext cx="1422400"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葡萄糖　</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1" name="Picture 4"/>
          <p:cNvPicPr>
            <a:picLocks noChangeAspect="1"/>
          </p:cNvPicPr>
          <p:nvPr/>
        </p:nvPicPr>
        <p:blipFill>
          <a:blip r:embed="rId1"/>
          <a:srcRect/>
          <a:stretch>
            <a:fillRect/>
          </a:stretch>
        </p:blipFill>
        <p:spPr bwMode="auto">
          <a:xfrm>
            <a:off x="473075" y="866775"/>
            <a:ext cx="84138" cy="414338"/>
          </a:xfrm>
          <a:prstGeom prst="rect">
            <a:avLst/>
          </a:prstGeom>
          <a:noFill/>
          <a:ln w="9525">
            <a:noFill/>
            <a:miter lim="800000"/>
            <a:headEnd/>
            <a:tailEnd/>
          </a:ln>
        </p:spPr>
      </p:pic>
      <p:sp>
        <p:nvSpPr>
          <p:cNvPr id="3" name="文本框 9"/>
          <p:cNvSpPr txBox="1">
            <a:spLocks noChangeArrowheads="1"/>
          </p:cNvSpPr>
          <p:nvPr/>
        </p:nvSpPr>
        <p:spPr bwMode="auto">
          <a:xfrm>
            <a:off x="363538" y="1179513"/>
            <a:ext cx="11398250" cy="5632450"/>
          </a:xfrm>
          <a:prstGeom prst="rect">
            <a:avLst/>
          </a:prstGeom>
          <a:noFill/>
          <a:ln w="9525">
            <a:noFill/>
            <a:miter lim="800000"/>
          </a:ln>
        </p:spPr>
        <p:txBody>
          <a:bodyPr>
            <a:spAutoFit/>
          </a:bodyPr>
          <a:lstStyle/>
          <a:p>
            <a:pPr>
              <a:lnSpc>
                <a:spcPct val="150000"/>
              </a:lnSpc>
            </a:pPr>
            <a:r>
              <a:rPr lang="en-US" altLang="zh-CN" sz="3000" b="1">
                <a:latin typeface="宋体" panose="02010600030101010101" pitchFamily="2" charset="-122"/>
              </a:rPr>
              <a:t>1</a:t>
            </a:r>
            <a:r>
              <a:rPr lang="zh-CN" altLang="en-US" sz="3000" b="1">
                <a:latin typeface="宋体" panose="02010600030101010101" pitchFamily="2" charset="-122"/>
              </a:rPr>
              <a:t>．肾小球和肾小囊的滤过作用：当血液流经肾小球时，除</a:t>
            </a:r>
            <a:r>
              <a:rPr lang="en-US" altLang="zh-CN" sz="3000" b="1">
                <a:latin typeface="宋体" panose="02010600030101010101" pitchFamily="2" charset="-122"/>
              </a:rPr>
              <a:t>________</a:t>
            </a:r>
            <a:r>
              <a:rPr lang="zh-CN" altLang="en-US" sz="3000" b="1">
                <a:latin typeface="宋体" panose="02010600030101010101" pitchFamily="2" charset="-122"/>
              </a:rPr>
              <a:t>和大分子</a:t>
            </a:r>
            <a:r>
              <a:rPr lang="en-US" altLang="zh-CN" sz="3000" b="1">
                <a:latin typeface="宋体" panose="02010600030101010101" pitchFamily="2" charset="-122"/>
              </a:rPr>
              <a:t>________</a:t>
            </a:r>
            <a:r>
              <a:rPr lang="zh-CN" altLang="en-US" sz="3000" b="1">
                <a:latin typeface="宋体" panose="02010600030101010101" pitchFamily="2" charset="-122"/>
              </a:rPr>
              <a:t>外，血液中其他成分都能透过薄薄的肾小球毛细血管壁和肾小囊壁滤过</a:t>
            </a:r>
            <a:endParaRPr lang="en-US" altLang="zh-CN" sz="3000" b="1">
              <a:latin typeface="宋体" panose="02010600030101010101" pitchFamily="2" charset="-122"/>
            </a:endParaRPr>
          </a:p>
          <a:p>
            <a:pPr>
              <a:lnSpc>
                <a:spcPct val="150000"/>
              </a:lnSpc>
            </a:pPr>
            <a:r>
              <a:rPr lang="zh-CN" altLang="en-US" sz="3000" b="1">
                <a:latin typeface="宋体" panose="02010600030101010101" pitchFamily="2" charset="-122"/>
              </a:rPr>
              <a:t>到肾小囊内，形成</a:t>
            </a:r>
            <a:r>
              <a:rPr lang="en-US" altLang="zh-CN" sz="3000" b="1">
                <a:latin typeface="宋体" panose="02010600030101010101" pitchFamily="2" charset="-122"/>
              </a:rPr>
              <a:t>____________________</a:t>
            </a:r>
            <a:r>
              <a:rPr lang="zh-CN" altLang="en-US" sz="3000" b="1">
                <a:latin typeface="宋体" panose="02010600030101010101" pitchFamily="2" charset="-122"/>
              </a:rPr>
              <a:t>。</a:t>
            </a:r>
            <a:endParaRPr lang="zh-CN" altLang="en-US" sz="3000" b="1">
              <a:latin typeface="宋体" panose="02010600030101010101" pitchFamily="2" charset="-122"/>
            </a:endParaRPr>
          </a:p>
          <a:p>
            <a:pPr>
              <a:lnSpc>
                <a:spcPct val="150000"/>
              </a:lnSpc>
            </a:pPr>
            <a:r>
              <a:rPr lang="en-US" altLang="zh-CN" sz="3000" b="1">
                <a:latin typeface="宋体" panose="02010600030101010101" pitchFamily="2" charset="-122"/>
              </a:rPr>
              <a:t>2</a:t>
            </a:r>
            <a:r>
              <a:rPr lang="zh-CN" altLang="en-US" sz="3000" b="1">
                <a:latin typeface="宋体" panose="02010600030101010101" pitchFamily="2" charset="-122"/>
              </a:rPr>
              <a:t>．肾小管的重吸收作用：在原尿流经肾小</a:t>
            </a:r>
            <a:endParaRPr lang="en-US" altLang="zh-CN" sz="3000" b="1">
              <a:latin typeface="宋体" panose="02010600030101010101" pitchFamily="2" charset="-122"/>
            </a:endParaRPr>
          </a:p>
          <a:p>
            <a:pPr>
              <a:lnSpc>
                <a:spcPct val="150000"/>
              </a:lnSpc>
            </a:pPr>
            <a:r>
              <a:rPr lang="zh-CN" altLang="en-US" sz="3000" b="1">
                <a:latin typeface="宋体" panose="02010600030101010101" pitchFamily="2" charset="-122"/>
              </a:rPr>
              <a:t>管时，通过重新吸收，原尿含有的所有</a:t>
            </a:r>
            <a:r>
              <a:rPr lang="en-US" altLang="zh-CN" sz="3000" b="1">
                <a:latin typeface="宋体" panose="02010600030101010101" pitchFamily="2" charset="-122"/>
              </a:rPr>
              <a:t>________</a:t>
            </a:r>
            <a:r>
              <a:rPr lang="zh-CN" altLang="en-US" sz="3000" b="1">
                <a:latin typeface="宋体" panose="02010600030101010101" pitchFamily="2" charset="-122"/>
              </a:rPr>
              <a:t>、大部分</a:t>
            </a:r>
            <a:r>
              <a:rPr lang="en-US" altLang="zh-CN" sz="3000" b="1">
                <a:latin typeface="宋体" panose="02010600030101010101" pitchFamily="2" charset="-122"/>
              </a:rPr>
              <a:t>________</a:t>
            </a:r>
            <a:r>
              <a:rPr lang="zh-CN" altLang="en-US" sz="3000" b="1">
                <a:latin typeface="宋体" panose="02010600030101010101" pitchFamily="2" charset="-122"/>
              </a:rPr>
              <a:t>和部分无机盐被重新吸收回血液，剩下的便是尿液。尿液从</a:t>
            </a:r>
            <a:r>
              <a:rPr lang="en-US" altLang="zh-CN" sz="3000" b="1">
                <a:latin typeface="宋体" panose="02010600030101010101" pitchFamily="2" charset="-122"/>
              </a:rPr>
              <a:t>________</a:t>
            </a:r>
            <a:r>
              <a:rPr lang="zh-CN" altLang="en-US" sz="3000" b="1">
                <a:latin typeface="宋体" panose="02010600030101010101" pitchFamily="2" charset="-122"/>
              </a:rPr>
              <a:t>流入集合管并汇集到肾盂里，再经过输尿管进入膀胱。</a:t>
            </a:r>
            <a:endParaRPr lang="zh-CN" altLang="en-US" sz="3000" b="1">
              <a:latin typeface="宋体" panose="02010600030101010101" pitchFamily="2" charset="-122"/>
            </a:endParaRPr>
          </a:p>
        </p:txBody>
      </p:sp>
      <p:sp>
        <p:nvSpPr>
          <p:cNvPr id="4" name="Rectangle 10"/>
          <p:cNvSpPr/>
          <p:nvPr/>
        </p:nvSpPr>
        <p:spPr>
          <a:xfrm>
            <a:off x="627063" y="871538"/>
            <a:ext cx="4205287" cy="461962"/>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smtClean="0">
                <a:solidFill>
                  <a:srgbClr val="F1AF00"/>
                </a:solidFill>
                <a:latin typeface="+mn-ea"/>
              </a:rPr>
              <a:t>知识点二　尿液的形成和排出</a:t>
            </a:r>
            <a:endParaRPr lang="zh-CN" altLang="en-US" sz="2400" b="1" dirty="0" smtClean="0">
              <a:solidFill>
                <a:srgbClr val="F1AF00"/>
              </a:solidFill>
              <a:latin typeface="+mn-ea"/>
            </a:endParaRPr>
          </a:p>
        </p:txBody>
      </p:sp>
      <p:sp>
        <p:nvSpPr>
          <p:cNvPr id="10244" name="Rectangle 5"/>
          <p:cNvSpPr>
            <a:spLocks noChangeArrowheads="1"/>
          </p:cNvSpPr>
          <p:nvPr/>
        </p:nvSpPr>
        <p:spPr bwMode="auto">
          <a:xfrm>
            <a:off x="1117600" y="100013"/>
            <a:ext cx="47767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人体废物的排出</a:t>
            </a:r>
            <a:endParaRPr lang="zh-CN" altLang="en-US" sz="3200">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a:off x="7058025" y="4721225"/>
            <a:ext cx="1422400" cy="460375"/>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葡萄糖　</a:t>
            </a:r>
            <a:endParaRPr lang="zh-CN" altLang="en-US">
              <a:latin typeface="Calibri" panose="020F0502020204030204" pitchFamily="34" charset="0"/>
            </a:endParaRPr>
          </a:p>
        </p:txBody>
      </p:sp>
      <p:sp>
        <p:nvSpPr>
          <p:cNvPr id="8" name="矩形 7"/>
          <p:cNvSpPr>
            <a:spLocks noChangeArrowheads="1"/>
          </p:cNvSpPr>
          <p:nvPr/>
        </p:nvSpPr>
        <p:spPr bwMode="auto">
          <a:xfrm>
            <a:off x="742950" y="6003925"/>
            <a:ext cx="1112838"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肾小管</a:t>
            </a:r>
            <a:endParaRPr lang="zh-CN" altLang="en-US">
              <a:latin typeface="Calibri" panose="020F0502020204030204" pitchFamily="34" charset="0"/>
            </a:endParaRPr>
          </a:p>
        </p:txBody>
      </p:sp>
      <p:sp>
        <p:nvSpPr>
          <p:cNvPr id="9" name="矩形 8"/>
          <p:cNvSpPr>
            <a:spLocks noChangeArrowheads="1"/>
          </p:cNvSpPr>
          <p:nvPr/>
        </p:nvSpPr>
        <p:spPr bwMode="auto">
          <a:xfrm>
            <a:off x="666750" y="1916113"/>
            <a:ext cx="1112838"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血细胞</a:t>
            </a:r>
            <a:endParaRPr lang="zh-CN" altLang="en-US">
              <a:latin typeface="Calibri" panose="020F0502020204030204" pitchFamily="34" charset="0"/>
            </a:endParaRPr>
          </a:p>
        </p:txBody>
      </p:sp>
      <p:sp>
        <p:nvSpPr>
          <p:cNvPr id="10" name="矩形 9"/>
          <p:cNvSpPr>
            <a:spLocks noChangeArrowheads="1"/>
          </p:cNvSpPr>
          <p:nvPr/>
        </p:nvSpPr>
        <p:spPr bwMode="auto">
          <a:xfrm>
            <a:off x="3781425" y="1979613"/>
            <a:ext cx="1112838"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蛋白质</a:t>
            </a:r>
            <a:endParaRPr lang="zh-CN" altLang="en-US">
              <a:latin typeface="Calibri" panose="020F0502020204030204" pitchFamily="34" charset="0"/>
            </a:endParaRPr>
          </a:p>
        </p:txBody>
      </p:sp>
      <p:sp>
        <p:nvSpPr>
          <p:cNvPr id="11" name="矩形 10"/>
          <p:cNvSpPr>
            <a:spLocks noChangeArrowheads="1"/>
          </p:cNvSpPr>
          <p:nvPr/>
        </p:nvSpPr>
        <p:spPr bwMode="auto">
          <a:xfrm>
            <a:off x="10423525" y="4767263"/>
            <a:ext cx="495300"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水</a:t>
            </a:r>
            <a:endParaRPr lang="zh-CN" altLang="en-US">
              <a:latin typeface="Calibri" panose="020F0502020204030204" pitchFamily="34" charset="0"/>
            </a:endParaRPr>
          </a:p>
        </p:txBody>
      </p:sp>
      <p:sp>
        <p:nvSpPr>
          <p:cNvPr id="12" name="矩形 11"/>
          <p:cNvSpPr>
            <a:spLocks noChangeArrowheads="1"/>
          </p:cNvSpPr>
          <p:nvPr/>
        </p:nvSpPr>
        <p:spPr bwMode="auto">
          <a:xfrm>
            <a:off x="3959225" y="3294063"/>
            <a:ext cx="2543175" cy="460375"/>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肾小囊内液</a:t>
            </a:r>
            <a:r>
              <a:rPr lang="en-US" altLang="zh-CN" sz="2400" b="1">
                <a:solidFill>
                  <a:srgbClr val="FF0000"/>
                </a:solidFill>
                <a:latin typeface="Calibri" panose="020F0502020204030204" pitchFamily="34" charset="0"/>
              </a:rPr>
              <a:t>(</a:t>
            </a:r>
            <a:r>
              <a:rPr lang="zh-CN" altLang="en-US" sz="2400" b="1">
                <a:solidFill>
                  <a:srgbClr val="FF0000"/>
                </a:solidFill>
                <a:latin typeface="Calibri" panose="020F0502020204030204" pitchFamily="34" charset="0"/>
              </a:rPr>
              <a:t>原尿</a:t>
            </a:r>
            <a:r>
              <a:rPr lang="en-US" altLang="zh-CN" sz="2400" b="1">
                <a:solidFill>
                  <a:srgbClr val="FF0000"/>
                </a:solidFill>
                <a:latin typeface="Calibri" panose="020F0502020204030204" pitchFamily="34" charset="0"/>
              </a:rPr>
              <a:t>)</a:t>
            </a:r>
            <a:endParaRPr lang="zh-CN" altLang="en-US">
              <a:latin typeface="Calibri" panose="020F0502020204030204" pitchFamily="34" charset="0"/>
            </a:endParaRPr>
          </a:p>
        </p:txBody>
      </p:sp>
      <p:pic>
        <p:nvPicPr>
          <p:cNvPr id="13314" name="Picture 2" descr="YYD83"/>
          <p:cNvPicPr>
            <a:picLocks noChangeAspect="1" noChangeArrowheads="1"/>
          </p:cNvPicPr>
          <p:nvPr/>
        </p:nvPicPr>
        <p:blipFill>
          <a:blip r:embed="rId2"/>
          <a:srcRect/>
          <a:stretch>
            <a:fillRect/>
          </a:stretch>
        </p:blipFill>
        <p:spPr bwMode="auto">
          <a:xfrm>
            <a:off x="9075738" y="2540000"/>
            <a:ext cx="2360612" cy="2193925"/>
          </a:xfrm>
          <a:prstGeom prst="rect">
            <a:avLst/>
          </a:prstGeom>
          <a:noFill/>
          <a:ln w="9525">
            <a:noFill/>
            <a:miter lim="800000"/>
            <a:headEnd/>
            <a:tailEnd/>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par>
                          <p:cTn id="13" fill="hold">
                            <p:stCondLst>
                              <p:cond delay="1000"/>
                            </p:stCondLst>
                            <p:childTnLst>
                              <p:par>
                                <p:cTn id="14" presetID="3" presetClass="entr" presetSubtype="10" fill="hold" nodeType="afterEffect">
                                  <p:stCondLst>
                                    <p:cond delay="0"/>
                                  </p:stCondLst>
                                  <p:childTnLst>
                                    <p:set>
                                      <p:cBhvr>
                                        <p:cTn id="15" dur="1" fill="hold">
                                          <p:stCondLst>
                                            <p:cond delay="0"/>
                                          </p:stCondLst>
                                        </p:cTn>
                                        <p:tgtEl>
                                          <p:spTgt spid="13314"/>
                                        </p:tgtEl>
                                        <p:attrNameLst>
                                          <p:attrName>style.visibility</p:attrName>
                                        </p:attrNameLst>
                                      </p:cBhvr>
                                      <p:to>
                                        <p:strVal val="visible"/>
                                      </p:to>
                                    </p:set>
                                    <p:animEffect transition="in" filter="blinds(horizontal)">
                                      <p:cBhvr>
                                        <p:cTn id="16" dur="500"/>
                                        <p:tgtEl>
                                          <p:spTgt spid="1331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P spid="9"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10"/>
          <p:cNvSpPr/>
          <p:nvPr/>
        </p:nvSpPr>
        <p:spPr>
          <a:xfrm>
            <a:off x="947738" y="1160463"/>
            <a:ext cx="141605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牛刀小试</a:t>
            </a:r>
            <a:endParaRPr lang="zh-CN" altLang="en-US" sz="2400" b="1" dirty="0">
              <a:solidFill>
                <a:srgbClr val="F1AF00"/>
              </a:solidFill>
              <a:latin typeface="+mn-ea"/>
            </a:endParaRPr>
          </a:p>
        </p:txBody>
      </p:sp>
      <p:sp>
        <p:nvSpPr>
          <p:cNvPr id="4" name="文本框 3"/>
          <p:cNvSpPr txBox="1"/>
          <p:nvPr/>
        </p:nvSpPr>
        <p:spPr>
          <a:xfrm>
            <a:off x="446088" y="1854200"/>
            <a:ext cx="11068050" cy="3448050"/>
          </a:xfrm>
          <a:prstGeom prst="rect">
            <a:avLst/>
          </a:prstGeom>
          <a:noFill/>
        </p:spPr>
        <p:txBody>
          <a:bodyPr>
            <a:spAutoFit/>
          </a:bodyPr>
          <a:lstStyle/>
          <a:p>
            <a:pPr indent="266700"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1</a:t>
            </a:r>
            <a:r>
              <a:rPr lang="zh-CN" altLang="en-US" sz="3000" b="1" kern="100" dirty="0">
                <a:latin typeface="+mn-ea"/>
                <a:ea typeface="+mn-ea"/>
                <a:cs typeface="Courier New" panose="02070309020205020404" pitchFamily="49" charset="0"/>
              </a:rPr>
              <a:t>．血浆、原尿和尿液中都含有的成分是</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　　</a:t>
            </a:r>
            <a:r>
              <a:rPr lang="en-US" altLang="zh-CN" sz="3000" b="1" kern="100" dirty="0">
                <a:latin typeface="+mn-ea"/>
                <a:ea typeface="+mn-ea"/>
                <a:cs typeface="Courier New" panose="02070309020205020404" pitchFamily="49" charset="0"/>
              </a:rPr>
              <a:t>)</a:t>
            </a:r>
            <a:endParaRPr lang="en-US" altLang="zh-CN" sz="3000" b="1" kern="100" dirty="0">
              <a:latin typeface="+mn-ea"/>
              <a:ea typeface="+mn-ea"/>
              <a:cs typeface="Courier New" panose="02070309020205020404" pitchFamily="49" charset="0"/>
            </a:endParaRPr>
          </a:p>
          <a:p>
            <a:pPr indent="266700"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A</a:t>
            </a:r>
            <a:r>
              <a:rPr lang="zh-CN" altLang="en-US" sz="3000" b="1" kern="100" dirty="0">
                <a:latin typeface="+mn-ea"/>
                <a:ea typeface="+mn-ea"/>
                <a:cs typeface="Courier New" panose="02070309020205020404" pitchFamily="49" charset="0"/>
              </a:rPr>
              <a:t>．尿素　　　</a:t>
            </a:r>
            <a:endParaRPr lang="zh-CN" altLang="en-US" sz="3000" b="1" kern="100" dirty="0">
              <a:latin typeface="+mn-ea"/>
              <a:ea typeface="+mn-ea"/>
              <a:cs typeface="Courier New" panose="02070309020205020404" pitchFamily="49" charset="0"/>
            </a:endParaRPr>
          </a:p>
          <a:p>
            <a:pPr indent="266700"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B</a:t>
            </a:r>
            <a:r>
              <a:rPr lang="zh-CN" altLang="en-US" sz="3000" b="1" kern="100" dirty="0">
                <a:latin typeface="+mn-ea"/>
                <a:ea typeface="+mn-ea"/>
                <a:cs typeface="Courier New" panose="02070309020205020404" pitchFamily="49" charset="0"/>
              </a:rPr>
              <a:t>．蛋白质</a:t>
            </a:r>
            <a:endParaRPr lang="zh-CN" altLang="en-US" sz="3000" b="1" kern="100" dirty="0">
              <a:latin typeface="+mn-ea"/>
              <a:ea typeface="+mn-ea"/>
              <a:cs typeface="Courier New" panose="02070309020205020404" pitchFamily="49" charset="0"/>
            </a:endParaRPr>
          </a:p>
          <a:p>
            <a:pPr indent="266700"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C</a:t>
            </a:r>
            <a:r>
              <a:rPr lang="zh-CN" altLang="en-US" sz="3000" b="1" kern="100" dirty="0">
                <a:latin typeface="+mn-ea"/>
                <a:ea typeface="+mn-ea"/>
                <a:cs typeface="Courier New" panose="02070309020205020404" pitchFamily="49" charset="0"/>
              </a:rPr>
              <a:t>．血细胞  </a:t>
            </a:r>
            <a:endParaRPr lang="zh-CN" altLang="en-US" sz="3000" b="1" kern="100" dirty="0">
              <a:latin typeface="+mn-ea"/>
              <a:ea typeface="+mn-ea"/>
              <a:cs typeface="Courier New" panose="02070309020205020404" pitchFamily="49" charset="0"/>
            </a:endParaRPr>
          </a:p>
          <a:p>
            <a:pPr indent="266700"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D</a:t>
            </a:r>
            <a:r>
              <a:rPr lang="zh-CN" altLang="en-US" sz="3000" b="1" kern="100" dirty="0">
                <a:latin typeface="+mn-ea"/>
                <a:ea typeface="+mn-ea"/>
                <a:cs typeface="Courier New" panose="02070309020205020404" pitchFamily="49" charset="0"/>
              </a:rPr>
              <a:t>．葡萄糖</a:t>
            </a:r>
            <a:endParaRPr lang="zh-CN" altLang="en-US" sz="3000" b="1" kern="100" dirty="0">
              <a:latin typeface="+mn-ea"/>
              <a:ea typeface="+mn-ea"/>
              <a:cs typeface="Courier New" panose="02070309020205020404" pitchFamily="49" charset="0"/>
            </a:endParaRPr>
          </a:p>
        </p:txBody>
      </p:sp>
      <p:sp>
        <p:nvSpPr>
          <p:cNvPr id="6" name="矩形 5"/>
          <p:cNvSpPr>
            <a:spLocks noChangeArrowheads="1"/>
          </p:cNvSpPr>
          <p:nvPr/>
        </p:nvSpPr>
        <p:spPr bwMode="auto">
          <a:xfrm>
            <a:off x="7866063" y="2043113"/>
            <a:ext cx="463550" cy="461962"/>
          </a:xfrm>
          <a:prstGeom prst="rect">
            <a:avLst/>
          </a:prstGeom>
          <a:noFill/>
          <a:ln w="9525">
            <a:noFill/>
            <a:miter lim="800000"/>
          </a:ln>
        </p:spPr>
        <p:txBody>
          <a:bodyPr anchor="ctr">
            <a:spAutoFit/>
          </a:bodyPr>
          <a:lstStyle/>
          <a:p>
            <a:r>
              <a:rPr lang="en-US" altLang="zh-CN" sz="2400" b="1">
                <a:solidFill>
                  <a:srgbClr val="FF0000"/>
                </a:solidFill>
              </a:rPr>
              <a:t>A</a:t>
            </a:r>
            <a:endParaRPr lang="zh-CN" altLang="en-US" sz="2400" b="1">
              <a:solidFill>
                <a:srgbClr val="FF0000"/>
              </a:solidFill>
            </a:endParaRPr>
          </a:p>
        </p:txBody>
      </p:sp>
      <p:sp>
        <p:nvSpPr>
          <p:cNvPr id="11268" name="Rectangle 5"/>
          <p:cNvSpPr>
            <a:spLocks noChangeArrowheads="1"/>
          </p:cNvSpPr>
          <p:nvPr/>
        </p:nvSpPr>
        <p:spPr bwMode="auto">
          <a:xfrm>
            <a:off x="1117600" y="100013"/>
            <a:ext cx="47767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人体废物的排出</a:t>
            </a:r>
            <a:endParaRPr lang="zh-CN" altLang="en-US" sz="3200">
              <a:latin typeface="微软雅黑" panose="020B0503020204020204" pitchFamily="34" charset="-122"/>
              <a:ea typeface="微软雅黑" panose="020B0503020204020204" pitchFamily="34" charset="-122"/>
            </a:endParaRPr>
          </a:p>
        </p:txBody>
      </p:sp>
      <p:pic>
        <p:nvPicPr>
          <p:cNvPr id="11269" name="Picture 4"/>
          <p:cNvPicPr>
            <a:picLocks noChangeAspect="1"/>
          </p:cNvPicPr>
          <p:nvPr/>
        </p:nvPicPr>
        <p:blipFill>
          <a:blip r:embed="rId1"/>
          <a:srcRect/>
          <a:stretch>
            <a:fillRect/>
          </a:stretch>
        </p:blipFill>
        <p:spPr bwMode="auto">
          <a:xfrm>
            <a:off x="882650" y="1249363"/>
            <a:ext cx="84138" cy="412750"/>
          </a:xfrm>
          <a:prstGeom prst="rect">
            <a:avLst/>
          </a:prstGeom>
          <a:noFill/>
          <a:ln w="9525">
            <a:noFill/>
            <a:miter lim="800000"/>
            <a:headEnd/>
            <a:tailEnd/>
          </a:ln>
        </p:spPr>
      </p:pic>
      <p:sp>
        <p:nvSpPr>
          <p:cNvPr id="7" name="TextBox 6"/>
          <p:cNvSpPr txBox="1">
            <a:spLocks noChangeArrowheads="1"/>
          </p:cNvSpPr>
          <p:nvPr/>
        </p:nvSpPr>
        <p:spPr bwMode="auto">
          <a:xfrm>
            <a:off x="503238" y="5267325"/>
            <a:ext cx="11688762" cy="598488"/>
          </a:xfrm>
          <a:prstGeom prst="rect">
            <a:avLst/>
          </a:prstGeom>
          <a:noFill/>
          <a:ln w="9525">
            <a:noFill/>
            <a:miter lim="800000"/>
          </a:ln>
        </p:spPr>
        <p:txBody>
          <a:bodyPr>
            <a:spAutoFit/>
          </a:bodyPr>
          <a:lstStyle/>
          <a:p>
            <a:pPr>
              <a:lnSpc>
                <a:spcPct val="150000"/>
              </a:lnSpc>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zh-CN" altLang="en-US" sz="2600" b="1">
                <a:latin typeface="仿宋" panose="02010609060101010101" charset="-122"/>
                <a:ea typeface="仿宋" panose="02010609060101010101" charset="-122"/>
              </a:rPr>
              <a:t>血浆、原尿和尿液共有的成分有水、无机盐、尿素。</a:t>
            </a:r>
            <a:endParaRPr lang="zh-CN" altLang="en-US" sz="2600" b="1">
              <a:latin typeface="仿宋" panose="02010609060101010101" charset="-122"/>
              <a:ea typeface="仿宋"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541338" y="925513"/>
            <a:ext cx="10761662" cy="3448050"/>
          </a:xfrm>
          <a:prstGeom prst="rect">
            <a:avLst/>
          </a:prstGeom>
          <a:noFill/>
        </p:spPr>
        <p:txBody>
          <a:bodyPr>
            <a:spAutoFit/>
          </a:bodyPr>
          <a:lstStyle/>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2</a:t>
            </a:r>
            <a:r>
              <a:rPr lang="zh-CN" altLang="en-US" sz="3000" b="1" kern="100" dirty="0">
                <a:latin typeface="+mn-ea"/>
                <a:ea typeface="+mn-ea"/>
                <a:cs typeface="Times New Roman" panose="02020603050405020304" pitchFamily="18" charset="0"/>
              </a:rPr>
              <a:t>．人体泌尿系统中重吸收的部位是</a:t>
            </a: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　　</a:t>
            </a:r>
            <a:r>
              <a:rPr lang="en-US" altLang="zh-CN" sz="3000" b="1" kern="100" dirty="0">
                <a:latin typeface="+mn-ea"/>
                <a:ea typeface="+mn-ea"/>
                <a:cs typeface="Times New Roman" panose="02020603050405020304" pitchFamily="18" charset="0"/>
              </a:rPr>
              <a:t>)</a:t>
            </a:r>
            <a:endParaRPr lang="en-US" altLang="zh-CN"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a:t>
            </a:r>
            <a:r>
              <a:rPr lang="zh-CN" altLang="en-US" sz="3000" b="1" kern="100" dirty="0">
                <a:latin typeface="+mn-ea"/>
                <a:ea typeface="+mn-ea"/>
                <a:cs typeface="Times New Roman" panose="02020603050405020304" pitchFamily="18" charset="0"/>
              </a:rPr>
              <a:t>．肾小球		             </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B</a:t>
            </a:r>
            <a:r>
              <a:rPr lang="zh-CN" altLang="en-US" sz="3000" b="1" kern="100" dirty="0">
                <a:latin typeface="+mn-ea"/>
                <a:ea typeface="+mn-ea"/>
                <a:cs typeface="Times New Roman" panose="02020603050405020304" pitchFamily="18" charset="0"/>
              </a:rPr>
              <a:t>．肾小管</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C</a:t>
            </a:r>
            <a:r>
              <a:rPr lang="zh-CN" altLang="en-US" sz="3000" b="1" kern="100" dirty="0">
                <a:latin typeface="+mn-ea"/>
                <a:ea typeface="+mn-ea"/>
                <a:cs typeface="Times New Roman" panose="02020603050405020304" pitchFamily="18" charset="0"/>
              </a:rPr>
              <a:t>．肾小囊		             </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D</a:t>
            </a:r>
            <a:r>
              <a:rPr lang="zh-CN" altLang="en-US" sz="3000" b="1" kern="100" dirty="0">
                <a:latin typeface="+mn-ea"/>
                <a:ea typeface="+mn-ea"/>
                <a:cs typeface="Times New Roman" panose="02020603050405020304" pitchFamily="18" charset="0"/>
              </a:rPr>
              <a:t>．毛细血管</a:t>
            </a:r>
            <a:endParaRPr lang="zh-CN" altLang="en-US" sz="3000" b="1" kern="100" dirty="0">
              <a:latin typeface="+mn-ea"/>
              <a:ea typeface="+mn-ea"/>
              <a:cs typeface="Times New Roman" panose="02020603050405020304" pitchFamily="18" charset="0"/>
            </a:endParaRPr>
          </a:p>
        </p:txBody>
      </p:sp>
      <p:sp>
        <p:nvSpPr>
          <p:cNvPr id="6" name="矩形 5"/>
          <p:cNvSpPr>
            <a:spLocks noChangeArrowheads="1"/>
          </p:cNvSpPr>
          <p:nvPr/>
        </p:nvSpPr>
        <p:spPr bwMode="auto">
          <a:xfrm flipH="1">
            <a:off x="7140575" y="1149350"/>
            <a:ext cx="663575" cy="461963"/>
          </a:xfrm>
          <a:prstGeom prst="rect">
            <a:avLst/>
          </a:prstGeom>
          <a:noFill/>
          <a:ln w="9525">
            <a:noFill/>
            <a:miter lim="800000"/>
          </a:ln>
        </p:spPr>
        <p:txBody>
          <a:bodyPr anchor="ctr">
            <a:spAutoFit/>
          </a:bodyPr>
          <a:lstStyle/>
          <a:p>
            <a:r>
              <a:rPr lang="en-US" altLang="zh-CN" sz="2400" b="1">
                <a:solidFill>
                  <a:srgbClr val="FF0000"/>
                </a:solidFill>
              </a:rPr>
              <a:t>B</a:t>
            </a:r>
            <a:r>
              <a:rPr lang="zh-CN" altLang="en-US" sz="2400" b="1">
                <a:solidFill>
                  <a:srgbClr val="FF0000"/>
                </a:solidFill>
              </a:rPr>
              <a:t> </a:t>
            </a:r>
            <a:endParaRPr lang="zh-CN" altLang="en-US" sz="2400" b="1">
              <a:solidFill>
                <a:srgbClr val="FF0000"/>
              </a:solidFill>
            </a:endParaRPr>
          </a:p>
        </p:txBody>
      </p:sp>
      <p:sp>
        <p:nvSpPr>
          <p:cNvPr id="12291" name="Rectangle 5"/>
          <p:cNvSpPr>
            <a:spLocks noChangeArrowheads="1"/>
          </p:cNvSpPr>
          <p:nvPr/>
        </p:nvSpPr>
        <p:spPr bwMode="auto">
          <a:xfrm>
            <a:off x="1117600" y="100013"/>
            <a:ext cx="47767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人体废物的排出</a:t>
            </a:r>
            <a:endParaRPr lang="zh-CN" altLang="en-US" sz="3200">
              <a:latin typeface="微软雅黑" panose="020B0503020204020204" pitchFamily="34" charset="-122"/>
              <a:ea typeface="微软雅黑" panose="020B0503020204020204" pitchFamily="34" charset="-122"/>
            </a:endParaRPr>
          </a:p>
        </p:txBody>
      </p:sp>
      <p:sp>
        <p:nvSpPr>
          <p:cNvPr id="8" name="TextBox 7"/>
          <p:cNvSpPr txBox="1">
            <a:spLocks noChangeArrowheads="1"/>
          </p:cNvSpPr>
          <p:nvPr/>
        </p:nvSpPr>
        <p:spPr bwMode="auto">
          <a:xfrm>
            <a:off x="223838" y="4645025"/>
            <a:ext cx="11688762" cy="1798638"/>
          </a:xfrm>
          <a:prstGeom prst="rect">
            <a:avLst/>
          </a:prstGeom>
          <a:noFill/>
          <a:ln w="9525">
            <a:noFill/>
            <a:miter lim="800000"/>
          </a:ln>
        </p:spPr>
        <p:txBody>
          <a:bodyPr>
            <a:spAutoFit/>
          </a:bodyPr>
          <a:lstStyle/>
          <a:p>
            <a:pPr>
              <a:lnSpc>
                <a:spcPct val="150000"/>
              </a:lnSpc>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zh-CN" altLang="en-US" sz="2600" b="1">
                <a:latin typeface="仿宋" panose="02010609060101010101" charset="-122"/>
                <a:ea typeface="仿宋" panose="02010609060101010101" charset="-122"/>
              </a:rPr>
              <a:t>当原尿流经肾小管时，全部葡萄糖、大部分的水和部分无机盐等被肾小管重新吸收，进入肾小管外面的毛细血管中，剩下的水和无机盐、尿素等形成尿液。</a:t>
            </a:r>
            <a:endParaRPr lang="zh-CN" altLang="en-US" sz="2600" b="1">
              <a:latin typeface="仿宋" panose="02010609060101010101" charset="-122"/>
              <a:ea typeface="仿宋"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3" name="图片 9" descr="图标-03"/>
          <p:cNvPicPr>
            <a:picLocks noChangeAspect="1"/>
          </p:cNvPicPr>
          <p:nvPr/>
        </p:nvPicPr>
        <p:blipFill>
          <a:blip r:embed="rId1"/>
          <a:srcRect/>
          <a:stretch>
            <a:fillRect/>
          </a:stretch>
        </p:blipFill>
        <p:spPr bwMode="auto">
          <a:xfrm>
            <a:off x="449263" y="1050925"/>
            <a:ext cx="5646737" cy="846138"/>
          </a:xfrm>
          <a:prstGeom prst="rect">
            <a:avLst/>
          </a:prstGeom>
          <a:noFill/>
          <a:ln w="9525">
            <a:noFill/>
            <a:miter lim="800000"/>
            <a:headEnd/>
            <a:tailEnd/>
          </a:ln>
        </p:spPr>
      </p:pic>
      <p:sp>
        <p:nvSpPr>
          <p:cNvPr id="4" name="Rectangle 9"/>
          <p:cNvSpPr>
            <a:spLocks noChangeArrowheads="1"/>
          </p:cNvSpPr>
          <p:nvPr/>
        </p:nvSpPr>
        <p:spPr bwMode="auto">
          <a:xfrm>
            <a:off x="746125" y="1852613"/>
            <a:ext cx="4513263" cy="638175"/>
          </a:xfrm>
          <a:prstGeom prst="rect">
            <a:avLst/>
          </a:prstGeom>
          <a:noFill/>
          <a:ln w="9525">
            <a:noFill/>
            <a:miter lim="800000"/>
          </a:ln>
        </p:spPr>
        <p:txBody>
          <a:bodyPr wrap="none" anchor="ctr">
            <a:spAutoFit/>
          </a:bodyPr>
          <a:lstStyle/>
          <a:p>
            <a:pPr eaLnBrk="0" hangingPunct="0">
              <a:lnSpc>
                <a:spcPct val="150000"/>
              </a:lnSpc>
            </a:pPr>
            <a:r>
              <a:rPr lang="zh-CN" altLang="en-US" sz="2800" b="1">
                <a:solidFill>
                  <a:srgbClr val="00A6AD"/>
                </a:solidFill>
                <a:latin typeface="宋体" panose="02010600030101010101" pitchFamily="2" charset="-122"/>
              </a:rPr>
              <a:t>探究点　尿液的形成和排出</a:t>
            </a:r>
            <a:endParaRPr lang="zh-CN" altLang="en-US" sz="2800" b="1">
              <a:solidFill>
                <a:srgbClr val="00A6AD"/>
              </a:solidFill>
              <a:latin typeface="宋体" panose="02010600030101010101" pitchFamily="2" charset="-122"/>
            </a:endParaRPr>
          </a:p>
        </p:txBody>
      </p:sp>
      <p:sp>
        <p:nvSpPr>
          <p:cNvPr id="19" name="文本框 18"/>
          <p:cNvSpPr txBox="1"/>
          <p:nvPr/>
        </p:nvSpPr>
        <p:spPr>
          <a:xfrm>
            <a:off x="1020763" y="1220788"/>
            <a:ext cx="4770437" cy="523875"/>
          </a:xfrm>
          <a:prstGeom prst="rect">
            <a:avLst/>
          </a:prstGeom>
          <a:noFill/>
        </p:spPr>
        <p:txBody>
          <a:bodyPr>
            <a:spAutoFit/>
          </a:bodyPr>
          <a:lstStyle/>
          <a:p>
            <a:pPr fontAlgn="auto">
              <a:spcBef>
                <a:spcPts val="0"/>
              </a:spcBef>
              <a:spcAft>
                <a:spcPts val="0"/>
              </a:spcAft>
              <a:defRPr/>
            </a:pPr>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重难探究  解决问题</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sp>
        <p:nvSpPr>
          <p:cNvPr id="13316" name="Rectangle 5"/>
          <p:cNvSpPr>
            <a:spLocks noChangeArrowheads="1"/>
          </p:cNvSpPr>
          <p:nvPr/>
        </p:nvSpPr>
        <p:spPr bwMode="auto">
          <a:xfrm>
            <a:off x="1117600" y="100013"/>
            <a:ext cx="47767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人体废物的排出</a:t>
            </a:r>
            <a:endParaRPr lang="zh-CN" altLang="en-US" sz="3200">
              <a:latin typeface="微软雅黑" panose="020B0503020204020204" pitchFamily="34" charset="-122"/>
              <a:ea typeface="微软雅黑" panose="020B0503020204020204" pitchFamily="34" charset="-122"/>
            </a:endParaRPr>
          </a:p>
        </p:txBody>
      </p:sp>
      <p:sp>
        <p:nvSpPr>
          <p:cNvPr id="20" name="文本框 19"/>
          <p:cNvSpPr txBox="1"/>
          <p:nvPr/>
        </p:nvSpPr>
        <p:spPr>
          <a:xfrm>
            <a:off x="565150" y="2268538"/>
            <a:ext cx="10864850" cy="1930400"/>
          </a:xfrm>
          <a:prstGeom prst="rect">
            <a:avLst/>
          </a:prstGeom>
          <a:noFill/>
        </p:spPr>
        <p:txBody>
          <a:bodyPr>
            <a:spAutoFit/>
          </a:bodyPr>
          <a:lstStyle/>
          <a:p>
            <a:pPr fontAlgn="auto">
              <a:lnSpc>
                <a:spcPct val="150000"/>
              </a:lnSpc>
              <a:spcBef>
                <a:spcPts val="0"/>
              </a:spcBef>
              <a:spcAft>
                <a:spcPts val="0"/>
              </a:spcAft>
              <a:defRPr/>
            </a:pPr>
            <a:r>
              <a:rPr lang="en-US" altLang="zh-CN" sz="2800" b="1" dirty="0">
                <a:latin typeface="+mn-ea"/>
                <a:ea typeface="+mn-ea"/>
              </a:rPr>
              <a:t>【</a:t>
            </a:r>
            <a:r>
              <a:rPr lang="zh-CN" altLang="en-US" sz="2800" b="1" dirty="0">
                <a:latin typeface="+mn-ea"/>
                <a:ea typeface="+mn-ea"/>
              </a:rPr>
              <a:t>情景展示</a:t>
            </a:r>
            <a:r>
              <a:rPr lang="en-US" altLang="zh-CN" sz="2800" b="1" dirty="0">
                <a:latin typeface="+mn-ea"/>
                <a:ea typeface="+mn-ea"/>
              </a:rPr>
              <a:t>】  </a:t>
            </a:r>
            <a:r>
              <a:rPr lang="zh-CN" altLang="en-US" sz="2800" b="1" dirty="0">
                <a:latin typeface="+mn-ea"/>
                <a:ea typeface="+mn-ea"/>
              </a:rPr>
              <a:t>取某健康人肾动脉中的血浆、肾小囊内的液体和尿液进行分析比较，得到如下数据。请分析这些数据，回答下列问题。</a:t>
            </a:r>
            <a:endParaRPr lang="zh-CN" altLang="en-US" sz="2800" b="1" dirty="0">
              <a:latin typeface="+mn-ea"/>
              <a:ea typeface="+mn-ea"/>
            </a:endParaRPr>
          </a:p>
          <a:p>
            <a:pPr fontAlgn="auto">
              <a:lnSpc>
                <a:spcPct val="150000"/>
              </a:lnSpc>
              <a:spcBef>
                <a:spcPts val="0"/>
              </a:spcBef>
              <a:spcAft>
                <a:spcPts val="0"/>
              </a:spcAft>
              <a:defRPr/>
            </a:pPr>
            <a:r>
              <a:rPr lang="zh-CN" altLang="en-US" sz="2800" b="1" dirty="0">
                <a:latin typeface="+mn-ea"/>
                <a:ea typeface="+mn-ea"/>
              </a:rPr>
              <a:t>某健康人血浆、肾小囊内液、尿液成分比较</a:t>
            </a:r>
            <a:r>
              <a:rPr lang="en-US" altLang="zh-CN" sz="2800" b="1" dirty="0">
                <a:latin typeface="+mn-ea"/>
                <a:ea typeface="+mn-ea"/>
              </a:rPr>
              <a:t>(</a:t>
            </a:r>
            <a:r>
              <a:rPr lang="zh-CN" altLang="en-US" sz="2800" b="1" dirty="0">
                <a:latin typeface="+mn-ea"/>
                <a:ea typeface="+mn-ea"/>
              </a:rPr>
              <a:t>单位：克</a:t>
            </a:r>
            <a:r>
              <a:rPr lang="en-US" altLang="zh-CN" sz="2800" b="1" dirty="0">
                <a:latin typeface="+mn-ea"/>
                <a:ea typeface="+mn-ea"/>
              </a:rPr>
              <a:t>/100</a:t>
            </a:r>
            <a:r>
              <a:rPr lang="zh-CN" altLang="en-US" sz="2800" b="1" dirty="0">
                <a:latin typeface="+mn-ea"/>
                <a:ea typeface="+mn-ea"/>
              </a:rPr>
              <a:t>毫升</a:t>
            </a:r>
            <a:r>
              <a:rPr lang="en-US" altLang="zh-CN" sz="2800" b="1" dirty="0">
                <a:latin typeface="+mn-ea"/>
                <a:ea typeface="+mn-ea"/>
              </a:rPr>
              <a:t>)</a:t>
            </a:r>
            <a:endParaRPr lang="en-US" altLang="zh-CN" sz="2800" b="1" dirty="0">
              <a:latin typeface="+mn-ea"/>
              <a:ea typeface="+mn-ea"/>
            </a:endParaRPr>
          </a:p>
        </p:txBody>
      </p:sp>
      <p:pic>
        <p:nvPicPr>
          <p:cNvPr id="13318" name="Picture 4"/>
          <p:cNvPicPr>
            <a:picLocks noChangeAspect="1"/>
          </p:cNvPicPr>
          <p:nvPr/>
        </p:nvPicPr>
        <p:blipFill>
          <a:blip r:embed="rId2"/>
          <a:srcRect/>
          <a:stretch>
            <a:fillRect/>
          </a:stretch>
        </p:blipFill>
        <p:spPr bwMode="auto">
          <a:xfrm>
            <a:off x="666750" y="1998663"/>
            <a:ext cx="85725" cy="414337"/>
          </a:xfrm>
          <a:prstGeom prst="rect">
            <a:avLst/>
          </a:prstGeom>
          <a:noFill/>
          <a:ln w="9525">
            <a:noFill/>
            <a:miter lim="800000"/>
            <a:headEnd/>
            <a:tailEnd/>
          </a:ln>
        </p:spPr>
      </p:pic>
      <p:graphicFrame>
        <p:nvGraphicFramePr>
          <p:cNvPr id="13357" name="Group 45"/>
          <p:cNvGraphicFramePr>
            <a:graphicFrameLocks noGrp="1"/>
          </p:cNvGraphicFramePr>
          <p:nvPr>
            <p:custDataLst>
              <p:tags r:id="rId3"/>
            </p:custDataLst>
          </p:nvPr>
        </p:nvGraphicFramePr>
        <p:xfrm>
          <a:off x="727075" y="4289425"/>
          <a:ext cx="10444163" cy="2562225"/>
        </p:xfrm>
        <a:graphic>
          <a:graphicData uri="http://schemas.openxmlformats.org/drawingml/2006/table">
            <a:tbl>
              <a:tblPr/>
              <a:tblGrid>
                <a:gridCol w="3014663"/>
                <a:gridCol w="2046287"/>
                <a:gridCol w="3498850"/>
                <a:gridCol w="1884363"/>
              </a:tblGrid>
              <a:tr h="42672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主要成分</a:t>
                      </a: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 </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血浆</a:t>
                      </a: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 </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肾小囊内液</a:t>
                      </a: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 </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尿液</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水</a:t>
                      </a: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 </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90 </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98 </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96</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蛋白质</a:t>
                      </a: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 </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8.00 </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0.03 </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0.00</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葡萄糖</a:t>
                      </a: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 </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0.10 </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0.10 </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0.00</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无机盐</a:t>
                      </a: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 </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0.72 </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0.72 </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1.10</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尿素</a:t>
                      </a: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rPr>
                        <a:t> </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0.03 </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0.03 </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1.80</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par>
                          <p:cTn id="13" fill="hold">
                            <p:stCondLst>
                              <p:cond delay="1000"/>
                            </p:stCondLst>
                            <p:childTnLst>
                              <p:par>
                                <p:cTn id="14" presetID="3" presetClass="entr" presetSubtype="10" fill="hold" nodeType="afterEffect">
                                  <p:stCondLst>
                                    <p:cond delay="0"/>
                                  </p:stCondLst>
                                  <p:childTnLst>
                                    <p:set>
                                      <p:cBhvr>
                                        <p:cTn id="15" dur="1" fill="hold">
                                          <p:stCondLst>
                                            <p:cond delay="0"/>
                                          </p:stCondLst>
                                        </p:cTn>
                                        <p:tgtEl>
                                          <p:spTgt spid="13357"/>
                                        </p:tgtEl>
                                        <p:attrNameLst>
                                          <p:attrName>style.visibility</p:attrName>
                                        </p:attrNameLst>
                                      </p:cBhvr>
                                      <p:to>
                                        <p:strVal val="visible"/>
                                      </p:to>
                                    </p:set>
                                    <p:animEffect transition="in" filter="blinds(horizontal)">
                                      <p:cBhvr>
                                        <p:cTn id="16" dur="500"/>
                                        <p:tgtEl>
                                          <p:spTgt spid="133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p:bldLst>
  </p:timing>
</p:sld>
</file>

<file path=ppt/tags/tag1.xml><?xml version="1.0" encoding="utf-8"?>
<p:tagLst xmlns:p="http://schemas.openxmlformats.org/presentationml/2006/main">
  <p:tag name="KSO_WM_UNIT_TABLE_BEAUTIFY" val="smartTable{90ce2991-c8f6-4bb6-bd3d-cb06c0554e6d}"/>
</p:tagLst>
</file>

<file path=ppt/tags/tag2.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2093</Words>
  <Application>WPS 演示</Application>
  <PresentationFormat>自定义</PresentationFormat>
  <Paragraphs>273</Paragraphs>
  <Slides>15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15</vt:i4>
      </vt:variant>
    </vt:vector>
  </HeadingPairs>
  <TitlesOfParts>
    <vt:vector size="27" baseType="lpstr">
      <vt:lpstr>Arial</vt:lpstr>
      <vt:lpstr>宋体</vt:lpstr>
      <vt:lpstr>Wingdings</vt:lpstr>
      <vt:lpstr>黑体</vt:lpstr>
      <vt:lpstr>微软雅黑</vt:lpstr>
      <vt:lpstr>仿宋</vt:lpstr>
      <vt:lpstr>华文新魏</vt:lpstr>
      <vt:lpstr>Times New Roman</vt:lpstr>
      <vt:lpstr>Courier New</vt:lpstr>
      <vt:lpstr>Calibri</vt:lpstr>
      <vt:lpstr>Arial Unicode MS</vt:lpstr>
      <vt:lpstr>演示文稿1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83</cp:revision>
  <dcterms:created xsi:type="dcterms:W3CDTF">2018-02-07T00:47:00Z</dcterms:created>
  <dcterms:modified xsi:type="dcterms:W3CDTF">2023-12-27T01:47:35Z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B2ABA530F1BF4B479DD84E6D48426506_12</vt:lpwstr>
  </property>
</Properties>
</file>