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92" r:id="rId6"/>
    <p:sldId id="270" r:id="rId7"/>
    <p:sldId id="284" r:id="rId8"/>
    <p:sldId id="297" r:id="rId9"/>
    <p:sldId id="283" r:id="rId10"/>
    <p:sldId id="299" r:id="rId11"/>
    <p:sldId id="272" r:id="rId12"/>
    <p:sldId id="300" r:id="rId13"/>
    <p:sldId id="273" r:id="rId14"/>
    <p:sldId id="271" r:id="rId15"/>
    <p:sldId id="276" r:id="rId16"/>
    <p:sldId id="274" r:id="rId17"/>
    <p:sldId id="295" r:id="rId18"/>
    <p:sldId id="277" r:id="rId19"/>
    <p:sldId id="296" r:id="rId20"/>
    <p:sldId id="294" r:id="rId21"/>
    <p:sldId id="280" r:id="rId22"/>
  </p:sldIdLst>
  <p:sldSz cx="12192000" cy="6858000"/>
  <p:notesSz cx="7103745" cy="10234295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13.xml"/><Relationship Id="rId2" Type="http://schemas.openxmlformats.org/officeDocument/2006/relationships/image" Target="../media/image3.jpeg"/><Relationship Id="rId1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722563" y="2755900"/>
            <a:ext cx="8302625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第九章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人的食物来自环境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699198" y="4046309"/>
            <a:ext cx="9786578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三</a:t>
            </a:r>
            <a:r>
              <a:rPr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节</a:t>
            </a: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膳食指南与食品安全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11450" y="1339850"/>
            <a:ext cx="90551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7513" y="1757363"/>
            <a:ext cx="11068050" cy="41386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．“吃出健康”正在成为人们饮食方面的追求。下列关于青少年饮食的说法正确的是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①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粗细粮合理搭配　②主副食合理搭配　③不吃不喜欢的食物　④饮食要定量　⑤晚餐多吃含蛋白质和脂肪丰富的食物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．①②⑤　　　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．①②④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．②③⑤   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．③④⑤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596900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433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1813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 flipH="1">
            <a:off x="4699000" y="2628900"/>
            <a:ext cx="663575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88925" y="1069975"/>
            <a:ext cx="11455400" cy="189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缺乏某些营养素会引起营养缺乏病，因此不能只吃自己喜爱的食物，饮食要多样化，不挑食。晚餐不易多吃含蛋白质和脂肪丰富的食物，因为晚上活动较少，对能量的需要较少，故晚餐应该以清淡为主。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362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2288" y="1020763"/>
            <a:ext cx="11326812" cy="28613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．在超市挑选有包装的食品时，与食品安全没有直接关系的是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．包装是否完好无损       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．包装是否精美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．包装盒上的生产日期和保质期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．食品的成分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954088" y="1889125"/>
            <a:ext cx="411162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288925" y="4000500"/>
            <a:ext cx="11455400" cy="1293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包装精美的食品也有可能是没有经过检疫部门检疫的“三无”产品，也可能已经超过保质期，所以在购买时无需看包装是否精美。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5738" y="938213"/>
            <a:ext cx="564673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84188" y="1676400"/>
            <a:ext cx="5594350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营养合理的“一日食谱”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238" y="1108075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pic>
        <p:nvPicPr>
          <p:cNvPr id="17412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1931988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2738" y="2527300"/>
            <a:ext cx="11610975" cy="332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【情景展示】</a:t>
            </a:r>
            <a:r>
              <a:rPr lang="zh-CN" altLang="en-US" sz="2800" b="1" dirty="0">
                <a:latin typeface="+mn-ea"/>
                <a:ea typeface="+mn-ea"/>
              </a:rPr>
              <a:t>在对某校七年级两个班级食用早餐情况进行抽样调查时，发现有如下几种情况：</a:t>
            </a:r>
            <a:endParaRPr lang="zh-CN" altLang="en-US" sz="28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ea"/>
                <a:ea typeface="+mn-ea"/>
              </a:rPr>
              <a:t>(1)</a:t>
            </a:r>
            <a:r>
              <a:rPr lang="zh-CN" altLang="en-US" sz="2800" b="1" dirty="0">
                <a:latin typeface="+mn-ea"/>
                <a:ea typeface="+mn-ea"/>
              </a:rPr>
              <a:t>吃包子、喝粥、咸菜　      </a:t>
            </a:r>
            <a:r>
              <a:rPr lang="en-US" altLang="zh-CN" sz="2800" b="1" dirty="0">
                <a:latin typeface="+mn-ea"/>
                <a:ea typeface="+mn-ea"/>
              </a:rPr>
              <a:t>(2)</a:t>
            </a:r>
            <a:r>
              <a:rPr lang="zh-CN" altLang="en-US" sz="2800" b="1" dirty="0">
                <a:latin typeface="+mn-ea"/>
                <a:ea typeface="+mn-ea"/>
              </a:rPr>
              <a:t>吃面包加牛奶</a:t>
            </a:r>
            <a:endParaRPr lang="zh-CN" altLang="en-US" sz="28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ea"/>
                <a:ea typeface="+mn-ea"/>
              </a:rPr>
              <a:t>(3)</a:t>
            </a:r>
            <a:r>
              <a:rPr lang="zh-CN" altLang="en-US" sz="2800" b="1" dirty="0">
                <a:latin typeface="+mn-ea"/>
                <a:ea typeface="+mn-ea"/>
              </a:rPr>
              <a:t>只吃方便面                </a:t>
            </a:r>
            <a:r>
              <a:rPr lang="en-US" altLang="zh-CN" sz="2800" b="1" dirty="0">
                <a:latin typeface="+mn-ea"/>
                <a:ea typeface="+mn-ea"/>
              </a:rPr>
              <a:t>(4)</a:t>
            </a:r>
            <a:r>
              <a:rPr lang="zh-CN" altLang="en-US" sz="2800" b="1" dirty="0">
                <a:latin typeface="+mn-ea"/>
                <a:ea typeface="+mn-ea"/>
              </a:rPr>
              <a:t>只吃面包</a:t>
            </a:r>
            <a:endParaRPr lang="zh-CN" altLang="en-US" sz="28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ea"/>
                <a:ea typeface="+mn-ea"/>
              </a:rPr>
              <a:t>(5)</a:t>
            </a:r>
            <a:r>
              <a:rPr lang="zh-CN" altLang="en-US" sz="2800" b="1" dirty="0">
                <a:latin typeface="+mn-ea"/>
                <a:ea typeface="+mn-ea"/>
              </a:rPr>
              <a:t>米饭、咸菜或鸡蛋类、香肠  </a:t>
            </a:r>
            <a:r>
              <a:rPr lang="en-US" altLang="zh-CN" sz="2800" b="1" dirty="0">
                <a:latin typeface="+mn-ea"/>
                <a:ea typeface="+mn-ea"/>
              </a:rPr>
              <a:t>(6)</a:t>
            </a:r>
            <a:r>
              <a:rPr lang="zh-CN" altLang="en-US" sz="2800" b="1" dirty="0">
                <a:latin typeface="+mn-ea"/>
                <a:ea typeface="+mn-ea"/>
              </a:rPr>
              <a:t>不吃</a:t>
            </a:r>
            <a:endParaRPr lang="zh-CN" altLang="en-US" sz="28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1950" y="866775"/>
            <a:ext cx="11425238" cy="3446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．请你分析一下，以上情况哪些不合理？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．根据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中国居民膳食指南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的要求设计食谱应注意哪些问题？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．在购买食品时，应当关注食品包装袋上的哪些问题？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25438" y="804863"/>
            <a:ext cx="11499850" cy="5767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．班级食用早餐情况分析：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食谱缺乏蛋白质；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食谱缺乏维生素和无机盐；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(4)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食谱缺乏蛋白质、维生素和无机盐；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(5)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食谱中食物多样，荤素搭配合理，营养较全面；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(6)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不吃早餐的做法使六大营养物质都缺乏。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我国的膳食指南建议：食物多样，谷类为主；多吃蔬菜、水果和薯类；常吃奶类、豆类或其制品；经常吃适量的鱼、禽、蛋、瘦肉，少吃肥肉和荤油；食量与体力活动要平衡，保持适宜体重；吃清淡少盐的膳食；如果饮酒，应限量；吃清洁卫生、未变质的食物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242888" y="987425"/>
            <a:ext cx="11469687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．购买食品时应当关注食品包装上有关是否有添加剂、生产日期、保质期、生产厂家和厂家地址等内容。买食品时，应注意检验是否合格，是否变质等，把好“病从口入”关。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5775" y="1100138"/>
            <a:ext cx="11188700" cy="42462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典例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   小明设计的午餐食谱如下：米饭、鱼、肉、豆腐。从合理营养的角度分析，还缺少的是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．提供能量的谷类       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．补充维生素的蔬菜水果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．提供蛋白质的奶类     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．提供脂肪的油脂类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6219190" y="2001838"/>
            <a:ext cx="663575" cy="4714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88925" y="1069975"/>
            <a:ext cx="11455400" cy="128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米饭提供糖类，鱼、豆腐类主要提供蛋白质，肉提供蛋白质和脂肪，缺少无机盐、维生素。故还缺少能提供维生素的蔬菜水果。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25438" y="2633663"/>
            <a:ext cx="11499850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方法点拨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] 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合理营养是指膳食中所含的营养素种类齐全，数量充足，比例适当，并与身体的需要保持平衡。为了做到合理营养，应均衡膳食，食物多样化，荤素搭配要合理。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958850" y="1041400"/>
            <a:ext cx="1627188" cy="66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355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33513" y="2443163"/>
            <a:ext cx="1046162" cy="2400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膳食指南与食品安全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2354263" y="2543175"/>
            <a:ext cx="401637" cy="254317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940175" y="1417638"/>
            <a:ext cx="7019925" cy="5540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食物多样，多吃谷类，供给充足的能量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05263" y="2220913"/>
            <a:ext cx="7019925" cy="5540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保证肉、蛋、奶、豆类和蔬菜的摄入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44938" y="2913063"/>
            <a:ext cx="7019925" cy="5524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参加体育活动，避免盲目节食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71925" y="3516313"/>
            <a:ext cx="7019925" cy="10144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一日三餐的热量比例：早餐</a:t>
            </a: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30%</a:t>
            </a: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、午餐</a:t>
            </a: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,  40%</a:t>
            </a: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、晚餐</a:t>
            </a: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30%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713038" y="2128838"/>
            <a:ext cx="1044575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膳食指南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3671888" y="1681163"/>
            <a:ext cx="363537" cy="241458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727325" y="4586288"/>
            <a:ext cx="8332788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食品安全：注意生产日期和保质期，不吃霉</a:t>
            </a:r>
            <a:r>
              <a:rPr lang="en-US" altLang="zh-CN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,  </a:t>
            </a:r>
            <a:r>
              <a:rPr lang="zh-CN" altLang="en-US" sz="3000" b="1" kern="1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变和已过保质期的食品等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  <p:bldP spid="27" grpId="0" animBg="1"/>
      <p:bldP spid="28" grpId="0"/>
      <p:bldP spid="29" grpId="0"/>
      <p:bldP spid="30" grpId="0"/>
      <p:bldP spid="31" grpId="0"/>
      <p:bldP spid="32" grpId="0"/>
      <p:bldP spid="33" grpId="0" animBg="1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633413" y="1116013"/>
            <a:ext cx="11096625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三节   </a:t>
            </a:r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膳食指南与食品安全</a:t>
            </a:r>
            <a:endParaRPr lang="zh-CN" altLang="en-US" sz="6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25538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58850" y="1004888"/>
            <a:ext cx="1627188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4578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374650" y="1906588"/>
            <a:ext cx="11215688" cy="4616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0350"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合理饮食口诀</a:t>
            </a:r>
            <a:r>
              <a:rPr lang="en-US" altLang="zh-CN" sz="3000" b="1" noProof="1">
                <a:latin typeface="+mn-ea"/>
                <a:ea typeface="+mn-ea"/>
                <a:cs typeface="+mn-ea"/>
              </a:rPr>
              <a:t>,</a:t>
            </a:r>
            <a:endParaRPr lang="en-US" altLang="zh-CN" sz="3000" b="1" noProof="1">
              <a:latin typeface="+mn-ea"/>
              <a:ea typeface="+mn-ea"/>
              <a:cs typeface="+mn-ea"/>
            </a:endParaRPr>
          </a:p>
          <a:p>
            <a:pPr indent="2603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   一把蔬菜一把豆，一个鸡蛋加点肉。</a:t>
            </a:r>
            <a:endParaRPr lang="en-US" altLang="zh-CN" sz="3000" b="1" noProof="1">
              <a:latin typeface="+mn-ea"/>
              <a:ea typeface="+mn-ea"/>
              <a:cs typeface="+mn-ea"/>
            </a:endParaRPr>
          </a:p>
          <a:p>
            <a:pPr indent="2603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   五谷杂粮都吃够，水果牛奶带上路。</a:t>
            </a:r>
            <a:endParaRPr lang="en-US" altLang="zh-CN" sz="3000" b="1" noProof="1">
              <a:latin typeface="+mn-ea"/>
              <a:ea typeface="+mn-ea"/>
              <a:cs typeface="+mn-ea"/>
            </a:endParaRPr>
          </a:p>
          <a:p>
            <a:pPr indent="2603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noProof="1">
                <a:latin typeface="+mn-ea"/>
                <a:ea typeface="+mn-ea"/>
                <a:cs typeface="+mn-ea"/>
              </a:rPr>
              <a:t>   “</a:t>
            </a:r>
            <a:r>
              <a:rPr lang="zh-CN" altLang="en-US" sz="3000" b="1" noProof="1">
                <a:latin typeface="+mn-ea"/>
                <a:ea typeface="+mn-ea"/>
                <a:cs typeface="+mn-ea"/>
              </a:rPr>
              <a:t>一把蔬菜”是指不同种类的蔬菜营养也不同。“一把豆”主要是指大豆食品。 “一个鸡蛋”是因为鸡蛋的营养价值高。“加点肉”是为了补充更多的优质蛋白及鸡蛋所缺的其他动物性食物的营养素。</a:t>
            </a:r>
            <a:endParaRPr lang="zh-CN" altLang="en-US" sz="3000" b="1" noProof="1">
              <a:latin typeface="+mn-ea"/>
              <a:ea typeface="+mn-ea"/>
              <a:cs typeface="+mn-ea"/>
            </a:endParaRP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87350" y="1635125"/>
            <a:ext cx="11591925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提出一份营养合理的中学生食谱，说出其适合生长发育旺盛期的青少年的特点。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．关注食品安全及购买食品需要重点关注的事项。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重点</a:t>
            </a:r>
            <a:r>
              <a:rPr lang="en-US" altLang="zh-CN" sz="3000" b="1" dirty="0">
                <a:latin typeface="+mj-ea"/>
                <a:ea typeface="+mj-ea"/>
              </a:rPr>
              <a:t>)	</a:t>
            </a:r>
            <a:endParaRPr lang="en-US" altLang="zh-CN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541338" y="1147763"/>
            <a:ext cx="15779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819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3550" y="120650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46088" y="1662113"/>
            <a:ext cx="11491912" cy="3651250"/>
            <a:chOff x="446233" y="1661604"/>
            <a:chExt cx="11491072" cy="3652423"/>
          </a:xfrm>
        </p:grpSpPr>
        <p:sp>
          <p:nvSpPr>
            <p:cNvPr id="5" name="文本框 14"/>
            <p:cNvSpPr txBox="1"/>
            <p:nvPr/>
          </p:nvSpPr>
          <p:spPr>
            <a:xfrm>
              <a:off x="446233" y="1661604"/>
              <a:ext cx="11491072" cy="14768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j-ea"/>
                  <a:ea typeface="+mj-ea"/>
                </a:rPr>
                <a:t>  “民以食为天，食以安为先。”饮食和食品安全问题备受关注。如何才能吃出健康呢？如何能够购买到安全的食品呢？</a:t>
              </a:r>
              <a:endParaRPr lang="zh-CN" altLang="en-US" sz="3000" b="1" dirty="0">
                <a:latin typeface="+mj-ea"/>
                <a:ea typeface="+mj-ea"/>
              </a:endParaRPr>
            </a:p>
          </p:txBody>
        </p:sp>
        <p:pic>
          <p:nvPicPr>
            <p:cNvPr id="8198" name="Picture 2" descr="YYD3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82653" y="3444658"/>
              <a:ext cx="3306870" cy="1869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1711325"/>
            <a:ext cx="8413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8" name="组合 1"/>
          <p:cNvGrpSpPr/>
          <p:nvPr/>
        </p:nvGrpSpPr>
        <p:grpSpPr bwMode="auto">
          <a:xfrm>
            <a:off x="190500" y="874713"/>
            <a:ext cx="6281738" cy="820737"/>
            <a:chOff x="183" y="1646"/>
            <a:chExt cx="4986" cy="1063"/>
          </a:xfrm>
        </p:grpSpPr>
        <p:pic>
          <p:nvPicPr>
            <p:cNvPr id="9224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469900" y="1663700"/>
            <a:ext cx="3897313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知识点一　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我国的膳食指南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312738" y="2135188"/>
            <a:ext cx="11574462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．中国居民膳食指南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中国营养学会根据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原则，结合我国国情制定了</a:t>
            </a:r>
            <a:r>
              <a:rPr lang="en-US" altLang="zh-CN" sz="3000" b="1" dirty="0">
                <a:latin typeface="+mn-ea"/>
                <a:ea typeface="+mn-ea"/>
              </a:rPr>
              <a:t>《</a:t>
            </a:r>
            <a:r>
              <a:rPr lang="zh-CN" altLang="en-US" sz="3000" b="1" dirty="0">
                <a:latin typeface="+mn-ea"/>
                <a:ea typeface="+mn-ea"/>
              </a:rPr>
              <a:t>中国居民膳食指南</a:t>
            </a:r>
            <a:r>
              <a:rPr lang="en-US" altLang="zh-CN" sz="3000" b="1" dirty="0">
                <a:latin typeface="+mn-ea"/>
                <a:ea typeface="+mn-ea"/>
              </a:rPr>
              <a:t>》</a:t>
            </a:r>
            <a:r>
              <a:rPr lang="zh-CN" altLang="en-US" sz="3000" b="1" dirty="0">
                <a:latin typeface="+mn-ea"/>
                <a:ea typeface="+mn-ea"/>
              </a:rPr>
              <a:t>，以指导人们平衡膳食，合理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，促进健康。 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222750" y="3063875"/>
            <a:ext cx="11128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营养学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999413" y="37528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营养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338138" y="920750"/>
            <a:ext cx="11574462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(2)《</a:t>
            </a:r>
            <a:r>
              <a:rPr lang="zh-CN" altLang="en-US" sz="3000" b="1" dirty="0">
                <a:latin typeface="+mn-ea"/>
                <a:ea typeface="+mn-ea"/>
              </a:rPr>
              <a:t>中国居民膳食指南</a:t>
            </a:r>
            <a:r>
              <a:rPr lang="en-US" altLang="zh-CN" sz="3000" b="1" dirty="0">
                <a:latin typeface="+mn-ea"/>
                <a:ea typeface="+mn-ea"/>
              </a:rPr>
              <a:t>》</a:t>
            </a:r>
            <a:r>
              <a:rPr lang="zh-CN" altLang="en-US" sz="3000" b="1" dirty="0">
                <a:latin typeface="+mn-ea"/>
                <a:ea typeface="+mn-ea"/>
              </a:rPr>
              <a:t>建议：食物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</a:t>
            </a:r>
            <a:r>
              <a:rPr lang="en-US" altLang="zh-CN" sz="3000" b="1" dirty="0">
                <a:latin typeface="+mn-ea"/>
                <a:ea typeface="+mn-ea"/>
              </a:rPr>
              <a:t>_____</a:t>
            </a:r>
            <a:r>
              <a:rPr lang="zh-CN" altLang="en-US" sz="3000" b="1" dirty="0">
                <a:latin typeface="+mn-ea"/>
                <a:ea typeface="+mn-ea"/>
              </a:rPr>
              <a:t>为主；多吃</a:t>
            </a:r>
            <a:r>
              <a:rPr lang="en-US" altLang="zh-CN" sz="3000" b="1" dirty="0">
                <a:latin typeface="+mn-ea"/>
                <a:ea typeface="+mn-ea"/>
              </a:rPr>
              <a:t>_______________</a:t>
            </a:r>
            <a:r>
              <a:rPr lang="zh-CN" altLang="en-US" sz="3000" b="1" dirty="0">
                <a:latin typeface="+mn-ea"/>
                <a:ea typeface="+mn-ea"/>
              </a:rPr>
              <a:t>；常吃</a:t>
            </a:r>
            <a:r>
              <a:rPr lang="en-US" altLang="zh-CN" sz="3000" b="1" dirty="0">
                <a:latin typeface="+mn-ea"/>
                <a:ea typeface="+mn-ea"/>
              </a:rPr>
              <a:t>______________________</a:t>
            </a:r>
            <a:r>
              <a:rPr lang="zh-CN" altLang="en-US" sz="3000" b="1" dirty="0">
                <a:latin typeface="+mn-ea"/>
                <a:ea typeface="+mn-ea"/>
              </a:rPr>
              <a:t>；经常吃适量的</a:t>
            </a:r>
            <a:r>
              <a:rPr lang="en-US" altLang="zh-CN" sz="3000" b="1" dirty="0">
                <a:latin typeface="+mn-ea"/>
                <a:ea typeface="+mn-ea"/>
              </a:rPr>
              <a:t>________________</a:t>
            </a:r>
            <a:r>
              <a:rPr lang="zh-CN" altLang="en-US" sz="3000" b="1" dirty="0">
                <a:latin typeface="+mn-ea"/>
                <a:ea typeface="+mn-ea"/>
              </a:rPr>
              <a:t>，少吃</a:t>
            </a:r>
            <a:r>
              <a:rPr lang="en-US" altLang="zh-CN" sz="3000" b="1" dirty="0">
                <a:latin typeface="+mn-ea"/>
                <a:ea typeface="+mn-ea"/>
              </a:rPr>
              <a:t>_____________</a:t>
            </a:r>
            <a:r>
              <a:rPr lang="zh-CN" altLang="en-US" sz="3000" b="1" dirty="0">
                <a:latin typeface="+mn-ea"/>
                <a:ea typeface="+mn-ea"/>
              </a:rPr>
              <a:t>；食量与体力活动要平衡，保持适宜体重；吃清淡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的膳食；如果饮酒，应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；吃</a:t>
            </a:r>
            <a:r>
              <a:rPr lang="en-US" altLang="zh-CN" sz="3000" b="1" dirty="0">
                <a:latin typeface="+mn-ea"/>
                <a:ea typeface="+mn-ea"/>
              </a:rPr>
              <a:t>________________</a:t>
            </a:r>
            <a:r>
              <a:rPr lang="zh-CN" altLang="en-US" sz="3000" b="1" dirty="0">
                <a:latin typeface="+mn-ea"/>
                <a:ea typeface="+mn-ea"/>
              </a:rPr>
              <a:t>的食物。</a:t>
            </a:r>
            <a:endParaRPr lang="en-US" altLang="zh-CN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．膳食计划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婴儿、幼儿、青少年和成年人的膳食计划应</a:t>
            </a:r>
            <a:r>
              <a:rPr lang="en-US" altLang="zh-CN" sz="3000" b="1" dirty="0">
                <a:latin typeface="+mn-ea"/>
                <a:ea typeface="+mn-ea"/>
              </a:rPr>
              <a:t>_________</a:t>
            </a:r>
            <a:r>
              <a:rPr lang="zh-CN" altLang="en-US" sz="3000" b="1" dirty="0">
                <a:latin typeface="+mn-ea"/>
                <a:ea typeface="+mn-ea"/>
              </a:rPr>
              <a:t>，以满足不同生长发育时期对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的不同要求。 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50825" y="3889375"/>
            <a:ext cx="29432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6700"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清洁卫生、未变质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045325" y="117316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多样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774113" y="117316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谷类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44500" y="1863725"/>
            <a:ext cx="26590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蔬菜、水果和薯类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148263" y="1863725"/>
            <a:ext cx="29702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奶类、豆类或其制品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06413" y="2540000"/>
            <a:ext cx="26590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鱼、禽、蛋、瘦肉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016500" y="2540000"/>
            <a:ext cx="17319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肥肉和荤油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478338" y="32162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少盐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9551988" y="3227388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限量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8440738" y="5283200"/>
            <a:ext cx="14224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有所不同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178300" y="59721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营养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1" grpId="0"/>
      <p:bldP spid="12" grpId="0"/>
      <p:bldP spid="13" grpId="0"/>
      <p:bldP spid="21" grpId="0"/>
      <p:bldP spid="22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287338" y="820738"/>
            <a:ext cx="11574462" cy="5862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青少年正处于旺盛的生长发育期，需要食用足够的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以提供维持各项生命活动所需的能量，食用适量的</a:t>
            </a:r>
            <a:r>
              <a:rPr lang="en-US" altLang="zh-CN" sz="3000" b="1" dirty="0">
                <a:latin typeface="+mn-ea"/>
                <a:ea typeface="+mn-ea"/>
              </a:rPr>
              <a:t>_______</a:t>
            </a:r>
            <a:r>
              <a:rPr lang="zh-CN" altLang="en-US" sz="3000" b="1" dirty="0">
                <a:latin typeface="+mn-ea"/>
                <a:ea typeface="+mn-ea"/>
              </a:rPr>
              <a:t>以满足人体骨骼、肌肉等生长发育的需要，食用一定量的含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的食物，以保证人体各项生命活动的进行。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3</a:t>
            </a:r>
            <a:r>
              <a:rPr lang="zh-CN" altLang="en-US" sz="3000" b="1" dirty="0">
                <a:latin typeface="+mn-ea"/>
                <a:ea typeface="+mn-ea"/>
              </a:rPr>
              <a:t>．良好的饮食习惯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</a:t>
            </a:r>
            <a:r>
              <a:rPr lang="zh-CN" altLang="en-US" sz="3000" b="1" dirty="0">
                <a:latin typeface="+mn-ea"/>
                <a:ea typeface="+mn-ea"/>
              </a:rPr>
              <a:t>一天一般为</a:t>
            </a:r>
            <a:r>
              <a:rPr lang="en-US" altLang="zh-CN" sz="3000" b="1" dirty="0">
                <a:latin typeface="+mn-ea"/>
                <a:ea typeface="+mn-ea"/>
              </a:rPr>
              <a:t>____</a:t>
            </a:r>
            <a:r>
              <a:rPr lang="zh-CN" altLang="en-US" sz="3000" b="1" dirty="0">
                <a:latin typeface="+mn-ea"/>
                <a:ea typeface="+mn-ea"/>
              </a:rPr>
              <a:t>餐，两餐的间隔时间为</a:t>
            </a:r>
            <a:r>
              <a:rPr lang="en-US" altLang="zh-CN" sz="3000" b="1" dirty="0">
                <a:latin typeface="+mn-ea"/>
                <a:ea typeface="+mn-ea"/>
              </a:rPr>
              <a:t>________h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经科学论证，早餐约占一天所需热量的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，午餐约占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，晚餐约占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(3)_________</a:t>
            </a:r>
            <a:r>
              <a:rPr lang="zh-CN" altLang="en-US" sz="3000" b="1" dirty="0">
                <a:latin typeface="+mn-ea"/>
                <a:ea typeface="+mn-ea"/>
              </a:rPr>
              <a:t>或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就餐的习惯对人体健康是有害的。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006725" y="6097588"/>
            <a:ext cx="13811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66700"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不定时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626600" y="10493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糖类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856538" y="1662113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蛋白质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467600" y="2289175"/>
            <a:ext cx="11128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无机盐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9472613" y="2301875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维生素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03250" y="2940050"/>
            <a:ext cx="11128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纤维素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005138" y="4206875"/>
            <a:ext cx="4937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785100" y="4203700"/>
            <a:ext cx="8016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735888" y="485775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30%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105275" y="544830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30%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23888" y="543560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40%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100138" y="6110288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不吃早餐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000125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/>
        </p:nvSpPr>
        <p:spPr>
          <a:xfrm>
            <a:off x="557213" y="954088"/>
            <a:ext cx="29622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点二　食品安全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350838" y="1333500"/>
            <a:ext cx="11623675" cy="3446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．关注食品安全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《</a:t>
            </a:r>
            <a:r>
              <a:rPr lang="zh-CN" altLang="en-US" sz="3000" b="1" dirty="0">
                <a:latin typeface="+mn-ea"/>
                <a:ea typeface="+mn-ea"/>
              </a:rPr>
              <a:t>中华人民共和国食品安全法</a:t>
            </a:r>
            <a:r>
              <a:rPr lang="en-US" altLang="zh-CN" sz="3000" b="1" dirty="0">
                <a:latin typeface="+mn-ea"/>
                <a:ea typeface="+mn-ea"/>
              </a:rPr>
              <a:t>》</a:t>
            </a:r>
            <a:r>
              <a:rPr lang="zh-CN" altLang="en-US" sz="3000" b="1" dirty="0">
                <a:latin typeface="+mn-ea"/>
                <a:ea typeface="+mn-ea"/>
              </a:rPr>
              <a:t>规定：定型包装食品和食品添加剂，必须在包装标识或者产品说明书上，根据不同产品分别按照规定标出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、产地、厂名、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日期、产品标准号或批号、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、配方或者主要成分、保质期限、食用或使用方法。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20763" y="36655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品名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329238" y="36274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720725" y="43164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规格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9" grpId="0"/>
      <p:bldP spid="20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5"/>
          <p:cNvSpPr>
            <a:spLocks noChangeArrowheads="1"/>
          </p:cNvSpPr>
          <p:nvPr/>
        </p:nvSpPr>
        <p:spPr bwMode="auto">
          <a:xfrm>
            <a:off x="1047750" y="0"/>
            <a:ext cx="5595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膳食指南与食品安全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400050" y="1095375"/>
            <a:ext cx="11574463" cy="275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．食品安全的意义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(1)“</a:t>
            </a:r>
            <a:r>
              <a:rPr lang="zh-CN" altLang="en-US" sz="3000" b="1" dirty="0">
                <a:latin typeface="+mn-ea"/>
                <a:ea typeface="+mn-ea"/>
              </a:rPr>
              <a:t>病从口入”，饮食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、不安全，是百病之源。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</a:t>
            </a:r>
            <a:r>
              <a:rPr lang="zh-CN" altLang="en-US" sz="3000" b="1" dirty="0">
                <a:latin typeface="+mn-ea"/>
                <a:ea typeface="+mn-ea"/>
              </a:rPr>
              <a:t>在日常生活中，要做到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霉变和已过保质期的食品，不滥用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和</a:t>
            </a:r>
            <a:r>
              <a:rPr lang="en-US" altLang="zh-CN" sz="3000" b="1" dirty="0">
                <a:latin typeface="+mn-ea"/>
                <a:ea typeface="+mn-ea"/>
              </a:rPr>
              <a:t>__________</a:t>
            </a:r>
            <a:r>
              <a:rPr lang="zh-CN" altLang="en-US" sz="3000" b="1" dirty="0">
                <a:latin typeface="+mn-ea"/>
                <a:ea typeface="+mn-ea"/>
              </a:rPr>
              <a:t>强化食品等。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2768600" y="3379788"/>
            <a:ext cx="16906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6670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微量元素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611688" y="2062163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不卫生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241925" y="27146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不吃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979488" y="3402013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维生素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  <p:bldP spid="22" grpId="0"/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2929</Words>
  <Application>WPS 演示</Application>
  <PresentationFormat>自定义</PresentationFormat>
  <Paragraphs>225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Times New Roman</vt:lpstr>
      <vt:lpstr>Calibri</vt:lpstr>
      <vt:lpstr>Courier New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109</cp:revision>
  <dcterms:created xsi:type="dcterms:W3CDTF">2018-02-07T00:47:00Z</dcterms:created>
  <dcterms:modified xsi:type="dcterms:W3CDTF">2023-12-27T01:43:26Z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39445E29382B4830B284DA4648D3A89C_12</vt:lpwstr>
  </property>
</Properties>
</file>