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8" r:id="rId3"/>
    <p:sldId id="268" r:id="rId4"/>
    <p:sldId id="270" r:id="rId5"/>
    <p:sldId id="272" r:id="rId6"/>
    <p:sldId id="302" r:id="rId7"/>
    <p:sldId id="271" r:id="rId8"/>
    <p:sldId id="276" r:id="rId9"/>
    <p:sldId id="278" r:id="rId10"/>
    <p:sldId id="304" r:id="rId11"/>
    <p:sldId id="280" r:id="rId12"/>
    <p:sldId id="281" r:id="rId13"/>
    <p:sldId id="325" r:id="rId14"/>
    <p:sldId id="283" r:id="rId15"/>
    <p:sldId id="297" r:id="rId16"/>
    <p:sldId id="307" r:id="rId17"/>
    <p:sldId id="320" r:id="rId18"/>
    <p:sldId id="308" r:id="rId19"/>
    <p:sldId id="321" r:id="rId20"/>
    <p:sldId id="326" r:id="rId21"/>
    <p:sldId id="331" r:id="rId22"/>
    <p:sldId id="327" r:id="rId23"/>
    <p:sldId id="328" r:id="rId24"/>
    <p:sldId id="332" r:id="rId25"/>
    <p:sldId id="329" r:id="rId26"/>
    <p:sldId id="333" r:id="rId27"/>
    <p:sldId id="291" r:id="rId28"/>
    <p:sldId id="293" r:id="rId29"/>
    <p:sldId id="330" r:id="rId30"/>
    <p:sldId id="295" r:id="rId31"/>
    <p:sldId id="324" r:id="rId32"/>
    <p:sldId id="296" r:id="rId33"/>
    <p:sldId id="334" r:id="rId34"/>
  </p:sldIdLst>
  <p:sldSz cx="12192000" cy="6858000"/>
  <p:notesSz cx="7103745" cy="10234295"/>
  <p:custDataLst>
    <p:tags r:id="rId38"/>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A6AD"/>
    <a:srgbClr val="C50023"/>
    <a:srgbClr val="F1A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5" d="100"/>
          <a:sy n="85" d="100"/>
        </p:scale>
        <p:origin x="-84" y="-156"/>
      </p:cViewPr>
      <p:guideLst>
        <p:guide orient="horz" pos="2162"/>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gs" Target="tags/tag2.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advTm="8000"/>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advTm="8000"/>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transition advTm="8000"/>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pic>
        <p:nvPicPr>
          <p:cNvPr id="1026" name="图片 1025"/>
          <p:cNvPicPr>
            <a:picLocks noChangeAspect="1"/>
          </p:cNvPicPr>
          <p:nvPr/>
        </p:nvPicPr>
        <p:blipFill>
          <a:blip r:embed="rId13"/>
          <a:stretch>
            <a:fillRect/>
          </a:stretch>
        </p:blipFill>
        <p:spPr>
          <a:xfrm>
            <a:off x="9309100" y="0"/>
            <a:ext cx="2882900" cy="9715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Tm="8000"/>
  <p:hf sldNum="0" hdr="0" ftr="0" dt="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2pPr>
      <a:lvl3pPr marL="914400" lvl="2"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3pPr>
      <a:lvl4pPr marL="1371600" lvl="3"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4pPr>
      <a:lvl5pPr marL="1828800" lvl="4"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5pPr>
      <a:lvl6pPr marL="2286000" lvl="5"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6pPr>
      <a:lvl7pPr marL="2743200" lvl="6"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7pPr>
      <a:lvl8pPr marL="3200400" lvl="7"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8pPr>
      <a:lvl9pPr marL="3657600" lvl="8"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w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jpeg"/><Relationship Id="rId3" Type="http://schemas.openxmlformats.org/officeDocument/2006/relationships/slide" Target="slide6.xml"/><Relationship Id="rId2" Type="http://schemas.openxmlformats.org/officeDocument/2006/relationships/image" Target="../media/image3.jpeg"/><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w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wmf"/><Relationship Id="rId2" Type="http://schemas.openxmlformats.org/officeDocument/2006/relationships/image" Target="../media/image5.png"/><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w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1" name="文本框 5"/>
          <p:cNvSpPr txBox="1">
            <a:spLocks noChangeArrowheads="1"/>
          </p:cNvSpPr>
          <p:nvPr/>
        </p:nvSpPr>
        <p:spPr bwMode="auto">
          <a:xfrm>
            <a:off x="0" y="2489200"/>
            <a:ext cx="12192635" cy="2306955"/>
          </a:xfrm>
          <a:prstGeom prst="rect">
            <a:avLst/>
          </a:prstGeom>
          <a:noFill/>
          <a:ln w="9525">
            <a:noFill/>
            <a:miter lim="800000"/>
          </a:ln>
        </p:spPr>
        <p:txBody>
          <a:bodyPr wrap="square">
            <a:spAutoFit/>
          </a:bodyPr>
          <a:lstStyle/>
          <a:p>
            <a:pPr algn="ctr"/>
            <a:r>
              <a:rPr lang="zh-CN" altLang="en-US" sz="4800" b="1">
                <a:latin typeface="微软雅黑" panose="020B0503020204020204" pitchFamily="34" charset="-122"/>
                <a:ea typeface="微软雅黑" panose="020B0503020204020204" pitchFamily="34" charset="-122"/>
                <a:sym typeface="+mn-ea"/>
              </a:rPr>
              <a:t>第十一章　</a:t>
            </a:r>
            <a:r>
              <a:rPr lang="zh-CN" altLang="en-US" sz="4800">
                <a:latin typeface="微软雅黑" panose="020B0503020204020204" pitchFamily="34" charset="-122"/>
                <a:ea typeface="微软雅黑" panose="020B0503020204020204" pitchFamily="34" charset="-122"/>
                <a:sym typeface="+mn-ea"/>
              </a:rPr>
              <a:t>人体内的废物排入环境</a:t>
            </a:r>
            <a:endParaRPr lang="zh-CN" altLang="en-US" sz="4800">
              <a:latin typeface="微软雅黑" panose="020B0503020204020204" pitchFamily="34" charset="-122"/>
              <a:ea typeface="微软雅黑" panose="020B0503020204020204" pitchFamily="34" charset="-122"/>
            </a:endParaRPr>
          </a:p>
          <a:p>
            <a:pPr algn="ctr"/>
            <a:endParaRPr lang="zh-CN" altLang="en-US" sz="4800">
              <a:latin typeface="微软雅黑" panose="020B0503020204020204" pitchFamily="34" charset="-122"/>
              <a:ea typeface="微软雅黑" panose="020B0503020204020204" pitchFamily="34" charset="-122"/>
            </a:endParaRPr>
          </a:p>
          <a:p>
            <a:pPr algn="ctr"/>
            <a:r>
              <a:rPr lang="zh-CN" altLang="en-US" sz="4800">
                <a:latin typeface="微软雅黑" panose="020B0503020204020204" pitchFamily="34" charset="-122"/>
                <a:ea typeface="微软雅黑" panose="020B0503020204020204" pitchFamily="34" charset="-122"/>
              </a:rPr>
              <a:t>小结与复习</a:t>
            </a:r>
            <a:endParaRPr lang="zh-CN" altLang="en-US" sz="48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7" name="Rectangle 5"/>
          <p:cNvSpPr>
            <a:spLocks noChangeArrowheads="1"/>
          </p:cNvSpPr>
          <p:nvPr/>
        </p:nvSpPr>
        <p:spPr bwMode="auto">
          <a:xfrm>
            <a:off x="1149350"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7" name="Rectangle 9"/>
          <p:cNvSpPr>
            <a:spLocks noChangeArrowheads="1"/>
          </p:cNvSpPr>
          <p:nvPr/>
        </p:nvSpPr>
        <p:spPr bwMode="auto">
          <a:xfrm>
            <a:off x="723900" y="842963"/>
            <a:ext cx="7040563" cy="665162"/>
          </a:xfrm>
          <a:prstGeom prst="rect">
            <a:avLst/>
          </a:prstGeom>
          <a:noFill/>
          <a:ln w="9525">
            <a:noFill/>
            <a:miter lim="800000"/>
          </a:ln>
        </p:spPr>
        <p:txBody>
          <a:bodyPr anchor="ctr">
            <a:spAutoFit/>
          </a:bodyPr>
          <a:lstStyle/>
          <a:p>
            <a:pPr eaLnBrk="0" hangingPunct="0">
              <a:lnSpc>
                <a:spcPct val="150000"/>
              </a:lnSpc>
            </a:pPr>
            <a:r>
              <a:rPr lang="zh-CN" altLang="en-US" sz="2800" b="1">
                <a:solidFill>
                  <a:srgbClr val="00A6AD"/>
                </a:solidFill>
                <a:latin typeface="宋体" panose="02010600030101010101" pitchFamily="2" charset="-122"/>
              </a:rPr>
              <a:t>类型二　尿液的形成和排出</a:t>
            </a:r>
            <a:endParaRPr lang="zh-CN" altLang="en-US" sz="2800" b="1">
              <a:solidFill>
                <a:srgbClr val="00A6AD"/>
              </a:solidFill>
              <a:latin typeface="Calibri" panose="020F0502020204030204" pitchFamily="34" charset="0"/>
            </a:endParaRPr>
          </a:p>
        </p:txBody>
      </p:sp>
      <p:pic>
        <p:nvPicPr>
          <p:cNvPr id="14339" name="Picture 4"/>
          <p:cNvPicPr>
            <a:picLocks noChangeAspect="1"/>
          </p:cNvPicPr>
          <p:nvPr/>
        </p:nvPicPr>
        <p:blipFill>
          <a:blip r:embed="rId1"/>
          <a:srcRect/>
          <a:stretch>
            <a:fillRect/>
          </a:stretch>
        </p:blipFill>
        <p:spPr bwMode="auto">
          <a:xfrm>
            <a:off x="619125" y="1054100"/>
            <a:ext cx="114300" cy="474663"/>
          </a:xfrm>
          <a:prstGeom prst="rect">
            <a:avLst/>
          </a:prstGeom>
          <a:noFill/>
          <a:ln w="9525">
            <a:noFill/>
            <a:miter lim="800000"/>
            <a:headEnd/>
            <a:tailEnd/>
          </a:ln>
        </p:spPr>
      </p:pic>
      <p:sp>
        <p:nvSpPr>
          <p:cNvPr id="8" name="TextBox 7"/>
          <p:cNvSpPr txBox="1">
            <a:spLocks noChangeArrowheads="1"/>
          </p:cNvSpPr>
          <p:nvPr/>
        </p:nvSpPr>
        <p:spPr bwMode="auto">
          <a:xfrm>
            <a:off x="708025" y="1552575"/>
            <a:ext cx="5745163" cy="738188"/>
          </a:xfrm>
          <a:prstGeom prst="rect">
            <a:avLst/>
          </a:prstGeom>
          <a:noFill/>
          <a:ln w="9525">
            <a:noFill/>
            <a:miter lim="800000"/>
          </a:ln>
        </p:spPr>
        <p:txBody>
          <a:bodyPr>
            <a:spAutoFit/>
          </a:bodyPr>
          <a:lstStyle/>
          <a:p>
            <a:pPr>
              <a:lnSpc>
                <a:spcPct val="150000"/>
              </a:lnSpc>
            </a:pPr>
            <a:r>
              <a:rPr lang="en-US" altLang="zh-CN" sz="2800" b="1">
                <a:latin typeface="Calibri" panose="020F0502020204030204" pitchFamily="34" charset="0"/>
              </a:rPr>
              <a:t>1</a:t>
            </a:r>
            <a:r>
              <a:rPr lang="zh-CN" altLang="en-US" sz="2800" b="1">
                <a:latin typeface="Calibri" panose="020F0502020204030204" pitchFamily="34" charset="0"/>
              </a:rPr>
              <a:t>．人体神经系统的组成和功能</a:t>
            </a:r>
            <a:endParaRPr lang="zh-CN" altLang="en-US" sz="2800" b="1">
              <a:latin typeface="Calibri" panose="020F0502020204030204" pitchFamily="34" charset="0"/>
            </a:endParaRPr>
          </a:p>
        </p:txBody>
      </p:sp>
      <p:sp>
        <p:nvSpPr>
          <p:cNvPr id="14341" name="Rectangle 1"/>
          <p:cNvSpPr>
            <a:spLocks noChangeArrowheads="1"/>
          </p:cNvSpPr>
          <p:nvPr/>
        </p:nvSpPr>
        <p:spPr bwMode="auto">
          <a:xfrm>
            <a:off x="0" y="0"/>
            <a:ext cx="12192000" cy="457200"/>
          </a:xfrm>
          <a:prstGeom prst="rect">
            <a:avLst/>
          </a:prstGeom>
          <a:noFill/>
          <a:ln w="9525">
            <a:noFill/>
            <a:miter lim="800000"/>
          </a:ln>
        </p:spPr>
        <p:txBody>
          <a:bodyPr wrap="none" anchor="ctr">
            <a:spAutoFit/>
          </a:bodyPr>
          <a:lstStyle/>
          <a:p>
            <a:endParaRPr lang="zh-CN" altLang="zh-CN"/>
          </a:p>
        </p:txBody>
      </p:sp>
      <p:sp>
        <p:nvSpPr>
          <p:cNvPr id="14342" name="Rectangle 2"/>
          <p:cNvSpPr>
            <a:spLocks noChangeArrowheads="1"/>
          </p:cNvSpPr>
          <p:nvPr/>
        </p:nvSpPr>
        <p:spPr bwMode="auto">
          <a:xfrm>
            <a:off x="0" y="0"/>
            <a:ext cx="12192000" cy="457200"/>
          </a:xfrm>
          <a:prstGeom prst="rect">
            <a:avLst/>
          </a:prstGeom>
          <a:noFill/>
          <a:ln w="9525">
            <a:noFill/>
            <a:miter lim="800000"/>
          </a:ln>
        </p:spPr>
        <p:txBody>
          <a:bodyPr wrap="none" anchor="ctr">
            <a:spAutoFit/>
          </a:bodyPr>
          <a:lstStyle/>
          <a:p>
            <a:endParaRPr lang="zh-CN" altLang="zh-CN"/>
          </a:p>
        </p:txBody>
      </p:sp>
      <p:sp>
        <p:nvSpPr>
          <p:cNvPr id="9" name="Text Box 266"/>
          <p:cNvSpPr txBox="1">
            <a:spLocks noChangeArrowheads="1"/>
          </p:cNvSpPr>
          <p:nvPr/>
        </p:nvSpPr>
        <p:spPr bwMode="auto">
          <a:xfrm>
            <a:off x="206375" y="3511550"/>
            <a:ext cx="1368425" cy="954088"/>
          </a:xfrm>
          <a:prstGeom prst="rect">
            <a:avLst/>
          </a:prstGeom>
          <a:noFill/>
          <a:ln w="9525" algn="ctr">
            <a:noFill/>
            <a:miter lim="800000"/>
          </a:ln>
          <a:effectLst/>
        </p:spPr>
        <p:txBody>
          <a:bodyPr>
            <a:spAutoFit/>
          </a:bodyPr>
          <a:lstStyle/>
          <a:p>
            <a:pPr fontAlgn="auto">
              <a:spcBef>
                <a:spcPct val="50000"/>
              </a:spcBef>
              <a:spcAft>
                <a:spcPts val="0"/>
              </a:spcAft>
              <a:defRPr/>
            </a:pPr>
            <a:r>
              <a:rPr lang="zh-CN" altLang="en-US" sz="2800" b="1" kern="0" dirty="0">
                <a:solidFill>
                  <a:sysClr val="windowText" lastClr="000000"/>
                </a:solidFill>
                <a:latin typeface="+mn-lt"/>
                <a:ea typeface="+mn-ea"/>
              </a:rPr>
              <a:t>尿液的形成 </a:t>
            </a:r>
            <a:endParaRPr lang="zh-CN" altLang="en-US" sz="2800" b="1" kern="0" dirty="0">
              <a:solidFill>
                <a:sysClr val="windowText" lastClr="000000"/>
              </a:solidFill>
              <a:latin typeface="+mn-lt"/>
              <a:ea typeface="+mn-ea"/>
            </a:endParaRPr>
          </a:p>
        </p:txBody>
      </p:sp>
      <p:sp>
        <p:nvSpPr>
          <p:cNvPr id="11" name="左大括号 10"/>
          <p:cNvSpPr/>
          <p:nvPr/>
        </p:nvSpPr>
        <p:spPr>
          <a:xfrm>
            <a:off x="1263650" y="2693988"/>
            <a:ext cx="419100" cy="2781300"/>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b="1" dirty="0"/>
          </a:p>
        </p:txBody>
      </p:sp>
      <p:sp>
        <p:nvSpPr>
          <p:cNvPr id="12" name="Rectangle 275"/>
          <p:cNvSpPr>
            <a:spLocks noChangeArrowheads="1"/>
          </p:cNvSpPr>
          <p:nvPr/>
        </p:nvSpPr>
        <p:spPr bwMode="auto">
          <a:xfrm>
            <a:off x="1579563" y="2563813"/>
            <a:ext cx="2020887" cy="1384300"/>
          </a:xfrm>
          <a:prstGeom prst="rect">
            <a:avLst/>
          </a:prstGeom>
          <a:noFill/>
          <a:ln w="9525" algn="ctr">
            <a:noFill/>
            <a:miter lim="800000"/>
          </a:ln>
          <a:effectLst/>
        </p:spPr>
        <p:txBody>
          <a:bodyPr anchor="ctr">
            <a:spAutoFit/>
          </a:bodyPr>
          <a:lstStyle/>
          <a:p>
            <a:pPr fontAlgn="auto">
              <a:spcBef>
                <a:spcPts val="0"/>
              </a:spcBef>
              <a:spcAft>
                <a:spcPts val="0"/>
              </a:spcAft>
              <a:defRPr/>
            </a:pPr>
            <a:r>
              <a:rPr lang="zh-CN" altLang="en-US" sz="2800" b="1" dirty="0">
                <a:latin typeface="+mn-ea"/>
                <a:ea typeface="+mn-ea"/>
              </a:rPr>
              <a:t>肾小球和肾小囊</a:t>
            </a:r>
            <a:r>
              <a:rPr lang="zh-CN" altLang="en-US" sz="2800" b="1" dirty="0">
                <a:latin typeface="+mn-ea"/>
                <a:ea typeface="+mn-ea"/>
              </a:rPr>
              <a:t>壁的</a:t>
            </a:r>
            <a:r>
              <a:rPr lang="zh-CN" altLang="en-US" sz="2800" b="1" dirty="0">
                <a:latin typeface="+mn-ea"/>
                <a:ea typeface="+mn-ea"/>
              </a:rPr>
              <a:t>滤过作用</a:t>
            </a:r>
            <a:endParaRPr lang="zh-CN" altLang="en-US" sz="2800" b="1" dirty="0">
              <a:latin typeface="+mn-ea"/>
              <a:ea typeface="+mn-ea"/>
            </a:endParaRPr>
          </a:p>
        </p:txBody>
      </p:sp>
      <p:sp>
        <p:nvSpPr>
          <p:cNvPr id="13" name="矩形 12"/>
          <p:cNvSpPr>
            <a:spLocks noChangeArrowheads="1"/>
          </p:cNvSpPr>
          <p:nvPr/>
        </p:nvSpPr>
        <p:spPr bwMode="auto">
          <a:xfrm>
            <a:off x="1608138" y="4616450"/>
            <a:ext cx="2038350" cy="954088"/>
          </a:xfrm>
          <a:prstGeom prst="rect">
            <a:avLst/>
          </a:prstGeom>
          <a:noFill/>
          <a:ln w="9525">
            <a:noFill/>
            <a:miter lim="800000"/>
          </a:ln>
        </p:spPr>
        <p:txBody>
          <a:bodyPr>
            <a:spAutoFit/>
          </a:bodyPr>
          <a:lstStyle/>
          <a:p>
            <a:r>
              <a:rPr lang="zh-CN" altLang="en-US" sz="2800" b="1">
                <a:solidFill>
                  <a:srgbClr val="000000"/>
                </a:solidFill>
                <a:latin typeface="宋体" panose="02010600030101010101" pitchFamily="2" charset="-122"/>
              </a:rPr>
              <a:t>肾小管的重吸收作用</a:t>
            </a:r>
            <a:endParaRPr lang="zh-CN" altLang="en-US">
              <a:latin typeface="Calibri" panose="020F0502020204030204" pitchFamily="34" charset="0"/>
            </a:endParaRPr>
          </a:p>
        </p:txBody>
      </p:sp>
      <p:sp>
        <p:nvSpPr>
          <p:cNvPr id="14" name="矩形 13"/>
          <p:cNvSpPr>
            <a:spLocks noChangeArrowheads="1"/>
          </p:cNvSpPr>
          <p:nvPr/>
        </p:nvSpPr>
        <p:spPr bwMode="auto">
          <a:xfrm>
            <a:off x="3798888" y="2200275"/>
            <a:ext cx="6948487" cy="1957388"/>
          </a:xfrm>
          <a:prstGeom prst="rect">
            <a:avLst/>
          </a:prstGeom>
          <a:noFill/>
          <a:ln w="9525">
            <a:noFill/>
            <a:miter lim="800000"/>
          </a:ln>
        </p:spPr>
        <p:txBody>
          <a:bodyPr>
            <a:spAutoFit/>
          </a:bodyPr>
          <a:lstStyle/>
          <a:p>
            <a:pPr>
              <a:lnSpc>
                <a:spcPct val="150000"/>
              </a:lnSpc>
            </a:pPr>
            <a:r>
              <a:rPr lang="zh-CN" altLang="en-US" sz="2800" b="1">
                <a:solidFill>
                  <a:srgbClr val="000000"/>
                </a:solidFill>
                <a:latin typeface="宋体" panose="02010600030101010101" pitchFamily="2" charset="-122"/>
              </a:rPr>
              <a:t>滤过的物质：血浆中的一部分水、　 　　无机盐、葡萄糖和尿素（原尿）</a:t>
            </a:r>
            <a:endParaRPr lang="en-US" altLang="zh-CN" sz="2800" b="1">
              <a:solidFill>
                <a:srgbClr val="000000"/>
              </a:solidFill>
              <a:latin typeface="宋体" panose="02010600030101010101" pitchFamily="2" charset="-122"/>
            </a:endParaRPr>
          </a:p>
          <a:p>
            <a:pPr>
              <a:lnSpc>
                <a:spcPct val="150000"/>
              </a:lnSpc>
            </a:pPr>
            <a:r>
              <a:rPr lang="zh-CN" altLang="en-US" sz="2800" b="1">
                <a:solidFill>
                  <a:srgbClr val="000000"/>
                </a:solidFill>
                <a:latin typeface="宋体" panose="02010600030101010101" pitchFamily="2" charset="-122"/>
              </a:rPr>
              <a:t>未滤过的物质：血细胞、大分子蛋白质</a:t>
            </a:r>
            <a:endParaRPr lang="zh-CN" altLang="en-US">
              <a:latin typeface="Calibri" panose="020F0502020204030204" pitchFamily="34" charset="0"/>
            </a:endParaRPr>
          </a:p>
        </p:txBody>
      </p:sp>
      <p:sp>
        <p:nvSpPr>
          <p:cNvPr id="15" name="左大括号 14"/>
          <p:cNvSpPr/>
          <p:nvPr/>
        </p:nvSpPr>
        <p:spPr>
          <a:xfrm>
            <a:off x="3492500" y="2428875"/>
            <a:ext cx="425450" cy="1646238"/>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b="1" dirty="0"/>
          </a:p>
        </p:txBody>
      </p:sp>
      <p:sp>
        <p:nvSpPr>
          <p:cNvPr id="16" name="左大括号 15"/>
          <p:cNvSpPr/>
          <p:nvPr/>
        </p:nvSpPr>
        <p:spPr>
          <a:xfrm>
            <a:off x="3476625" y="4275138"/>
            <a:ext cx="339725" cy="2205037"/>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b="1" dirty="0"/>
          </a:p>
        </p:txBody>
      </p:sp>
      <p:sp>
        <p:nvSpPr>
          <p:cNvPr id="17" name="矩形 16"/>
          <p:cNvSpPr>
            <a:spLocks noChangeArrowheads="1"/>
          </p:cNvSpPr>
          <p:nvPr/>
        </p:nvSpPr>
        <p:spPr bwMode="auto">
          <a:xfrm>
            <a:off x="3838575" y="4022725"/>
            <a:ext cx="8147050" cy="2678113"/>
          </a:xfrm>
          <a:prstGeom prst="rect">
            <a:avLst/>
          </a:prstGeom>
          <a:noFill/>
          <a:ln w="9525">
            <a:noFill/>
            <a:miter lim="800000"/>
          </a:ln>
        </p:spPr>
        <p:txBody>
          <a:bodyPr>
            <a:spAutoFit/>
          </a:bodyPr>
          <a:lstStyle/>
          <a:p>
            <a:pPr>
              <a:lnSpc>
                <a:spcPct val="150000"/>
              </a:lnSpc>
            </a:pPr>
            <a:r>
              <a:rPr lang="zh-CN" altLang="en-US" sz="2800" b="1">
                <a:solidFill>
                  <a:srgbClr val="000000"/>
                </a:solidFill>
                <a:latin typeface="宋体" panose="02010600030101010101" pitchFamily="2" charset="-122"/>
              </a:rPr>
              <a:t>重吸收的物质：全部葡萄糖、大部分水、部分无机盐（回到血液）</a:t>
            </a:r>
            <a:endParaRPr lang="en-US" altLang="zh-CN" sz="2800" b="1">
              <a:solidFill>
                <a:srgbClr val="000000"/>
              </a:solidFill>
              <a:latin typeface="宋体" panose="02010600030101010101" pitchFamily="2" charset="-122"/>
            </a:endParaRPr>
          </a:p>
          <a:p>
            <a:pPr>
              <a:lnSpc>
                <a:spcPct val="150000"/>
              </a:lnSpc>
            </a:pPr>
            <a:r>
              <a:rPr lang="zh-CN" altLang="en-US" sz="2800" b="1">
                <a:solidFill>
                  <a:srgbClr val="000000"/>
                </a:solidFill>
                <a:latin typeface="宋体" panose="02010600030101010101" pitchFamily="2" charset="-122"/>
              </a:rPr>
              <a:t>未重吸收的物质：小部分水、部分无机盐、尿素（尿液）</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ppt_x"/>
                                          </p:val>
                                        </p:tav>
                                        <p:tav tm="100000">
                                          <p:val>
                                            <p:strVal val="#ppt_x"/>
                                          </p:val>
                                        </p:tav>
                                      </p:tavLst>
                                    </p:anim>
                                    <p:anim calcmode="lin" valueType="num">
                                      <p:cBhvr additive="base">
                                        <p:cTn id="47" dur="500" fill="hold"/>
                                        <p:tgtEl>
                                          <p:spTgt spid="16"/>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ppt_x"/>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animBg="1"/>
      <p:bldP spid="12" grpId="0"/>
      <p:bldP spid="13" grpId="0"/>
      <p:bldP spid="14" grpId="0"/>
      <p:bldP spid="15" grpId="0" animBg="1"/>
      <p:bldP spid="16" grpId="0" animBg="1"/>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474663" y="877888"/>
            <a:ext cx="11366500" cy="3553460"/>
          </a:xfrm>
          <a:prstGeom prst="rect">
            <a:avLst/>
          </a:prstGeom>
          <a:noFill/>
        </p:spPr>
        <p:txBody>
          <a:bodyPr>
            <a:spAutoFit/>
          </a:bodyPr>
          <a:lstStyle/>
          <a:p>
            <a:pPr indent="266700">
              <a:lnSpc>
                <a:spcPct val="150000"/>
              </a:lnSpc>
            </a:pPr>
            <a:r>
              <a:rPr lang="zh-CN" altLang="en-US" sz="3000" b="1">
                <a:solidFill>
                  <a:srgbClr val="FF0000"/>
                </a:solidFill>
                <a:latin typeface="Times New Roman" panose="02020603050405020304" pitchFamily="18" charset="0"/>
                <a:ea typeface="Arial Unicode MS" panose="020B0604020202020204" charset="-122"/>
                <a:cs typeface="Arial Unicode MS" panose="020B0604020202020204" charset="-122"/>
              </a:rPr>
              <a:t>例</a:t>
            </a:r>
            <a:r>
              <a:rPr lang="en-US" altLang="zh-CN" sz="3000" b="1">
                <a:solidFill>
                  <a:srgbClr val="FF0000"/>
                </a:solidFill>
                <a:latin typeface="Times New Roman" panose="02020603050405020304" pitchFamily="18" charset="0"/>
                <a:ea typeface="Arial Unicode MS" panose="020B0604020202020204" charset="-122"/>
                <a:cs typeface="Arial Unicode MS" panose="020B0604020202020204" charset="-122"/>
              </a:rPr>
              <a:t>2     </a:t>
            </a:r>
            <a:r>
              <a:rPr lang="zh-CN" altLang="en-US" sz="3000" b="1">
                <a:latin typeface="Times New Roman" panose="02020603050405020304" pitchFamily="18" charset="0"/>
                <a:ea typeface="Arial Unicode MS" panose="020B0604020202020204" charset="-122"/>
                <a:cs typeface="Arial Unicode MS" panose="020B0604020202020204" charset="-122"/>
              </a:rPr>
              <a:t> </a:t>
            </a:r>
            <a:r>
              <a:rPr lang="en-US" altLang="zh-CN" sz="3000" b="1">
                <a:latin typeface="Times New Roman" panose="02020603050405020304" pitchFamily="18" charset="0"/>
                <a:ea typeface="Arial Unicode MS" panose="020B0604020202020204" charset="-122"/>
                <a:cs typeface="Arial Unicode MS" panose="020B0604020202020204" charset="-122"/>
              </a:rPr>
              <a:t>1924</a:t>
            </a:r>
            <a:r>
              <a:rPr lang="zh-CN" altLang="en-US" sz="3000" b="1">
                <a:latin typeface="Times New Roman" panose="02020603050405020304" pitchFamily="18" charset="0"/>
                <a:ea typeface="Arial Unicode MS" panose="020B0604020202020204" charset="-122"/>
                <a:cs typeface="Arial Unicode MS" panose="020B0604020202020204" charset="-122"/>
              </a:rPr>
              <a:t>年科学家用微穿刺技术检测了肾单位内的葡萄糖含量变化情况。如图中</a:t>
            </a:r>
            <a:r>
              <a:rPr lang="en-US" altLang="zh-CN" sz="3000" b="1">
                <a:latin typeface="Times New Roman" panose="02020603050405020304" pitchFamily="18" charset="0"/>
                <a:ea typeface="Arial Unicode MS" panose="020B0604020202020204" charset="-122"/>
                <a:cs typeface="Arial Unicode MS" panose="020B0604020202020204" charset="-122"/>
              </a:rPr>
              <a:t>A</a:t>
            </a:r>
            <a:r>
              <a:rPr lang="zh-CN" altLang="en-US" sz="3000" b="1">
                <a:latin typeface="Times New Roman" panose="02020603050405020304" pitchFamily="18" charset="0"/>
                <a:ea typeface="Arial Unicode MS" panose="020B0604020202020204" charset="-122"/>
                <a:cs typeface="Arial Unicode MS" panose="020B0604020202020204" charset="-122"/>
              </a:rPr>
              <a:t>、</a:t>
            </a:r>
            <a:r>
              <a:rPr lang="en-US" altLang="zh-CN" sz="3000" b="1">
                <a:latin typeface="Times New Roman" panose="02020603050405020304" pitchFamily="18" charset="0"/>
                <a:ea typeface="Arial Unicode MS" panose="020B0604020202020204" charset="-122"/>
                <a:cs typeface="Arial Unicode MS" panose="020B0604020202020204" charset="-122"/>
              </a:rPr>
              <a:t>B</a:t>
            </a:r>
            <a:r>
              <a:rPr lang="zh-CN" altLang="en-US" sz="3000" b="1">
                <a:latin typeface="Times New Roman" panose="02020603050405020304" pitchFamily="18" charset="0"/>
                <a:ea typeface="Arial Unicode MS" panose="020B0604020202020204" charset="-122"/>
                <a:cs typeface="Arial Unicode MS" panose="020B0604020202020204" charset="-122"/>
              </a:rPr>
              <a:t>、</a:t>
            </a:r>
            <a:r>
              <a:rPr lang="en-US" altLang="zh-CN" sz="3000" b="1">
                <a:latin typeface="Times New Roman" panose="02020603050405020304" pitchFamily="18" charset="0"/>
                <a:ea typeface="Arial Unicode MS" panose="020B0604020202020204" charset="-122"/>
                <a:cs typeface="Arial Unicode MS" panose="020B0604020202020204" charset="-122"/>
              </a:rPr>
              <a:t>C</a:t>
            </a:r>
            <a:r>
              <a:rPr lang="zh-CN" altLang="en-US" sz="3000" b="1">
                <a:latin typeface="Times New Roman" panose="02020603050405020304" pitchFamily="18" charset="0"/>
                <a:ea typeface="Arial Unicode MS" panose="020B0604020202020204" charset="-122"/>
                <a:cs typeface="Arial Unicode MS" panose="020B0604020202020204" charset="-122"/>
              </a:rPr>
              <a:t>分别代表肾单位的结构，</a:t>
            </a:r>
            <a:r>
              <a:rPr lang="en-US" altLang="zh-CN" sz="3000" b="1">
                <a:latin typeface="Times New Roman" panose="02020603050405020304" pitchFamily="18" charset="0"/>
                <a:ea typeface="Arial Unicode MS" panose="020B0604020202020204" charset="-122"/>
                <a:cs typeface="Arial Unicode MS" panose="020B0604020202020204" charset="-122"/>
              </a:rPr>
              <a:t>C</a:t>
            </a:r>
            <a:r>
              <a:rPr lang="zh-CN" altLang="en-US" sz="3000" b="1">
                <a:latin typeface="Times New Roman" panose="02020603050405020304" pitchFamily="18" charset="0"/>
                <a:ea typeface="Arial Unicode MS" panose="020B0604020202020204" charset="-122"/>
                <a:cs typeface="Arial Unicode MS" panose="020B0604020202020204" charset="-122"/>
              </a:rPr>
              <a:t>的结构名称和生理过程分别是</a:t>
            </a:r>
            <a:r>
              <a:rPr lang="en-US" altLang="zh-CN" sz="3000" b="1">
                <a:latin typeface="Times New Roman" panose="02020603050405020304" pitchFamily="18" charset="0"/>
                <a:ea typeface="Arial Unicode MS" panose="020B0604020202020204" charset="-122"/>
                <a:cs typeface="Arial Unicode MS" panose="020B0604020202020204" charset="-122"/>
              </a:rPr>
              <a:t>(</a:t>
            </a:r>
            <a:r>
              <a:rPr lang="zh-CN" altLang="en-US" sz="3000" b="1">
                <a:latin typeface="Times New Roman" panose="02020603050405020304" pitchFamily="18" charset="0"/>
                <a:ea typeface="Arial Unicode MS" panose="020B0604020202020204" charset="-122"/>
                <a:cs typeface="Arial Unicode MS" panose="020B0604020202020204" charset="-122"/>
              </a:rPr>
              <a:t>　　</a:t>
            </a:r>
            <a:r>
              <a:rPr lang="en-US" altLang="zh-CN" sz="3000" b="1">
                <a:latin typeface="Times New Roman" panose="02020603050405020304" pitchFamily="18" charset="0"/>
                <a:ea typeface="Arial Unicode MS" panose="020B0604020202020204" charset="-122"/>
                <a:cs typeface="Arial Unicode MS" panose="020B0604020202020204" charset="-122"/>
              </a:rPr>
              <a:t>)</a:t>
            </a:r>
            <a:endParaRPr lang="en-US" altLang="zh-CN" sz="3000" b="1">
              <a:latin typeface="Times New Roman" panose="02020603050405020304" pitchFamily="18" charset="0"/>
              <a:ea typeface="Arial Unicode MS" panose="020B0604020202020204" charset="-122"/>
              <a:cs typeface="Arial Unicode MS" panose="020B0604020202020204" charset="-122"/>
            </a:endParaRPr>
          </a:p>
          <a:p>
            <a:pPr indent="266700">
              <a:lnSpc>
                <a:spcPct val="150000"/>
              </a:lnSpc>
            </a:pPr>
            <a:r>
              <a:rPr lang="en-US" altLang="zh-CN" sz="3000" b="1">
                <a:latin typeface="Times New Roman" panose="02020603050405020304" pitchFamily="18" charset="0"/>
                <a:ea typeface="Arial Unicode MS" panose="020B0604020202020204" charset="-122"/>
                <a:cs typeface="Arial Unicode MS" panose="020B0604020202020204" charset="-122"/>
              </a:rPr>
              <a:t>A</a:t>
            </a:r>
            <a:r>
              <a:rPr lang="zh-CN" altLang="en-US" sz="3000" b="1">
                <a:latin typeface="Times New Roman" panose="02020603050405020304" pitchFamily="18" charset="0"/>
                <a:ea typeface="Arial Unicode MS" panose="020B0604020202020204" charset="-122"/>
                <a:cs typeface="Arial Unicode MS" panose="020B0604020202020204" charset="-122"/>
              </a:rPr>
              <a:t>．肾小球、滤过作用       </a:t>
            </a:r>
            <a:r>
              <a:rPr lang="en-US" altLang="zh-CN" sz="3000" b="1">
                <a:latin typeface="Times New Roman" panose="02020603050405020304" pitchFamily="18" charset="0"/>
                <a:ea typeface="Arial Unicode MS" panose="020B0604020202020204" charset="-122"/>
                <a:cs typeface="Arial Unicode MS" panose="020B0604020202020204" charset="-122"/>
              </a:rPr>
              <a:t>B</a:t>
            </a:r>
            <a:r>
              <a:rPr lang="zh-CN" altLang="en-US" sz="3000" b="1">
                <a:latin typeface="Times New Roman" panose="02020603050405020304" pitchFamily="18" charset="0"/>
                <a:ea typeface="Arial Unicode MS" panose="020B0604020202020204" charset="-122"/>
                <a:cs typeface="Arial Unicode MS" panose="020B0604020202020204" charset="-122"/>
              </a:rPr>
              <a:t>．肾小管、滤过作用</a:t>
            </a:r>
            <a:endParaRPr lang="zh-CN" altLang="en-US" sz="3000" b="1">
              <a:latin typeface="Times New Roman" panose="02020603050405020304" pitchFamily="18" charset="0"/>
              <a:ea typeface="Arial Unicode MS" panose="020B0604020202020204" charset="-122"/>
              <a:cs typeface="Arial Unicode MS" panose="020B0604020202020204" charset="-122"/>
            </a:endParaRPr>
          </a:p>
          <a:p>
            <a:pPr indent="266700">
              <a:lnSpc>
                <a:spcPct val="150000"/>
              </a:lnSpc>
            </a:pPr>
            <a:r>
              <a:rPr lang="en-US" altLang="zh-CN" sz="3000" b="1">
                <a:latin typeface="Times New Roman" panose="02020603050405020304" pitchFamily="18" charset="0"/>
                <a:ea typeface="Arial Unicode MS" panose="020B0604020202020204" charset="-122"/>
                <a:cs typeface="Arial Unicode MS" panose="020B0604020202020204" charset="-122"/>
              </a:rPr>
              <a:t>C</a:t>
            </a:r>
            <a:r>
              <a:rPr lang="zh-CN" altLang="en-US" sz="3000" b="1">
                <a:latin typeface="Times New Roman" panose="02020603050405020304" pitchFamily="18" charset="0"/>
                <a:ea typeface="Arial Unicode MS" panose="020B0604020202020204" charset="-122"/>
                <a:cs typeface="Arial Unicode MS" panose="020B0604020202020204" charset="-122"/>
              </a:rPr>
              <a:t>．肾小球、重吸收作用   </a:t>
            </a:r>
            <a:r>
              <a:rPr lang="en-US" altLang="zh-CN" sz="3000" b="1">
                <a:latin typeface="Times New Roman" panose="02020603050405020304" pitchFamily="18" charset="0"/>
                <a:ea typeface="Arial Unicode MS" panose="020B0604020202020204" charset="-122"/>
                <a:cs typeface="Arial Unicode MS" panose="020B0604020202020204" charset="-122"/>
              </a:rPr>
              <a:t>D</a:t>
            </a:r>
            <a:r>
              <a:rPr lang="zh-CN" altLang="en-US" sz="3000" b="1">
                <a:latin typeface="Times New Roman" panose="02020603050405020304" pitchFamily="18" charset="0"/>
                <a:ea typeface="Arial Unicode MS" panose="020B0604020202020204" charset="-122"/>
                <a:cs typeface="Arial Unicode MS" panose="020B0604020202020204" charset="-122"/>
              </a:rPr>
              <a:t>．肾小管、重吸收作用</a:t>
            </a:r>
            <a:endParaRPr lang="zh-CN" altLang="en-US" sz="3000" b="1">
              <a:latin typeface="Times New Roman" panose="02020603050405020304" pitchFamily="18" charset="0"/>
              <a:ea typeface="Arial Unicode MS" panose="020B0604020202020204" charset="-122"/>
              <a:cs typeface="Arial Unicode MS" panose="020B0604020202020204" charset="-122"/>
            </a:endParaRPr>
          </a:p>
        </p:txBody>
      </p:sp>
      <p:sp>
        <p:nvSpPr>
          <p:cNvPr id="5" name="矩形 4"/>
          <p:cNvSpPr>
            <a:spLocks noChangeArrowheads="1"/>
          </p:cNvSpPr>
          <p:nvPr/>
        </p:nvSpPr>
        <p:spPr bwMode="auto">
          <a:xfrm>
            <a:off x="3926523" y="2487295"/>
            <a:ext cx="476250" cy="461963"/>
          </a:xfrm>
          <a:prstGeom prst="rect">
            <a:avLst/>
          </a:prstGeom>
          <a:noFill/>
          <a:ln w="9525">
            <a:noFill/>
            <a:miter lim="800000"/>
          </a:ln>
        </p:spPr>
        <p:txBody>
          <a:bodyPr wrap="none">
            <a:spAutoFit/>
          </a:bodyPr>
          <a:lstStyle/>
          <a:p>
            <a:r>
              <a:rPr lang="zh-CN" altLang="en-US" sz="2400">
                <a:solidFill>
                  <a:srgbClr val="FF0000"/>
                </a:solidFill>
                <a:latin typeface="Calibri" panose="020F0502020204030204" pitchFamily="34" charset="0"/>
              </a:rPr>
              <a:t> </a:t>
            </a:r>
            <a:r>
              <a:rPr lang="en-US" altLang="zh-CN" sz="2400" b="1">
                <a:solidFill>
                  <a:srgbClr val="FF0000"/>
                </a:solidFill>
                <a:latin typeface="Times New Roman" panose="02020603050405020304" pitchFamily="18" charset="0"/>
                <a:cs typeface="Times New Roman" panose="02020603050405020304" pitchFamily="18" charset="0"/>
              </a:rPr>
              <a:t>D</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15363" name="Rectangle 5"/>
          <p:cNvSpPr>
            <a:spLocks noChangeArrowheads="1"/>
          </p:cNvSpPr>
          <p:nvPr/>
        </p:nvSpPr>
        <p:spPr bwMode="auto">
          <a:xfrm>
            <a:off x="1176338"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7" name="文本框 4"/>
          <p:cNvSpPr txBox="1"/>
          <p:nvPr/>
        </p:nvSpPr>
        <p:spPr>
          <a:xfrm>
            <a:off x="511175" y="4246563"/>
            <a:ext cx="11420475" cy="2554287"/>
          </a:xfrm>
          <a:prstGeom prst="rect">
            <a:avLst/>
          </a:prstGeom>
          <a:noFill/>
        </p:spPr>
        <p:txBody>
          <a:bodyPr>
            <a:spAutoFit/>
          </a:bodyPr>
          <a:lstStyle/>
          <a:p>
            <a:pPr indent="266700" algn="just" fontAlgn="auto">
              <a:lnSpc>
                <a:spcPts val="48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charset="-122"/>
                <a:ea typeface="黑体" panose="02010609060101010101" charset="-122"/>
                <a:cs typeface="Courier New" panose="02070309020205020404" pitchFamily="49" charset="0"/>
              </a:rPr>
              <a:t>解析</a:t>
            </a:r>
            <a:r>
              <a:rPr lang="en-US" altLang="zh-CN" sz="2600" b="1" kern="100" dirty="0">
                <a:solidFill>
                  <a:srgbClr val="0000FF"/>
                </a:solidFill>
                <a:latin typeface="+mn-ea"/>
                <a:ea typeface="+mn-ea"/>
                <a:cs typeface="Courier New" panose="02070309020205020404" pitchFamily="49" charset="0"/>
              </a:rPr>
              <a:t>]</a:t>
            </a:r>
            <a:r>
              <a:rPr lang="zh-CN" altLang="en-US" sz="2600" b="1" kern="100" dirty="0">
                <a:latin typeface="仿宋" panose="02010609060101010101" charset="-122"/>
                <a:ea typeface="仿宋" panose="02010609060101010101" charset="-122"/>
                <a:cs typeface="Courier New" panose="02070309020205020404" pitchFamily="49" charset="0"/>
              </a:rPr>
              <a:t> 血液流经</a:t>
            </a:r>
            <a:r>
              <a:rPr lang="en-US" altLang="zh-CN" sz="2600" b="1" kern="100" dirty="0">
                <a:latin typeface="仿宋" panose="02010609060101010101" charset="-122"/>
                <a:ea typeface="仿宋" panose="02010609060101010101" charset="-122"/>
                <a:cs typeface="Courier New" panose="02070309020205020404" pitchFamily="49" charset="0"/>
              </a:rPr>
              <a:t>A</a:t>
            </a:r>
            <a:r>
              <a:rPr lang="zh-CN" altLang="en-US" sz="2600" b="1" kern="100" dirty="0">
                <a:latin typeface="仿宋" panose="02010609060101010101" charset="-122"/>
                <a:ea typeface="仿宋" panose="02010609060101010101" charset="-122"/>
                <a:cs typeface="Courier New" panose="02070309020205020404" pitchFamily="49" charset="0"/>
              </a:rPr>
              <a:t>肾小球时，除了血细胞和大分子的蛋白质外，其他的如水、无机盐、尿素、葡萄糖会滤过到</a:t>
            </a:r>
            <a:r>
              <a:rPr lang="en-US" altLang="zh-CN" sz="2600" b="1" kern="100" dirty="0">
                <a:latin typeface="仿宋" panose="02010609060101010101" charset="-122"/>
                <a:ea typeface="仿宋" panose="02010609060101010101" charset="-122"/>
                <a:cs typeface="Courier New" panose="02070309020205020404" pitchFamily="49" charset="0"/>
              </a:rPr>
              <a:t>B</a:t>
            </a:r>
            <a:r>
              <a:rPr lang="zh-CN" altLang="en-US" sz="2600" b="1" kern="100" dirty="0">
                <a:latin typeface="仿宋" panose="02010609060101010101" charset="-122"/>
                <a:ea typeface="仿宋" panose="02010609060101010101" charset="-122"/>
                <a:cs typeface="Courier New" panose="02070309020205020404" pitchFamily="49" charset="0"/>
              </a:rPr>
              <a:t>肾小囊形成原尿；当原尿流经</a:t>
            </a:r>
            <a:r>
              <a:rPr lang="en-US" altLang="zh-CN" sz="2600" b="1" kern="100" dirty="0">
                <a:latin typeface="仿宋" panose="02010609060101010101" charset="-122"/>
                <a:ea typeface="仿宋" panose="02010609060101010101" charset="-122"/>
                <a:cs typeface="Courier New" panose="02070309020205020404" pitchFamily="49" charset="0"/>
              </a:rPr>
              <a:t>C</a:t>
            </a:r>
            <a:r>
              <a:rPr lang="zh-CN" altLang="en-US" sz="2600" b="1" kern="100" dirty="0">
                <a:latin typeface="仿宋" panose="02010609060101010101" charset="-122"/>
                <a:ea typeface="仿宋" panose="02010609060101010101" charset="-122"/>
                <a:cs typeface="Courier New" panose="02070309020205020404" pitchFamily="49" charset="0"/>
              </a:rPr>
              <a:t>肾小管时，其中大部分水、部分无机盐和全部的葡萄糖被重新吸收回血液，而剩下的尿素、一部分无机盐和水形成了尿液。</a:t>
            </a:r>
            <a:endParaRPr lang="zh-CN" altLang="en-US" sz="2600" b="1" kern="100" dirty="0">
              <a:latin typeface="仿宋" panose="02010609060101010101" charset="-122"/>
              <a:ea typeface="仿宋" panose="02010609060101010101" charset="-122"/>
              <a:cs typeface="Courier New" panose="02070309020205020404" pitchFamily="49" charset="0"/>
            </a:endParaRPr>
          </a:p>
        </p:txBody>
      </p:sp>
      <p:pic>
        <p:nvPicPr>
          <p:cNvPr id="12289" name="Picture 1" descr="SJC11-11"/>
          <p:cNvPicPr>
            <a:picLocks noChangeAspect="1" noChangeArrowheads="1"/>
          </p:cNvPicPr>
          <p:nvPr/>
        </p:nvPicPr>
        <p:blipFill>
          <a:blip r:embed="rId1"/>
          <a:srcRect/>
          <a:stretch>
            <a:fillRect/>
          </a:stretch>
        </p:blipFill>
        <p:spPr bwMode="auto">
          <a:xfrm>
            <a:off x="9558338" y="2343150"/>
            <a:ext cx="2482850" cy="1830388"/>
          </a:xfrm>
          <a:prstGeom prst="rect">
            <a:avLst/>
          </a:prstGeom>
          <a:noFill/>
          <a:ln w="9525">
            <a:noFill/>
            <a:miter lim="800000"/>
            <a:headEnd/>
            <a:tailEnd/>
          </a:ln>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2289"/>
                                        </p:tgtEl>
                                        <p:attrNameLst>
                                          <p:attrName>style.visibility</p:attrName>
                                        </p:attrNameLst>
                                      </p:cBhvr>
                                      <p:to>
                                        <p:strVal val="visible"/>
                                      </p:to>
                                    </p:set>
                                    <p:animEffect transition="in" filter="blinds(horizontal)">
                                      <p:cBhvr>
                                        <p:cTn id="11" dur="500"/>
                                        <p:tgtEl>
                                          <p:spTgt spid="12289"/>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Rectangle 5"/>
          <p:cNvSpPr>
            <a:spLocks noChangeArrowheads="1"/>
          </p:cNvSpPr>
          <p:nvPr/>
        </p:nvSpPr>
        <p:spPr bwMode="auto">
          <a:xfrm>
            <a:off x="1162050"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4" name="文本框 2"/>
          <p:cNvSpPr txBox="1"/>
          <p:nvPr/>
        </p:nvSpPr>
        <p:spPr>
          <a:xfrm>
            <a:off x="703263" y="992188"/>
            <a:ext cx="10456862" cy="3446462"/>
          </a:xfrm>
          <a:prstGeom prst="rect">
            <a:avLst/>
          </a:prstGeom>
          <a:noFill/>
        </p:spPr>
        <p:txBody>
          <a:bodyPr>
            <a:spAutoFit/>
          </a:bodyPr>
          <a:lstStyle/>
          <a:p>
            <a:pPr indent="266700" algn="just" fontAlgn="auto">
              <a:lnSpc>
                <a:spcPct val="150000"/>
              </a:lnSpc>
              <a:spcBef>
                <a:spcPts val="0"/>
              </a:spcBef>
              <a:spcAft>
                <a:spcPts val="0"/>
              </a:spcAft>
              <a:defRPr/>
            </a:pP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方法点拨</a:t>
            </a: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 </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尿的形成要经过肾小球和肾小囊的滤过作用和肾小管的重吸收作用两个连续的过程。可用韵语口诀记忆：肾小球，小囊壁，血液流经如何滤。细胞蛋白留血里，水盐素糖穿过去。形成原尿不彻底，肾小管，重新吸。葡萄糖，无剩余，尿液积多排出去。</a:t>
            </a:r>
            <a:endParaRPr lang="zh-CN" altLang="en-US" sz="3000" b="1" kern="100" dirty="0">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2"/>
          <p:cNvSpPr txBox="1"/>
          <p:nvPr/>
        </p:nvSpPr>
        <p:spPr>
          <a:xfrm>
            <a:off x="509588" y="1812925"/>
            <a:ext cx="10456862" cy="3553460"/>
          </a:xfrm>
          <a:prstGeom prst="rect">
            <a:avLst/>
          </a:prstGeom>
          <a:noFill/>
        </p:spPr>
        <p:txBody>
          <a:bodyPr>
            <a:spAutoFit/>
          </a:bodyPr>
          <a:lstStyle/>
          <a:p>
            <a:pPr fontAlgn="auto">
              <a:lnSpc>
                <a:spcPct val="150000"/>
              </a:lnSpc>
              <a:spcBef>
                <a:spcPts val="0"/>
              </a:spcBef>
              <a:spcAft>
                <a:spcPts val="0"/>
              </a:spcAft>
              <a:defRPr/>
            </a:pP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  与血浆相比，正常人的尿液中不含</a:t>
            </a: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　　</a:t>
            </a: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a:t>
            </a:r>
            <a:endParaRPr lang="en-US" altLang="zh-CN" sz="3000" b="1" kern="100" dirty="0">
              <a:latin typeface="宋体" panose="02010600030101010101" pitchFamily="2" charset="-122"/>
              <a:ea typeface="宋体" panose="02010600030101010101" pitchFamily="2" charset="-122"/>
              <a:cs typeface="Times New Roman" panose="02020603050405020304" pitchFamily="18" charset="0"/>
            </a:endParaRPr>
          </a:p>
          <a:p>
            <a:pPr fontAlgn="auto">
              <a:lnSpc>
                <a:spcPct val="150000"/>
              </a:lnSpc>
              <a:spcBef>
                <a:spcPts val="0"/>
              </a:spcBef>
              <a:spcAft>
                <a:spcPts val="0"/>
              </a:spcAft>
              <a:defRPr/>
            </a:pP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A</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．大分子蛋白质和无机盐</a:t>
            </a:r>
            <a:endParaRPr lang="zh-CN" altLang="en-US" sz="3000" b="1" kern="100" dirty="0">
              <a:latin typeface="宋体" panose="02010600030101010101" pitchFamily="2" charset="-122"/>
              <a:ea typeface="宋体" panose="02010600030101010101" pitchFamily="2" charset="-122"/>
              <a:cs typeface="Times New Roman" panose="02020603050405020304" pitchFamily="18" charset="0"/>
            </a:endParaRPr>
          </a:p>
          <a:p>
            <a:pPr fontAlgn="auto">
              <a:lnSpc>
                <a:spcPct val="150000"/>
              </a:lnSpc>
              <a:spcBef>
                <a:spcPts val="0"/>
              </a:spcBef>
              <a:spcAft>
                <a:spcPts val="0"/>
              </a:spcAft>
              <a:defRPr/>
            </a:pP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B</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．葡萄糖和水</a:t>
            </a:r>
            <a:endParaRPr lang="zh-CN" altLang="en-US" sz="3000" b="1" kern="100" dirty="0">
              <a:latin typeface="宋体" panose="02010600030101010101" pitchFamily="2" charset="-122"/>
              <a:ea typeface="宋体" panose="02010600030101010101" pitchFamily="2" charset="-122"/>
              <a:cs typeface="Times New Roman" panose="02020603050405020304" pitchFamily="18" charset="0"/>
            </a:endParaRPr>
          </a:p>
          <a:p>
            <a:pPr fontAlgn="auto">
              <a:lnSpc>
                <a:spcPct val="150000"/>
              </a:lnSpc>
              <a:spcBef>
                <a:spcPts val="0"/>
              </a:spcBef>
              <a:spcAft>
                <a:spcPts val="0"/>
              </a:spcAft>
              <a:defRPr/>
            </a:pP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C</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．血细胞和大分子蛋白质</a:t>
            </a:r>
            <a:endParaRPr lang="zh-CN" altLang="en-US" sz="3000" b="1" kern="100" dirty="0">
              <a:latin typeface="宋体" panose="02010600030101010101" pitchFamily="2" charset="-122"/>
              <a:ea typeface="宋体" panose="02010600030101010101" pitchFamily="2" charset="-122"/>
              <a:cs typeface="Times New Roman" panose="02020603050405020304" pitchFamily="18" charset="0"/>
            </a:endParaRPr>
          </a:p>
          <a:p>
            <a:pPr fontAlgn="auto">
              <a:lnSpc>
                <a:spcPct val="150000"/>
              </a:lnSpc>
              <a:spcBef>
                <a:spcPts val="0"/>
              </a:spcBef>
              <a:spcAft>
                <a:spcPts val="0"/>
              </a:spcAft>
              <a:defRPr/>
            </a:pP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D</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．大分子蛋白质和葡萄糖</a:t>
            </a:r>
            <a:endParaRPr lang="zh-CN" altLang="en-US" sz="3000" b="1" kern="100" dirty="0">
              <a:latin typeface="宋体" panose="02010600030101010101" pitchFamily="2" charset="-122"/>
              <a:ea typeface="宋体" panose="02010600030101010101" pitchFamily="2" charset="-122"/>
              <a:cs typeface="Times New Roman" panose="02020603050405020304" pitchFamily="18" charset="0"/>
            </a:endParaRPr>
          </a:p>
        </p:txBody>
      </p:sp>
      <p:sp>
        <p:nvSpPr>
          <p:cNvPr id="17410" name="Rectangle 5"/>
          <p:cNvSpPr>
            <a:spLocks noChangeArrowheads="1"/>
          </p:cNvSpPr>
          <p:nvPr/>
        </p:nvSpPr>
        <p:spPr bwMode="auto">
          <a:xfrm>
            <a:off x="1217613"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7640955" y="2012633"/>
            <a:ext cx="373063" cy="461962"/>
          </a:xfrm>
          <a:prstGeom prst="rect">
            <a:avLst/>
          </a:prstGeom>
          <a:noFill/>
          <a:ln w="9525">
            <a:noFill/>
            <a:miter lim="800000"/>
          </a:ln>
        </p:spPr>
        <p:txBody>
          <a:bodyPr wrap="none">
            <a:spAutoFit/>
          </a:bodyPr>
          <a:lstStyle/>
          <a:p>
            <a:r>
              <a:rPr lang="en-US" altLang="zh-CN" sz="2400">
                <a:solidFill>
                  <a:srgbClr val="FF0000"/>
                </a:solidFill>
                <a:latin typeface="Calibri" panose="020F0502020204030204" pitchFamily="34" charset="0"/>
              </a:rPr>
              <a:t>D</a:t>
            </a:r>
            <a:endParaRPr lang="zh-CN" altLang="en-US" sz="24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Rectangle 5"/>
          <p:cNvSpPr>
            <a:spLocks noChangeArrowheads="1"/>
          </p:cNvSpPr>
          <p:nvPr/>
        </p:nvSpPr>
        <p:spPr bwMode="auto">
          <a:xfrm>
            <a:off x="1149350"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3" name="文本框 4"/>
          <p:cNvSpPr txBox="1"/>
          <p:nvPr/>
        </p:nvSpPr>
        <p:spPr>
          <a:xfrm>
            <a:off x="584200" y="1265238"/>
            <a:ext cx="10017125" cy="1323975"/>
          </a:xfrm>
          <a:prstGeom prst="rect">
            <a:avLst/>
          </a:prstGeom>
          <a:noFill/>
        </p:spPr>
        <p:txBody>
          <a:bodyPr>
            <a:spAutoFit/>
          </a:bodyPr>
          <a:lstStyle/>
          <a:p>
            <a:pPr indent="266700" algn="just" fontAlgn="auto">
              <a:lnSpc>
                <a:spcPts val="48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charset="-122"/>
                <a:ea typeface="黑体" panose="02010609060101010101" charset="-122"/>
                <a:cs typeface="Courier New" panose="02070309020205020404" pitchFamily="49" charset="0"/>
              </a:rPr>
              <a:t>解析</a:t>
            </a:r>
            <a:r>
              <a:rPr lang="en-US" altLang="zh-CN" sz="2600" b="1" kern="100" dirty="0">
                <a:solidFill>
                  <a:srgbClr val="0000FF"/>
                </a:solidFill>
                <a:latin typeface="+mn-ea"/>
                <a:ea typeface="+mn-ea"/>
                <a:cs typeface="Courier New" panose="02070309020205020404" pitchFamily="49" charset="0"/>
              </a:rPr>
              <a:t>]</a:t>
            </a:r>
            <a:r>
              <a:rPr lang="zh-CN" altLang="en-US" sz="2600" b="1" kern="100" dirty="0">
                <a:latin typeface="仿宋" panose="02010609060101010101" charset="-122"/>
                <a:ea typeface="仿宋" panose="02010609060101010101" charset="-122"/>
                <a:cs typeface="Courier New" panose="02070309020205020404" pitchFamily="49" charset="0"/>
              </a:rPr>
              <a:t> 经肾小球的滤过作用、肾小管的重吸收作用，正常人的尿液与血浆相比，尿液中不含大分子蛋白质和葡萄糖。</a:t>
            </a:r>
            <a:endParaRPr lang="zh-CN" altLang="en-US" sz="2600" b="1" kern="100" dirty="0">
              <a:latin typeface="仿宋" panose="02010609060101010101" charset="-122"/>
              <a:ea typeface="仿宋" panose="02010609060101010101" charset="-122"/>
              <a:cs typeface="Courier New" panose="02070309020205020404" pitchFamily="49"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98438" y="874713"/>
            <a:ext cx="11620500" cy="2676525"/>
          </a:xfrm>
          <a:prstGeom prst="rect">
            <a:avLst/>
          </a:prstGeom>
          <a:noFill/>
        </p:spPr>
        <p:txBody>
          <a:bodyPr>
            <a:spAutoFit/>
          </a:bodyPr>
          <a:lstStyle/>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4</a:t>
            </a:r>
            <a:r>
              <a:rPr lang="zh-CN" altLang="en-US" sz="2800" b="1">
                <a:latin typeface="Times New Roman" panose="02020603050405020304" pitchFamily="18" charset="0"/>
                <a:ea typeface="Arial Unicode MS" panose="020B0604020202020204" charset="-122"/>
                <a:cs typeface="Arial Unicode MS" panose="020B0604020202020204" charset="-122"/>
              </a:rPr>
              <a:t>．  如图为人的泌尿系统，箭头表示流向，比较</a:t>
            </a:r>
            <a:r>
              <a:rPr lang="en-US" altLang="zh-CN" sz="2800" b="1">
                <a:latin typeface="Times New Roman" panose="02020603050405020304" pitchFamily="18" charset="0"/>
                <a:ea typeface="Arial Unicode MS" panose="020B0604020202020204" charset="-122"/>
                <a:cs typeface="Arial Unicode MS" panose="020B0604020202020204" charset="-122"/>
              </a:rPr>
              <a:t>1</a:t>
            </a:r>
            <a:r>
              <a:rPr lang="zh-CN" altLang="en-US" sz="2800" b="1">
                <a:latin typeface="Times New Roman" panose="02020603050405020304" pitchFamily="18" charset="0"/>
                <a:ea typeface="Arial Unicode MS" panose="020B0604020202020204" charset="-122"/>
                <a:cs typeface="Arial Unicode MS" panose="020B0604020202020204" charset="-122"/>
              </a:rPr>
              <a:t>、</a:t>
            </a:r>
            <a:r>
              <a:rPr lang="en-US" altLang="zh-CN" sz="2800" b="1">
                <a:latin typeface="Times New Roman" panose="02020603050405020304" pitchFamily="18" charset="0"/>
                <a:ea typeface="Arial Unicode MS" panose="020B0604020202020204" charset="-122"/>
                <a:cs typeface="Arial Unicode MS" panose="020B0604020202020204" charset="-122"/>
              </a:rPr>
              <a:t>2</a:t>
            </a:r>
            <a:r>
              <a:rPr lang="zh-CN" altLang="en-US" sz="2800" b="1">
                <a:latin typeface="Times New Roman" panose="02020603050405020304" pitchFamily="18" charset="0"/>
                <a:ea typeface="Arial Unicode MS" panose="020B0604020202020204" charset="-122"/>
                <a:cs typeface="Arial Unicode MS" panose="020B0604020202020204" charset="-122"/>
              </a:rPr>
              <a:t>、</a:t>
            </a:r>
            <a:r>
              <a:rPr lang="en-US" altLang="zh-CN" sz="2800" b="1">
                <a:latin typeface="Times New Roman" panose="02020603050405020304" pitchFamily="18" charset="0"/>
                <a:ea typeface="Arial Unicode MS" panose="020B0604020202020204" charset="-122"/>
                <a:cs typeface="Arial Unicode MS" panose="020B0604020202020204" charset="-122"/>
              </a:rPr>
              <a:t>3</a:t>
            </a:r>
            <a:r>
              <a:rPr lang="zh-CN" altLang="en-US" sz="2800" b="1">
                <a:latin typeface="Times New Roman" panose="02020603050405020304" pitchFamily="18" charset="0"/>
                <a:ea typeface="Arial Unicode MS" panose="020B0604020202020204" charset="-122"/>
                <a:cs typeface="Arial Unicode MS" panose="020B0604020202020204" charset="-122"/>
              </a:rPr>
              <a:t>结构内尿素的浓度，从低到高的正确顺序是</a:t>
            </a:r>
            <a:r>
              <a:rPr lang="en-US" altLang="zh-CN" sz="2800" b="1">
                <a:latin typeface="Times New Roman" panose="02020603050405020304" pitchFamily="18" charset="0"/>
                <a:ea typeface="Arial Unicode MS" panose="020B0604020202020204" charset="-122"/>
                <a:cs typeface="Arial Unicode MS" panose="020B0604020202020204" charset="-122"/>
              </a:rPr>
              <a:t>(</a:t>
            </a:r>
            <a:r>
              <a:rPr lang="zh-CN" altLang="en-US" sz="2800" b="1">
                <a:latin typeface="Times New Roman" panose="02020603050405020304" pitchFamily="18" charset="0"/>
                <a:ea typeface="Arial Unicode MS" panose="020B0604020202020204" charset="-122"/>
                <a:cs typeface="Arial Unicode MS" panose="020B0604020202020204" charset="-122"/>
              </a:rPr>
              <a:t>　　</a:t>
            </a:r>
            <a:r>
              <a:rPr lang="en-US" altLang="zh-CN" sz="2800" b="1">
                <a:latin typeface="Times New Roman" panose="02020603050405020304" pitchFamily="18" charset="0"/>
                <a:ea typeface="Arial Unicode MS" panose="020B0604020202020204" charset="-122"/>
                <a:cs typeface="Arial Unicode MS" panose="020B0604020202020204" charset="-122"/>
              </a:rPr>
              <a:t>)</a:t>
            </a:r>
            <a:endParaRPr lang="en-US" altLang="zh-CN" sz="2800" b="1">
              <a:latin typeface="Times New Roman" panose="02020603050405020304" pitchFamily="18" charset="0"/>
              <a:ea typeface="Arial Unicode MS" panose="020B0604020202020204" charset="-122"/>
              <a:cs typeface="Arial Unicode MS" panose="020B0604020202020204" charset="-122"/>
            </a:endParaRPr>
          </a:p>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A</a:t>
            </a:r>
            <a:r>
              <a:rPr lang="zh-CN" altLang="en-US" sz="2800" b="1">
                <a:latin typeface="Times New Roman" panose="02020603050405020304" pitchFamily="18" charset="0"/>
                <a:ea typeface="Arial Unicode MS" panose="020B0604020202020204" charset="-122"/>
                <a:cs typeface="Arial Unicode MS" panose="020B0604020202020204" charset="-122"/>
              </a:rPr>
              <a:t>．</a:t>
            </a:r>
            <a:r>
              <a:rPr lang="en-US" altLang="zh-CN" sz="2800" b="1">
                <a:latin typeface="Times New Roman" panose="02020603050405020304" pitchFamily="18" charset="0"/>
                <a:ea typeface="Arial Unicode MS" panose="020B0604020202020204" charset="-122"/>
                <a:cs typeface="Arial Unicode MS" panose="020B0604020202020204" charset="-122"/>
              </a:rPr>
              <a:t>1→2→3	        B</a:t>
            </a:r>
            <a:r>
              <a:rPr lang="zh-CN" altLang="en-US" sz="2800" b="1">
                <a:latin typeface="Times New Roman" panose="02020603050405020304" pitchFamily="18" charset="0"/>
                <a:ea typeface="Arial Unicode MS" panose="020B0604020202020204" charset="-122"/>
                <a:cs typeface="Arial Unicode MS" panose="020B0604020202020204" charset="-122"/>
              </a:rPr>
              <a:t>．</a:t>
            </a:r>
            <a:r>
              <a:rPr lang="en-US" altLang="zh-CN" sz="2800" b="1">
                <a:latin typeface="Times New Roman" panose="02020603050405020304" pitchFamily="18" charset="0"/>
                <a:ea typeface="Arial Unicode MS" panose="020B0604020202020204" charset="-122"/>
                <a:cs typeface="Arial Unicode MS" panose="020B0604020202020204" charset="-122"/>
              </a:rPr>
              <a:t>2→1→3    </a:t>
            </a:r>
            <a:endParaRPr lang="en-US" altLang="zh-CN" sz="2800" b="1">
              <a:latin typeface="Times New Roman" panose="02020603050405020304" pitchFamily="18" charset="0"/>
              <a:ea typeface="Arial Unicode MS" panose="020B0604020202020204" charset="-122"/>
              <a:cs typeface="Arial Unicode MS" panose="020B0604020202020204" charset="-122"/>
            </a:endParaRPr>
          </a:p>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C</a:t>
            </a:r>
            <a:r>
              <a:rPr lang="zh-CN" altLang="en-US" sz="2800" b="1">
                <a:latin typeface="Times New Roman" panose="02020603050405020304" pitchFamily="18" charset="0"/>
                <a:ea typeface="Arial Unicode MS" panose="020B0604020202020204" charset="-122"/>
                <a:cs typeface="Arial Unicode MS" panose="020B0604020202020204" charset="-122"/>
              </a:rPr>
              <a:t>．</a:t>
            </a:r>
            <a:r>
              <a:rPr lang="en-US" altLang="zh-CN" sz="2800" b="1">
                <a:latin typeface="Times New Roman" panose="02020603050405020304" pitchFamily="18" charset="0"/>
                <a:ea typeface="Arial Unicode MS" panose="020B0604020202020204" charset="-122"/>
                <a:cs typeface="Arial Unicode MS" panose="020B0604020202020204" charset="-122"/>
              </a:rPr>
              <a:t>3→2→1               D</a:t>
            </a:r>
            <a:r>
              <a:rPr lang="zh-CN" altLang="en-US" sz="2800" b="1">
                <a:latin typeface="Times New Roman" panose="02020603050405020304" pitchFamily="18" charset="0"/>
                <a:ea typeface="Arial Unicode MS" panose="020B0604020202020204" charset="-122"/>
                <a:cs typeface="Arial Unicode MS" panose="020B0604020202020204" charset="-122"/>
              </a:rPr>
              <a:t>．</a:t>
            </a:r>
            <a:r>
              <a:rPr lang="en-US" altLang="zh-CN" sz="2800" b="1">
                <a:latin typeface="Times New Roman" panose="02020603050405020304" pitchFamily="18" charset="0"/>
                <a:ea typeface="Arial Unicode MS" panose="020B0604020202020204" charset="-122"/>
                <a:cs typeface="Arial Unicode MS" panose="020B0604020202020204" charset="-122"/>
              </a:rPr>
              <a:t>3→1→2</a:t>
            </a:r>
            <a:endParaRPr lang="en-US" altLang="zh-CN" sz="2800" b="1">
              <a:latin typeface="Times New Roman" panose="02020603050405020304" pitchFamily="18" charset="0"/>
              <a:ea typeface="Arial Unicode MS" panose="020B0604020202020204" charset="-122"/>
              <a:cs typeface="Arial Unicode MS" panose="020B0604020202020204" charset="-122"/>
            </a:endParaRPr>
          </a:p>
        </p:txBody>
      </p:sp>
      <p:sp>
        <p:nvSpPr>
          <p:cNvPr id="5" name="矩形 4"/>
          <p:cNvSpPr>
            <a:spLocks noChangeArrowheads="1"/>
          </p:cNvSpPr>
          <p:nvPr/>
        </p:nvSpPr>
        <p:spPr bwMode="auto">
          <a:xfrm>
            <a:off x="5184458" y="1739583"/>
            <a:ext cx="431800" cy="461962"/>
          </a:xfrm>
          <a:prstGeom prst="rect">
            <a:avLst/>
          </a:prstGeom>
          <a:noFill/>
          <a:ln w="9525">
            <a:noFill/>
            <a:miter lim="800000"/>
          </a:ln>
        </p:spPr>
        <p:txBody>
          <a:bodyPr wrap="none">
            <a:spAutoFit/>
          </a:bodyPr>
          <a:lstStyle/>
          <a:p>
            <a:r>
              <a:rPr lang="zh-CN" altLang="en-US" sz="2400">
                <a:solidFill>
                  <a:srgbClr val="FF0000"/>
                </a:solidFill>
                <a:latin typeface="Calibri" panose="020F0502020204030204" pitchFamily="34" charset="0"/>
              </a:rPr>
              <a:t> </a:t>
            </a:r>
            <a:r>
              <a:rPr lang="en-US" altLang="zh-CN" sz="2400">
                <a:solidFill>
                  <a:srgbClr val="FF0000"/>
                </a:solidFill>
                <a:latin typeface="Calibri" panose="020F0502020204030204" pitchFamily="34" charset="0"/>
              </a:rPr>
              <a:t>A</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19459" name="Rectangle 5"/>
          <p:cNvSpPr>
            <a:spLocks noChangeArrowheads="1"/>
          </p:cNvSpPr>
          <p:nvPr/>
        </p:nvSpPr>
        <p:spPr bwMode="auto">
          <a:xfrm>
            <a:off x="1176338"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pic>
        <p:nvPicPr>
          <p:cNvPr id="9217" name="Picture 1" descr="SJC11-12"/>
          <p:cNvPicPr>
            <a:picLocks noChangeAspect="1" noChangeArrowheads="1"/>
          </p:cNvPicPr>
          <p:nvPr/>
        </p:nvPicPr>
        <p:blipFill>
          <a:blip r:embed="rId1"/>
          <a:srcRect/>
          <a:stretch>
            <a:fillRect/>
          </a:stretch>
        </p:blipFill>
        <p:spPr bwMode="auto">
          <a:xfrm>
            <a:off x="8552180" y="1838325"/>
            <a:ext cx="1428750" cy="2280920"/>
          </a:xfrm>
          <a:prstGeom prst="rect">
            <a:avLst/>
          </a:prstGeom>
          <a:noFill/>
          <a:ln w="9525">
            <a:noFill/>
            <a:miter lim="800000"/>
            <a:headEnd/>
            <a:tailEnd/>
          </a:ln>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217"/>
                                        </p:tgtEl>
                                        <p:attrNameLst>
                                          <p:attrName>style.visibility</p:attrName>
                                        </p:attrNameLst>
                                      </p:cBhvr>
                                      <p:to>
                                        <p:strVal val="visible"/>
                                      </p:to>
                                    </p:set>
                                    <p:animEffect transition="in" filter="blinds(horizontal)">
                                      <p:cBhvr>
                                        <p:cTn id="11" dur="500"/>
                                        <p:tgtEl>
                                          <p:spTgt spid="9217"/>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1" name="Rectangle 5"/>
          <p:cNvSpPr>
            <a:spLocks noChangeArrowheads="1"/>
          </p:cNvSpPr>
          <p:nvPr/>
        </p:nvSpPr>
        <p:spPr bwMode="auto">
          <a:xfrm>
            <a:off x="1149350"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3" name="文本框 4"/>
          <p:cNvSpPr txBox="1"/>
          <p:nvPr/>
        </p:nvSpPr>
        <p:spPr>
          <a:xfrm>
            <a:off x="584200" y="1265238"/>
            <a:ext cx="10017125" cy="2554287"/>
          </a:xfrm>
          <a:prstGeom prst="rect">
            <a:avLst/>
          </a:prstGeom>
          <a:noFill/>
        </p:spPr>
        <p:txBody>
          <a:bodyPr>
            <a:spAutoFit/>
          </a:bodyPr>
          <a:lstStyle/>
          <a:p>
            <a:pPr indent="266700" algn="just" fontAlgn="auto">
              <a:lnSpc>
                <a:spcPts val="48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charset="-122"/>
                <a:ea typeface="黑体" panose="02010609060101010101" charset="-122"/>
                <a:cs typeface="Courier New" panose="02070309020205020404" pitchFamily="49" charset="0"/>
              </a:rPr>
              <a:t>解析</a:t>
            </a:r>
            <a:r>
              <a:rPr lang="en-US" altLang="zh-CN" sz="2600" b="1" kern="100" dirty="0">
                <a:solidFill>
                  <a:srgbClr val="0000FF"/>
                </a:solidFill>
                <a:latin typeface="+mn-ea"/>
                <a:ea typeface="+mn-ea"/>
                <a:cs typeface="Courier New" panose="02070309020205020404" pitchFamily="49" charset="0"/>
              </a:rPr>
              <a:t>]</a:t>
            </a:r>
            <a:r>
              <a:rPr lang="zh-CN" altLang="en-US" sz="2600" b="1" kern="100" dirty="0">
                <a:latin typeface="仿宋" panose="02010609060101010101" charset="-122"/>
                <a:ea typeface="仿宋" panose="02010609060101010101" charset="-122"/>
                <a:cs typeface="Courier New" panose="02070309020205020404" pitchFamily="49" charset="0"/>
              </a:rPr>
              <a:t> 图中</a:t>
            </a:r>
            <a:r>
              <a:rPr lang="en-US" altLang="zh-CN" sz="2600" b="1" kern="100" dirty="0">
                <a:latin typeface="仿宋" panose="02010609060101010101" charset="-122"/>
                <a:ea typeface="仿宋" panose="02010609060101010101" charset="-122"/>
                <a:cs typeface="Courier New" panose="02070309020205020404" pitchFamily="49" charset="0"/>
              </a:rPr>
              <a:t>1</a:t>
            </a:r>
            <a:r>
              <a:rPr lang="zh-CN" altLang="en-US" sz="2600" b="1" kern="100" dirty="0">
                <a:latin typeface="仿宋" panose="02010609060101010101" charset="-122"/>
                <a:ea typeface="仿宋" panose="02010609060101010101" charset="-122"/>
                <a:cs typeface="Courier New" panose="02070309020205020404" pitchFamily="49" charset="0"/>
              </a:rPr>
              <a:t>是肾静脉、</a:t>
            </a:r>
            <a:r>
              <a:rPr lang="en-US" altLang="zh-CN" sz="2600" b="1" kern="100" dirty="0">
                <a:latin typeface="仿宋" panose="02010609060101010101" charset="-122"/>
                <a:ea typeface="仿宋" panose="02010609060101010101" charset="-122"/>
                <a:cs typeface="Courier New" panose="02070309020205020404" pitchFamily="49" charset="0"/>
              </a:rPr>
              <a:t>2</a:t>
            </a:r>
            <a:r>
              <a:rPr lang="zh-CN" altLang="en-US" sz="2600" b="1" kern="100" dirty="0">
                <a:latin typeface="仿宋" panose="02010609060101010101" charset="-122"/>
                <a:ea typeface="仿宋" panose="02010609060101010101" charset="-122"/>
                <a:cs typeface="Courier New" panose="02070309020205020404" pitchFamily="49" charset="0"/>
              </a:rPr>
              <a:t>是肾动脉，</a:t>
            </a:r>
            <a:r>
              <a:rPr lang="en-US" altLang="zh-CN" sz="2600" b="1" kern="100" dirty="0">
                <a:latin typeface="仿宋" panose="02010609060101010101" charset="-122"/>
                <a:ea typeface="仿宋" panose="02010609060101010101" charset="-122"/>
                <a:cs typeface="Courier New" panose="02070309020205020404" pitchFamily="49" charset="0"/>
              </a:rPr>
              <a:t>3</a:t>
            </a:r>
            <a:r>
              <a:rPr lang="zh-CN" altLang="en-US" sz="2600" b="1" kern="100" dirty="0">
                <a:latin typeface="仿宋" panose="02010609060101010101" charset="-122"/>
                <a:ea typeface="仿宋" panose="02010609060101010101" charset="-122"/>
                <a:cs typeface="Courier New" panose="02070309020205020404" pitchFamily="49" charset="0"/>
              </a:rPr>
              <a:t>是输尿管。</a:t>
            </a:r>
            <a:r>
              <a:rPr lang="en-US" altLang="zh-CN" sz="2600" b="1" kern="100" dirty="0">
                <a:latin typeface="仿宋" panose="02010609060101010101" charset="-122"/>
                <a:ea typeface="仿宋" panose="02010609060101010101" charset="-122"/>
                <a:cs typeface="Courier New" panose="02070309020205020404" pitchFamily="49" charset="0"/>
              </a:rPr>
              <a:t>1</a:t>
            </a:r>
            <a:r>
              <a:rPr lang="zh-CN" altLang="en-US" sz="2600" b="1" kern="100" dirty="0">
                <a:latin typeface="仿宋" panose="02010609060101010101" charset="-122"/>
                <a:ea typeface="仿宋" panose="02010609060101010101" charset="-122"/>
                <a:cs typeface="Courier New" panose="02070309020205020404" pitchFamily="49" charset="0"/>
              </a:rPr>
              <a:t>肾静脉与</a:t>
            </a:r>
            <a:r>
              <a:rPr lang="en-US" altLang="zh-CN" sz="2600" b="1" kern="100" dirty="0">
                <a:latin typeface="仿宋" panose="02010609060101010101" charset="-122"/>
                <a:ea typeface="仿宋" panose="02010609060101010101" charset="-122"/>
                <a:cs typeface="Courier New" panose="02070309020205020404" pitchFamily="49" charset="0"/>
              </a:rPr>
              <a:t>2</a:t>
            </a:r>
            <a:r>
              <a:rPr lang="zh-CN" altLang="en-US" sz="2600" b="1" kern="100" dirty="0">
                <a:latin typeface="仿宋" panose="02010609060101010101" charset="-122"/>
                <a:ea typeface="仿宋" panose="02010609060101010101" charset="-122"/>
                <a:cs typeface="Courier New" panose="02070309020205020404" pitchFamily="49" charset="0"/>
              </a:rPr>
              <a:t>肾动脉相比，</a:t>
            </a:r>
            <a:r>
              <a:rPr lang="en-US" altLang="zh-CN" sz="2600" b="1" kern="100" dirty="0">
                <a:latin typeface="仿宋" panose="02010609060101010101" charset="-122"/>
                <a:ea typeface="仿宋" panose="02010609060101010101" charset="-122"/>
                <a:cs typeface="Courier New" panose="02070309020205020404" pitchFamily="49" charset="0"/>
              </a:rPr>
              <a:t>1</a:t>
            </a:r>
            <a:r>
              <a:rPr lang="zh-CN" altLang="en-US" sz="2600" b="1" kern="100" dirty="0">
                <a:latin typeface="仿宋" panose="02010609060101010101" charset="-122"/>
                <a:ea typeface="仿宋" panose="02010609060101010101" charset="-122"/>
                <a:cs typeface="Courier New" panose="02070309020205020404" pitchFamily="49" charset="0"/>
              </a:rPr>
              <a:t>肾静脉的血液中尿素浓度降低。当原尿流经肾小管时，肾小管重吸收了大部分水，而尿素没有被吸收，尿素被浓缩，因此</a:t>
            </a:r>
            <a:r>
              <a:rPr lang="en-US" altLang="zh-CN" sz="2600" b="1" kern="100" dirty="0">
                <a:latin typeface="仿宋" panose="02010609060101010101" charset="-122"/>
                <a:ea typeface="仿宋" panose="02010609060101010101" charset="-122"/>
                <a:cs typeface="Courier New" panose="02070309020205020404" pitchFamily="49" charset="0"/>
              </a:rPr>
              <a:t>3</a:t>
            </a:r>
            <a:r>
              <a:rPr lang="zh-CN" altLang="en-US" sz="2600" b="1" kern="100" dirty="0">
                <a:latin typeface="仿宋" panose="02010609060101010101" charset="-122"/>
                <a:ea typeface="仿宋" panose="02010609060101010101" charset="-122"/>
                <a:cs typeface="Courier New" panose="02070309020205020404" pitchFamily="49" charset="0"/>
              </a:rPr>
              <a:t>输尿管的尿素浓度最高。从低到高的正确顺序是</a:t>
            </a:r>
            <a:r>
              <a:rPr lang="en-US" altLang="zh-CN" sz="2600" b="1" kern="100" dirty="0">
                <a:latin typeface="仿宋" panose="02010609060101010101" charset="-122"/>
                <a:ea typeface="仿宋" panose="02010609060101010101" charset="-122"/>
                <a:cs typeface="Courier New" panose="02070309020205020404" pitchFamily="49" charset="0"/>
              </a:rPr>
              <a:t>1→2→3</a:t>
            </a:r>
            <a:r>
              <a:rPr lang="zh-CN" altLang="en-US" sz="2600" b="1" kern="100" dirty="0">
                <a:latin typeface="仿宋" panose="02010609060101010101" charset="-122"/>
                <a:ea typeface="仿宋" panose="02010609060101010101" charset="-122"/>
                <a:cs typeface="Courier New" panose="02070309020205020404" pitchFamily="49" charset="0"/>
              </a:rPr>
              <a:t>。</a:t>
            </a:r>
            <a:endParaRPr lang="zh-CN" altLang="en-US" sz="2600" b="1" kern="100" dirty="0">
              <a:latin typeface="仿宋" panose="02010609060101010101" charset="-122"/>
              <a:ea typeface="仿宋" panose="02010609060101010101" charset="-122"/>
              <a:cs typeface="Courier New" panose="02070309020205020404" pitchFamily="49"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Rectangle 5"/>
          <p:cNvSpPr>
            <a:spLocks noChangeArrowheads="1"/>
          </p:cNvSpPr>
          <p:nvPr/>
        </p:nvSpPr>
        <p:spPr bwMode="auto">
          <a:xfrm>
            <a:off x="1176338"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3" name="文本框 2"/>
          <p:cNvSpPr txBox="1"/>
          <p:nvPr/>
        </p:nvSpPr>
        <p:spPr>
          <a:xfrm>
            <a:off x="198438" y="874713"/>
            <a:ext cx="11620500" cy="3969385"/>
          </a:xfrm>
          <a:prstGeom prst="rect">
            <a:avLst/>
          </a:prstGeom>
          <a:noFill/>
        </p:spPr>
        <p:txBody>
          <a:bodyPr>
            <a:spAutoFit/>
          </a:bodyPr>
          <a:lstStyle/>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5</a:t>
            </a:r>
            <a:r>
              <a:rPr lang="zh-CN" altLang="en-US" sz="2800" b="1">
                <a:latin typeface="Times New Roman" panose="02020603050405020304" pitchFamily="18" charset="0"/>
                <a:ea typeface="Arial Unicode MS" panose="020B0604020202020204" charset="-122"/>
                <a:cs typeface="Arial Unicode MS" panose="020B0604020202020204" charset="-122"/>
              </a:rPr>
              <a:t>．  人体的每个肾由</a:t>
            </a:r>
            <a:r>
              <a:rPr lang="en-US" altLang="zh-CN" sz="2800" b="1">
                <a:latin typeface="Times New Roman" panose="02020603050405020304" pitchFamily="18" charset="0"/>
                <a:ea typeface="Arial Unicode MS" panose="020B0604020202020204" charset="-122"/>
                <a:cs typeface="Arial Unicode MS" panose="020B0604020202020204" charset="-122"/>
              </a:rPr>
              <a:t>100</a:t>
            </a:r>
            <a:r>
              <a:rPr lang="zh-CN" altLang="en-US" sz="2800" b="1">
                <a:latin typeface="Times New Roman" panose="02020603050405020304" pitchFamily="18" charset="0"/>
                <a:ea typeface="Arial Unicode MS" panose="020B0604020202020204" charset="-122"/>
                <a:cs typeface="Arial Unicode MS" panose="020B0604020202020204" charset="-122"/>
              </a:rPr>
              <a:t>多万个肾单位组成。图为一个肾单位的结构示意图，下列相关叙述正确的是</a:t>
            </a:r>
            <a:r>
              <a:rPr lang="en-US" altLang="zh-CN" sz="2800" b="1">
                <a:latin typeface="Times New Roman" panose="02020603050405020304" pitchFamily="18" charset="0"/>
                <a:ea typeface="Arial Unicode MS" panose="020B0604020202020204" charset="-122"/>
                <a:cs typeface="Arial Unicode MS" panose="020B0604020202020204" charset="-122"/>
              </a:rPr>
              <a:t>(</a:t>
            </a:r>
            <a:r>
              <a:rPr lang="zh-CN" altLang="en-US" sz="2800" b="1">
                <a:latin typeface="Times New Roman" panose="02020603050405020304" pitchFamily="18" charset="0"/>
                <a:ea typeface="Arial Unicode MS" panose="020B0604020202020204" charset="-122"/>
                <a:cs typeface="Arial Unicode MS" panose="020B0604020202020204" charset="-122"/>
              </a:rPr>
              <a:t>　　</a:t>
            </a:r>
            <a:r>
              <a:rPr lang="en-US" altLang="zh-CN" sz="2800" b="1">
                <a:latin typeface="Times New Roman" panose="02020603050405020304" pitchFamily="18" charset="0"/>
                <a:ea typeface="Arial Unicode MS" panose="020B0604020202020204" charset="-122"/>
                <a:cs typeface="Arial Unicode MS" panose="020B0604020202020204" charset="-122"/>
              </a:rPr>
              <a:t>)</a:t>
            </a:r>
            <a:endParaRPr lang="en-US" altLang="zh-CN" sz="2800" b="1">
              <a:latin typeface="Times New Roman" panose="02020603050405020304" pitchFamily="18" charset="0"/>
              <a:ea typeface="Arial Unicode MS" panose="020B0604020202020204" charset="-122"/>
              <a:cs typeface="Arial Unicode MS" panose="020B0604020202020204" charset="-122"/>
            </a:endParaRPr>
          </a:p>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A</a:t>
            </a:r>
            <a:r>
              <a:rPr lang="zh-CN" altLang="en-US" sz="2800" b="1">
                <a:latin typeface="Times New Roman" panose="02020603050405020304" pitchFamily="18" charset="0"/>
                <a:ea typeface="Arial Unicode MS" panose="020B0604020202020204" charset="-122"/>
                <a:cs typeface="Arial Unicode MS" panose="020B0604020202020204" charset="-122"/>
              </a:rPr>
              <a:t>．</a:t>
            </a:r>
            <a:r>
              <a:rPr lang="en-US" altLang="zh-CN" sz="2800" b="1">
                <a:latin typeface="Times New Roman" panose="02020603050405020304" pitchFamily="18" charset="0"/>
                <a:ea typeface="Arial Unicode MS" panose="020B0604020202020204" charset="-122"/>
                <a:cs typeface="Arial Unicode MS" panose="020B0604020202020204" charset="-122"/>
              </a:rPr>
              <a:t>[2]</a:t>
            </a:r>
            <a:r>
              <a:rPr lang="zh-CN" altLang="en-US" sz="2800" b="1">
                <a:latin typeface="Times New Roman" panose="02020603050405020304" pitchFamily="18" charset="0"/>
                <a:ea typeface="Arial Unicode MS" panose="020B0604020202020204" charset="-122"/>
                <a:cs typeface="Arial Unicode MS" panose="020B0604020202020204" charset="-122"/>
              </a:rPr>
              <a:t>内流动的血液中含有较多的二氧化碳</a:t>
            </a:r>
            <a:endParaRPr lang="zh-CN" altLang="en-US" sz="2800" b="1">
              <a:latin typeface="Times New Roman" panose="02020603050405020304" pitchFamily="18" charset="0"/>
              <a:ea typeface="Arial Unicode MS" panose="020B0604020202020204" charset="-122"/>
              <a:cs typeface="Arial Unicode MS" panose="020B0604020202020204" charset="-122"/>
            </a:endParaRPr>
          </a:p>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B</a:t>
            </a:r>
            <a:r>
              <a:rPr lang="zh-CN" altLang="en-US" sz="2800" b="1">
                <a:latin typeface="Times New Roman" panose="02020603050405020304" pitchFamily="18" charset="0"/>
                <a:ea typeface="Arial Unicode MS" panose="020B0604020202020204" charset="-122"/>
                <a:cs typeface="Arial Unicode MS" panose="020B0604020202020204" charset="-122"/>
              </a:rPr>
              <a:t>．</a:t>
            </a:r>
            <a:r>
              <a:rPr lang="en-US" altLang="zh-CN" sz="2800" b="1">
                <a:latin typeface="Times New Roman" panose="02020603050405020304" pitchFamily="18" charset="0"/>
                <a:ea typeface="Arial Unicode MS" panose="020B0604020202020204" charset="-122"/>
                <a:cs typeface="Arial Unicode MS" panose="020B0604020202020204" charset="-122"/>
              </a:rPr>
              <a:t>[6]</a:t>
            </a:r>
            <a:r>
              <a:rPr lang="zh-CN" altLang="en-US" sz="2800" b="1">
                <a:latin typeface="Times New Roman" panose="02020603050405020304" pitchFamily="18" charset="0"/>
                <a:ea typeface="Arial Unicode MS" panose="020B0604020202020204" charset="-122"/>
                <a:cs typeface="Arial Unicode MS" panose="020B0604020202020204" charset="-122"/>
              </a:rPr>
              <a:t>内流动的血液中二氧化碳和代谢废物均较少</a:t>
            </a:r>
            <a:endParaRPr lang="zh-CN" altLang="en-US" sz="2800" b="1">
              <a:latin typeface="Times New Roman" panose="02020603050405020304" pitchFamily="18" charset="0"/>
              <a:ea typeface="Arial Unicode MS" panose="020B0604020202020204" charset="-122"/>
              <a:cs typeface="Arial Unicode MS" panose="020B0604020202020204" charset="-122"/>
            </a:endParaRPr>
          </a:p>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C</a:t>
            </a:r>
            <a:r>
              <a:rPr lang="zh-CN" altLang="en-US" sz="2800" b="1">
                <a:latin typeface="Times New Roman" panose="02020603050405020304" pitchFamily="18" charset="0"/>
                <a:ea typeface="Arial Unicode MS" panose="020B0604020202020204" charset="-122"/>
                <a:cs typeface="Arial Unicode MS" panose="020B0604020202020204" charset="-122"/>
              </a:rPr>
              <a:t>．</a:t>
            </a:r>
            <a:r>
              <a:rPr lang="en-US" altLang="zh-CN" sz="2800" b="1">
                <a:latin typeface="Times New Roman" panose="02020603050405020304" pitchFamily="18" charset="0"/>
                <a:ea typeface="Arial Unicode MS" panose="020B0604020202020204" charset="-122"/>
                <a:cs typeface="Arial Unicode MS" panose="020B0604020202020204" charset="-122"/>
              </a:rPr>
              <a:t>[4]</a:t>
            </a:r>
            <a:r>
              <a:rPr lang="zh-CN" altLang="en-US" sz="2800" b="1">
                <a:latin typeface="Times New Roman" panose="02020603050405020304" pitchFamily="18" charset="0"/>
                <a:ea typeface="Arial Unicode MS" panose="020B0604020202020204" charset="-122"/>
                <a:cs typeface="Arial Unicode MS" panose="020B0604020202020204" charset="-122"/>
              </a:rPr>
              <a:t>内有血细胞、葡萄糖、尿素、水和无机盐等</a:t>
            </a:r>
            <a:endParaRPr lang="zh-CN" altLang="en-US" sz="2800" b="1">
              <a:latin typeface="Times New Roman" panose="02020603050405020304" pitchFamily="18" charset="0"/>
              <a:ea typeface="Arial Unicode MS" panose="020B0604020202020204" charset="-122"/>
              <a:cs typeface="Arial Unicode MS" panose="020B0604020202020204" charset="-122"/>
            </a:endParaRPr>
          </a:p>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D</a:t>
            </a:r>
            <a:r>
              <a:rPr lang="zh-CN" altLang="en-US" sz="2800" b="1">
                <a:latin typeface="Times New Roman" panose="02020603050405020304" pitchFamily="18" charset="0"/>
                <a:ea typeface="Arial Unicode MS" panose="020B0604020202020204" charset="-122"/>
                <a:cs typeface="Arial Unicode MS" panose="020B0604020202020204" charset="-122"/>
              </a:rPr>
              <a:t>．</a:t>
            </a:r>
            <a:r>
              <a:rPr lang="en-US" altLang="zh-CN" sz="2800" b="1">
                <a:latin typeface="Times New Roman" panose="02020603050405020304" pitchFamily="18" charset="0"/>
                <a:ea typeface="Arial Unicode MS" panose="020B0604020202020204" charset="-122"/>
                <a:cs typeface="Arial Unicode MS" panose="020B0604020202020204" charset="-122"/>
              </a:rPr>
              <a:t>[5]</a:t>
            </a:r>
            <a:r>
              <a:rPr lang="zh-CN" altLang="en-US" sz="2800" b="1">
                <a:latin typeface="Times New Roman" panose="02020603050405020304" pitchFamily="18" charset="0"/>
                <a:ea typeface="Arial Unicode MS" panose="020B0604020202020204" charset="-122"/>
                <a:cs typeface="Arial Unicode MS" panose="020B0604020202020204" charset="-122"/>
              </a:rPr>
              <a:t>肾小管能重吸收全部葡萄糖、大部分水和部分无机盐</a:t>
            </a:r>
            <a:endParaRPr lang="zh-CN" altLang="en-US" sz="2800" b="1">
              <a:latin typeface="Times New Roman" panose="02020603050405020304" pitchFamily="18" charset="0"/>
              <a:ea typeface="Arial Unicode MS" panose="020B0604020202020204" charset="-122"/>
              <a:cs typeface="Arial Unicode MS" panose="020B0604020202020204" charset="-122"/>
            </a:endParaRPr>
          </a:p>
        </p:txBody>
      </p:sp>
      <p:sp>
        <p:nvSpPr>
          <p:cNvPr id="11" name="矩形 10"/>
          <p:cNvSpPr>
            <a:spLocks noChangeArrowheads="1"/>
          </p:cNvSpPr>
          <p:nvPr/>
        </p:nvSpPr>
        <p:spPr bwMode="auto">
          <a:xfrm>
            <a:off x="5151755" y="1761490"/>
            <a:ext cx="379413" cy="461963"/>
          </a:xfrm>
          <a:prstGeom prst="rect">
            <a:avLst/>
          </a:prstGeom>
          <a:noFill/>
          <a:ln w="9525">
            <a:noFill/>
            <a:miter lim="800000"/>
          </a:ln>
        </p:spPr>
        <p:txBody>
          <a:bodyPr wrap="none">
            <a:spAutoFit/>
          </a:bodyPr>
          <a:lstStyle/>
          <a:p>
            <a:r>
              <a:rPr lang="en-US" altLang="zh-CN" sz="2400" b="1">
                <a:solidFill>
                  <a:srgbClr val="FF0000"/>
                </a:solidFill>
                <a:latin typeface="Calibri" panose="020F0502020204030204" pitchFamily="34" charset="0"/>
              </a:rPr>
              <a:t>D</a:t>
            </a:r>
            <a:endParaRPr lang="zh-CN" altLang="en-US">
              <a:latin typeface="Calibri" panose="020F0502020204030204" pitchFamily="34" charset="0"/>
            </a:endParaRPr>
          </a:p>
        </p:txBody>
      </p:sp>
      <p:pic>
        <p:nvPicPr>
          <p:cNvPr id="7169" name="Picture 1" descr="YYD89"/>
          <p:cNvPicPr>
            <a:picLocks noChangeAspect="1" noChangeArrowheads="1"/>
          </p:cNvPicPr>
          <p:nvPr/>
        </p:nvPicPr>
        <p:blipFill>
          <a:blip r:embed="rId1"/>
          <a:srcRect/>
          <a:stretch>
            <a:fillRect/>
          </a:stretch>
        </p:blipFill>
        <p:spPr bwMode="auto">
          <a:xfrm>
            <a:off x="9282113" y="1925638"/>
            <a:ext cx="1316037" cy="1576387"/>
          </a:xfrm>
          <a:prstGeom prst="rect">
            <a:avLst/>
          </a:prstGeom>
          <a:noFill/>
          <a:ln w="9525">
            <a:noFill/>
            <a:miter lim="800000"/>
            <a:headEnd/>
            <a:tailEnd/>
          </a:ln>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7169"/>
                                        </p:tgtEl>
                                        <p:attrNameLst>
                                          <p:attrName>style.visibility</p:attrName>
                                        </p:attrNameLst>
                                      </p:cBhvr>
                                      <p:to>
                                        <p:strVal val="visible"/>
                                      </p:to>
                                    </p:set>
                                    <p:animEffect transition="in" filter="blinds(horizontal)">
                                      <p:cBhvr>
                                        <p:cTn id="11" dur="500"/>
                                        <p:tgtEl>
                                          <p:spTgt spid="7169"/>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9" name="Rectangle 5"/>
          <p:cNvSpPr>
            <a:spLocks noChangeArrowheads="1"/>
          </p:cNvSpPr>
          <p:nvPr/>
        </p:nvSpPr>
        <p:spPr bwMode="auto">
          <a:xfrm>
            <a:off x="1149350"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3" name="文本框 4"/>
          <p:cNvSpPr txBox="1"/>
          <p:nvPr/>
        </p:nvSpPr>
        <p:spPr>
          <a:xfrm>
            <a:off x="715963" y="1000125"/>
            <a:ext cx="10017125" cy="4919663"/>
          </a:xfrm>
          <a:prstGeom prst="rect">
            <a:avLst/>
          </a:prstGeom>
          <a:noFill/>
        </p:spPr>
        <p:txBody>
          <a:bodyPr>
            <a:spAutoFit/>
          </a:bodyPr>
          <a:lstStyle/>
          <a:p>
            <a:pPr indent="266700" algn="just" fontAlgn="auto">
              <a:lnSpc>
                <a:spcPts val="48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charset="-122"/>
                <a:ea typeface="黑体" panose="02010609060101010101" charset="-122"/>
                <a:cs typeface="Courier New" panose="02070309020205020404" pitchFamily="49" charset="0"/>
              </a:rPr>
              <a:t>解析</a:t>
            </a:r>
            <a:r>
              <a:rPr lang="en-US" altLang="zh-CN" sz="2600" b="1" kern="100" dirty="0">
                <a:solidFill>
                  <a:srgbClr val="0000FF"/>
                </a:solidFill>
                <a:latin typeface="+mn-ea"/>
                <a:ea typeface="+mn-ea"/>
                <a:cs typeface="Courier New" panose="02070309020205020404" pitchFamily="49" charset="0"/>
              </a:rPr>
              <a:t>]</a:t>
            </a:r>
            <a:r>
              <a:rPr lang="zh-CN" altLang="en-US" sz="2600" b="1" kern="100" dirty="0">
                <a:latin typeface="仿宋" panose="02010609060101010101" charset="-122"/>
                <a:ea typeface="仿宋" panose="02010609060101010101" charset="-122"/>
                <a:cs typeface="Courier New" panose="02070309020205020404" pitchFamily="49" charset="0"/>
              </a:rPr>
              <a:t> 图中</a:t>
            </a:r>
            <a:r>
              <a:rPr lang="en-US" altLang="zh-CN" sz="2600" b="1" kern="100" dirty="0">
                <a:latin typeface="仿宋" panose="02010609060101010101" charset="-122"/>
                <a:ea typeface="仿宋" panose="02010609060101010101" charset="-122"/>
                <a:cs typeface="Courier New" panose="02070309020205020404" pitchFamily="49" charset="0"/>
              </a:rPr>
              <a:t>[2]</a:t>
            </a:r>
            <a:r>
              <a:rPr lang="zh-CN" altLang="en-US" sz="2600" b="1" kern="100" dirty="0">
                <a:latin typeface="仿宋" panose="02010609060101010101" charset="-122"/>
                <a:ea typeface="仿宋" panose="02010609060101010101" charset="-122"/>
                <a:cs typeface="Courier New" panose="02070309020205020404" pitchFamily="49" charset="0"/>
              </a:rPr>
              <a:t>是出球小动脉，里面流动的是动脉血，含氧气较多，二氧化碳较少；</a:t>
            </a:r>
            <a:r>
              <a:rPr lang="en-US" altLang="zh-CN" sz="2600" b="1" kern="100" dirty="0">
                <a:latin typeface="仿宋" panose="02010609060101010101" charset="-122"/>
                <a:ea typeface="仿宋" panose="02010609060101010101" charset="-122"/>
                <a:cs typeface="Courier New" panose="02070309020205020404" pitchFamily="49" charset="0"/>
              </a:rPr>
              <a:t>[6]</a:t>
            </a:r>
            <a:r>
              <a:rPr lang="zh-CN" altLang="en-US" sz="2600" b="1" kern="100" dirty="0">
                <a:latin typeface="仿宋" panose="02010609060101010101" charset="-122"/>
                <a:ea typeface="仿宋" panose="02010609060101010101" charset="-122"/>
                <a:cs typeface="Courier New" panose="02070309020205020404" pitchFamily="49" charset="0"/>
              </a:rPr>
              <a:t>内流动的是静脉血，血液流经肾单位后，经过肾单位的滤过作用和重吸收作用，能够排出尿素等代谢废物，但是不能将二氧化碳排出，因此，</a:t>
            </a:r>
            <a:r>
              <a:rPr lang="en-US" altLang="zh-CN" sz="2600" b="1" kern="100" dirty="0">
                <a:latin typeface="仿宋" panose="02010609060101010101" charset="-122"/>
                <a:ea typeface="仿宋" panose="02010609060101010101" charset="-122"/>
                <a:cs typeface="Courier New" panose="02070309020205020404" pitchFamily="49" charset="0"/>
              </a:rPr>
              <a:t>[6]</a:t>
            </a:r>
            <a:r>
              <a:rPr lang="zh-CN" altLang="en-US" sz="2600" b="1" kern="100" dirty="0">
                <a:latin typeface="仿宋" panose="02010609060101010101" charset="-122"/>
                <a:ea typeface="仿宋" panose="02010609060101010101" charset="-122"/>
                <a:cs typeface="Courier New" panose="02070309020205020404" pitchFamily="49" charset="0"/>
              </a:rPr>
              <a:t>内流动的血液中二氧化碳增多，氧气和代谢废物减少；</a:t>
            </a:r>
            <a:r>
              <a:rPr lang="en-US" altLang="zh-CN" sz="2600" b="1" kern="100" dirty="0">
                <a:latin typeface="仿宋" panose="02010609060101010101" charset="-122"/>
                <a:ea typeface="仿宋" panose="02010609060101010101" charset="-122"/>
                <a:cs typeface="Courier New" panose="02070309020205020404" pitchFamily="49" charset="0"/>
              </a:rPr>
              <a:t>[4]</a:t>
            </a:r>
            <a:r>
              <a:rPr lang="zh-CN" altLang="en-US" sz="2600" b="1" kern="100" dirty="0">
                <a:latin typeface="仿宋" panose="02010609060101010101" charset="-122"/>
                <a:ea typeface="仿宋" panose="02010609060101010101" charset="-122"/>
                <a:cs typeface="Courier New" panose="02070309020205020404" pitchFamily="49" charset="0"/>
              </a:rPr>
              <a:t>是肾小囊，里面的液体是原尿，原尿中有水、无机盐、尿素、葡萄糖等小分子物质，没有血细胞和大分子蛋白质；</a:t>
            </a:r>
            <a:r>
              <a:rPr lang="en-US" altLang="zh-CN" sz="2600" b="1" kern="100" dirty="0">
                <a:latin typeface="仿宋" panose="02010609060101010101" charset="-122"/>
                <a:ea typeface="仿宋" panose="02010609060101010101" charset="-122"/>
                <a:cs typeface="Courier New" panose="02070309020205020404" pitchFamily="49" charset="0"/>
              </a:rPr>
              <a:t>[5]</a:t>
            </a:r>
            <a:r>
              <a:rPr lang="zh-CN" altLang="en-US" sz="2600" b="1" kern="100" dirty="0">
                <a:latin typeface="仿宋" panose="02010609060101010101" charset="-122"/>
                <a:ea typeface="仿宋" panose="02010609060101010101" charset="-122"/>
                <a:cs typeface="Courier New" panose="02070309020205020404" pitchFamily="49" charset="0"/>
              </a:rPr>
              <a:t>是肾小管，能进行重吸收作用，可以将全部的葡萄糖、大部分水和部分无机盐重吸收回血液。</a:t>
            </a:r>
            <a:endParaRPr lang="zh-CN" altLang="en-US" sz="2600" b="1" kern="100" dirty="0">
              <a:latin typeface="仿宋" panose="02010609060101010101" charset="-122"/>
              <a:ea typeface="仿宋" panose="02010609060101010101" charset="-122"/>
              <a:cs typeface="Courier New" panose="02070309020205020404" pitchFamily="49"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98438" y="874713"/>
            <a:ext cx="11620500" cy="3969385"/>
          </a:xfrm>
          <a:prstGeom prst="rect">
            <a:avLst/>
          </a:prstGeom>
          <a:noFill/>
        </p:spPr>
        <p:txBody>
          <a:bodyPr>
            <a:spAutoFit/>
          </a:bodyPr>
          <a:lstStyle/>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6</a:t>
            </a:r>
            <a:r>
              <a:rPr lang="zh-CN" altLang="en-US" sz="2800" b="1">
                <a:latin typeface="Times New Roman" panose="02020603050405020304" pitchFamily="18" charset="0"/>
                <a:ea typeface="Arial Unicode MS" panose="020B0604020202020204" charset="-122"/>
                <a:cs typeface="Arial Unicode MS" panose="020B0604020202020204" charset="-122"/>
              </a:rPr>
              <a:t>．下列关于尿的形成过程说法正确的是</a:t>
            </a:r>
            <a:r>
              <a:rPr lang="en-US" altLang="zh-CN" sz="2800" b="1">
                <a:latin typeface="Times New Roman" panose="02020603050405020304" pitchFamily="18" charset="0"/>
                <a:ea typeface="Arial Unicode MS" panose="020B0604020202020204" charset="-122"/>
                <a:cs typeface="Arial Unicode MS" panose="020B0604020202020204" charset="-122"/>
              </a:rPr>
              <a:t>(</a:t>
            </a:r>
            <a:r>
              <a:rPr lang="zh-CN" altLang="en-US" sz="2800" b="1">
                <a:latin typeface="Times New Roman" panose="02020603050405020304" pitchFamily="18" charset="0"/>
                <a:ea typeface="Arial Unicode MS" panose="020B0604020202020204" charset="-122"/>
                <a:cs typeface="Arial Unicode MS" panose="020B0604020202020204" charset="-122"/>
              </a:rPr>
              <a:t>　　</a:t>
            </a:r>
            <a:r>
              <a:rPr lang="en-US" altLang="zh-CN" sz="2800" b="1">
                <a:latin typeface="Times New Roman" panose="02020603050405020304" pitchFamily="18" charset="0"/>
                <a:ea typeface="Arial Unicode MS" panose="020B0604020202020204" charset="-122"/>
                <a:cs typeface="Arial Unicode MS" panose="020B0604020202020204" charset="-122"/>
              </a:rPr>
              <a:t>)</a:t>
            </a:r>
            <a:endParaRPr lang="en-US" altLang="zh-CN" sz="2800" b="1">
              <a:latin typeface="Times New Roman" panose="02020603050405020304" pitchFamily="18" charset="0"/>
              <a:ea typeface="Arial Unicode MS" panose="020B0604020202020204" charset="-122"/>
              <a:cs typeface="Arial Unicode MS" panose="020B0604020202020204" charset="-122"/>
            </a:endParaRPr>
          </a:p>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A</a:t>
            </a:r>
            <a:r>
              <a:rPr lang="zh-CN" altLang="en-US" sz="2800" b="1">
                <a:latin typeface="Times New Roman" panose="02020603050405020304" pitchFamily="18" charset="0"/>
                <a:ea typeface="Arial Unicode MS" panose="020B0604020202020204" charset="-122"/>
                <a:cs typeface="Arial Unicode MS" panose="020B0604020202020204" charset="-122"/>
              </a:rPr>
              <a:t>．尿液中出现蛋白质，原因是肾小囊没有滤过作用</a:t>
            </a:r>
            <a:endParaRPr lang="zh-CN" altLang="en-US" sz="2800" b="1">
              <a:latin typeface="Times New Roman" panose="02020603050405020304" pitchFamily="18" charset="0"/>
              <a:ea typeface="Arial Unicode MS" panose="020B0604020202020204" charset="-122"/>
              <a:cs typeface="Arial Unicode MS" panose="020B0604020202020204" charset="-122"/>
            </a:endParaRPr>
          </a:p>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B</a:t>
            </a:r>
            <a:r>
              <a:rPr lang="zh-CN" altLang="en-US" sz="2800" b="1">
                <a:latin typeface="Times New Roman" panose="02020603050405020304" pitchFamily="18" charset="0"/>
                <a:ea typeface="Arial Unicode MS" panose="020B0604020202020204" charset="-122"/>
                <a:cs typeface="Arial Unicode MS" panose="020B0604020202020204" charset="-122"/>
              </a:rPr>
              <a:t>．肾小囊腔内的液体是动脉血</a:t>
            </a:r>
            <a:endParaRPr lang="zh-CN" altLang="en-US" sz="2800" b="1">
              <a:latin typeface="Times New Roman" panose="02020603050405020304" pitchFamily="18" charset="0"/>
              <a:ea typeface="Arial Unicode MS" panose="020B0604020202020204" charset="-122"/>
              <a:cs typeface="Arial Unicode MS" panose="020B0604020202020204" charset="-122"/>
            </a:endParaRPr>
          </a:p>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C</a:t>
            </a:r>
            <a:r>
              <a:rPr lang="zh-CN" altLang="en-US" sz="2800" b="1">
                <a:latin typeface="Times New Roman" panose="02020603050405020304" pitchFamily="18" charset="0"/>
                <a:ea typeface="Arial Unicode MS" panose="020B0604020202020204" charset="-122"/>
                <a:cs typeface="Arial Unicode MS" panose="020B0604020202020204" charset="-122"/>
              </a:rPr>
              <a:t>．肾单位的组成包括肾小球、肾小囊、肾小管</a:t>
            </a:r>
            <a:endParaRPr lang="zh-CN" altLang="en-US" sz="2800" b="1">
              <a:latin typeface="Times New Roman" panose="02020603050405020304" pitchFamily="18" charset="0"/>
              <a:ea typeface="Arial Unicode MS" panose="020B0604020202020204" charset="-122"/>
              <a:cs typeface="Arial Unicode MS" panose="020B0604020202020204" charset="-122"/>
            </a:endParaRPr>
          </a:p>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D</a:t>
            </a:r>
            <a:r>
              <a:rPr lang="zh-CN" altLang="en-US" sz="2800" b="1">
                <a:latin typeface="Times New Roman" panose="02020603050405020304" pitchFamily="18" charset="0"/>
                <a:ea typeface="Arial Unicode MS" panose="020B0604020202020204" charset="-122"/>
                <a:cs typeface="Arial Unicode MS" panose="020B0604020202020204" charset="-122"/>
              </a:rPr>
              <a:t>．每天形成原尿大约有</a:t>
            </a:r>
            <a:r>
              <a:rPr lang="en-US" altLang="zh-CN" sz="2800" b="1">
                <a:latin typeface="Times New Roman" panose="02020603050405020304" pitchFamily="18" charset="0"/>
                <a:ea typeface="Arial Unicode MS" panose="020B0604020202020204" charset="-122"/>
                <a:cs typeface="Arial Unicode MS" panose="020B0604020202020204" charset="-122"/>
              </a:rPr>
              <a:t>150 L</a:t>
            </a:r>
            <a:r>
              <a:rPr lang="zh-CN" altLang="en-US" sz="2800" b="1">
                <a:latin typeface="Times New Roman" panose="02020603050405020304" pitchFamily="18" charset="0"/>
                <a:ea typeface="Arial Unicode MS" panose="020B0604020202020204" charset="-122"/>
                <a:cs typeface="Arial Unicode MS" panose="020B0604020202020204" charset="-122"/>
              </a:rPr>
              <a:t>，而排出的尿液约</a:t>
            </a:r>
            <a:r>
              <a:rPr lang="en-US" altLang="zh-CN" sz="2800" b="1">
                <a:latin typeface="Times New Roman" panose="02020603050405020304" pitchFamily="18" charset="0"/>
                <a:ea typeface="Arial Unicode MS" panose="020B0604020202020204" charset="-122"/>
                <a:cs typeface="Arial Unicode MS" panose="020B0604020202020204" charset="-122"/>
              </a:rPr>
              <a:t>1.5 L</a:t>
            </a:r>
            <a:r>
              <a:rPr lang="zh-CN" altLang="en-US" sz="2800" b="1">
                <a:latin typeface="Times New Roman" panose="02020603050405020304" pitchFamily="18" charset="0"/>
                <a:ea typeface="Arial Unicode MS" panose="020B0604020202020204" charset="-122"/>
                <a:cs typeface="Arial Unicode MS" panose="020B0604020202020204" charset="-122"/>
              </a:rPr>
              <a:t>，其原因是肾小球的重吸收作用</a:t>
            </a:r>
            <a:endParaRPr lang="zh-CN" altLang="en-US" sz="2800" b="1">
              <a:latin typeface="Times New Roman" panose="02020603050405020304" pitchFamily="18" charset="0"/>
              <a:ea typeface="Arial Unicode MS" panose="020B0604020202020204" charset="-122"/>
              <a:cs typeface="Arial Unicode MS" panose="020B0604020202020204" charset="-122"/>
            </a:endParaRPr>
          </a:p>
        </p:txBody>
      </p:sp>
      <p:sp>
        <p:nvSpPr>
          <p:cNvPr id="5" name="矩形 4"/>
          <p:cNvSpPr>
            <a:spLocks noChangeArrowheads="1"/>
          </p:cNvSpPr>
          <p:nvPr/>
        </p:nvSpPr>
        <p:spPr bwMode="auto">
          <a:xfrm>
            <a:off x="6962775" y="1123950"/>
            <a:ext cx="630555" cy="460375"/>
          </a:xfrm>
          <a:prstGeom prst="rect">
            <a:avLst/>
          </a:prstGeom>
          <a:noFill/>
          <a:ln w="9525">
            <a:noFill/>
            <a:miter lim="800000"/>
          </a:ln>
        </p:spPr>
        <p:txBody>
          <a:bodyPr wrap="square">
            <a:spAutoFit/>
          </a:bodyPr>
          <a:lstStyle/>
          <a:p>
            <a:r>
              <a:rPr lang="zh-CN" altLang="en-US" sz="2400">
                <a:solidFill>
                  <a:srgbClr val="FF0000"/>
                </a:solidFill>
                <a:latin typeface="Calibri" panose="020F0502020204030204" pitchFamily="34" charset="0"/>
              </a:rPr>
              <a:t> </a:t>
            </a:r>
            <a:r>
              <a:rPr lang="en-US" altLang="zh-CN" sz="2400">
                <a:solidFill>
                  <a:srgbClr val="FF0000"/>
                </a:solidFill>
                <a:latin typeface="Calibri" panose="020F0502020204030204" pitchFamily="34" charset="0"/>
              </a:rPr>
              <a:t>C</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3555" name="Rectangle 5"/>
          <p:cNvSpPr>
            <a:spLocks noChangeArrowheads="1"/>
          </p:cNvSpPr>
          <p:nvPr/>
        </p:nvSpPr>
        <p:spPr bwMode="auto">
          <a:xfrm>
            <a:off x="1176338"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5" name="Rectangle 5"/>
          <p:cNvSpPr>
            <a:spLocks noChangeArrowheads="1"/>
          </p:cNvSpPr>
          <p:nvPr/>
        </p:nvSpPr>
        <p:spPr bwMode="auto">
          <a:xfrm>
            <a:off x="3368516" y="1511935"/>
            <a:ext cx="4373880" cy="1106805"/>
          </a:xfrm>
          <a:prstGeom prst="rect">
            <a:avLst/>
          </a:prstGeom>
          <a:noFill/>
          <a:ln w="9525">
            <a:noFill/>
            <a:miter lim="800000"/>
          </a:ln>
        </p:spPr>
        <p:txBody>
          <a:bodyPr wrap="none" anchor="ctr">
            <a:spAutoFit/>
          </a:bodyPr>
          <a:lstStyle/>
          <a:p>
            <a:pPr algn="ctr" eaLnBrk="0" hangingPunct="0"/>
            <a:r>
              <a:rPr lang="zh-CN" altLang="en-US" sz="6600">
                <a:latin typeface="微软雅黑" panose="020B0503020204020204" pitchFamily="34" charset="-122"/>
                <a:ea typeface="微软雅黑" panose="020B0503020204020204" pitchFamily="34" charset="-122"/>
              </a:rPr>
              <a:t>小结与复习</a:t>
            </a:r>
            <a:endParaRPr lang="zh-CN" altLang="en-US" sz="6600">
              <a:latin typeface="微软雅黑" panose="020B0503020204020204" pitchFamily="34" charset="-122"/>
              <a:ea typeface="微软雅黑" panose="020B0503020204020204" pitchFamily="34" charset="-122"/>
            </a:endParaRPr>
          </a:p>
        </p:txBody>
      </p:sp>
      <p:grpSp>
        <p:nvGrpSpPr>
          <p:cNvPr id="6146" name="组合 2"/>
          <p:cNvGrpSpPr/>
          <p:nvPr/>
        </p:nvGrpSpPr>
        <p:grpSpPr bwMode="auto">
          <a:xfrm>
            <a:off x="2490788" y="3070225"/>
            <a:ext cx="9118600" cy="1008063"/>
            <a:chOff x="5164" y="4732"/>
            <a:chExt cx="9550" cy="1587"/>
          </a:xfrm>
        </p:grpSpPr>
        <p:pic>
          <p:nvPicPr>
            <p:cNvPr id="6151" name="图片 8" descr="图标-02">
              <a:hlinkClick r:id="rId1" action="ppaction://hlinksldjump"/>
            </p:cNvPr>
            <p:cNvPicPr>
              <a:picLocks noChangeAspect="1"/>
            </p:cNvPicPr>
            <p:nvPr/>
          </p:nvPicPr>
          <p:blipFill>
            <a:blip r:embed="rId2"/>
            <a:srcRect/>
            <a:stretch>
              <a:fillRect/>
            </a:stretch>
          </p:blipFill>
          <p:spPr bwMode="auto">
            <a:xfrm>
              <a:off x="5164" y="4732"/>
              <a:ext cx="7955" cy="1587"/>
            </a:xfrm>
            <a:prstGeom prst="rect">
              <a:avLst/>
            </a:prstGeom>
            <a:noFill/>
            <a:ln w="9525">
              <a:noFill/>
              <a:miter lim="800000"/>
              <a:headEnd/>
              <a:tailEnd/>
            </a:ln>
          </p:spPr>
        </p:pic>
        <p:sp>
          <p:nvSpPr>
            <p:cNvPr id="4" name="文本框 3">
              <a:hlinkClick r:id="rId1" action="ppaction://hlinksldjump"/>
            </p:cNvPr>
            <p:cNvSpPr txBox="1"/>
            <p:nvPr/>
          </p:nvSpPr>
          <p:spPr>
            <a:xfrm>
              <a:off x="5723" y="4919"/>
              <a:ext cx="8991" cy="1210"/>
            </a:xfrm>
            <a:prstGeom prst="rect">
              <a:avLst/>
            </a:prstGeom>
            <a:noFill/>
          </p:spPr>
          <p:txBody>
            <a:bodyPr>
              <a:spAutoFit/>
            </a:bodyPr>
            <a:lstStyle/>
            <a:p>
              <a:pPr fontAlgn="auto">
                <a:spcBef>
                  <a:spcPts val="0"/>
                </a:spcBef>
                <a:spcAft>
                  <a:spcPts val="0"/>
                </a:spcAft>
                <a:defRPr/>
              </a:pPr>
              <a:r>
                <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构 建 知 识 框 架</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grpSp>
        <p:nvGrpSpPr>
          <p:cNvPr id="6147" name="组合 5"/>
          <p:cNvGrpSpPr/>
          <p:nvPr/>
        </p:nvGrpSpPr>
        <p:grpSpPr bwMode="auto">
          <a:xfrm>
            <a:off x="2357438" y="4359275"/>
            <a:ext cx="9126537" cy="1038225"/>
            <a:chOff x="4443" y="6850"/>
            <a:chExt cx="11921" cy="1635"/>
          </a:xfrm>
        </p:grpSpPr>
        <p:pic>
          <p:nvPicPr>
            <p:cNvPr id="6149" name="图片 9" descr="图标-03">
              <a:hlinkClick r:id="rId3" action="ppaction://hlinksldjump"/>
            </p:cNvPr>
            <p:cNvPicPr>
              <a:picLocks noChangeAspect="1"/>
            </p:cNvPicPr>
            <p:nvPr/>
          </p:nvPicPr>
          <p:blipFill>
            <a:blip r:embed="rId4"/>
            <a:srcRect/>
            <a:stretch>
              <a:fillRect/>
            </a:stretch>
          </p:blipFill>
          <p:spPr bwMode="auto">
            <a:xfrm>
              <a:off x="4443" y="6850"/>
              <a:ext cx="9349" cy="1635"/>
            </a:xfrm>
            <a:prstGeom prst="rect">
              <a:avLst/>
            </a:prstGeom>
            <a:noFill/>
            <a:ln w="9525">
              <a:noFill/>
              <a:miter lim="800000"/>
              <a:headEnd/>
              <a:tailEnd/>
            </a:ln>
          </p:spPr>
        </p:pic>
        <p:sp>
          <p:nvSpPr>
            <p:cNvPr id="5" name="文本框 4">
              <a:hlinkClick r:id="rId3" action="ppaction://hlinksldjump"/>
            </p:cNvPr>
            <p:cNvSpPr txBox="1"/>
            <p:nvPr/>
          </p:nvSpPr>
          <p:spPr>
            <a:xfrm>
              <a:off x="5287" y="7063"/>
              <a:ext cx="11077" cy="1210"/>
            </a:xfrm>
            <a:prstGeom prst="rect">
              <a:avLst/>
            </a:prstGeom>
            <a:noFill/>
          </p:spPr>
          <p:txBody>
            <a:bodyPr>
              <a:spAutoFit/>
            </a:bodyPr>
            <a:lstStyle/>
            <a:p>
              <a:pPr fontAlgn="auto">
                <a:spcBef>
                  <a:spcPts val="0"/>
                </a:spcBef>
                <a:spcAft>
                  <a:spcPts val="0"/>
                </a:spcAft>
                <a:defRPr/>
              </a:pPr>
              <a:r>
                <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归 类 整 合 创 新</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6148" name="Rectangle 5"/>
          <p:cNvSpPr>
            <a:spLocks noChangeArrowheads="1"/>
          </p:cNvSpPr>
          <p:nvPr/>
        </p:nvSpPr>
        <p:spPr bwMode="auto">
          <a:xfrm>
            <a:off x="1177925" y="0"/>
            <a:ext cx="4699000" cy="584200"/>
          </a:xfrm>
          <a:prstGeom prst="rect">
            <a:avLst/>
          </a:prstGeom>
          <a:noFill/>
          <a:ln w="9525">
            <a:noFill/>
            <a:miter lim="800000"/>
          </a:ln>
        </p:spPr>
        <p:txBody>
          <a:bodyPr wrap="none" anchor="ctr">
            <a:spAutoFit/>
          </a:bodyPr>
          <a:lstStyle/>
          <a:p>
            <a:pPr eaLnBrk="0" hangingPunct="0"/>
            <a:r>
              <a:rPr lang="zh-CN" altLang="en-US" sz="3200" b="1">
                <a:latin typeface="微软雅黑" panose="020B0503020204020204" pitchFamily="34" charset="-122"/>
                <a:ea typeface="微软雅黑" panose="020B0503020204020204" pitchFamily="34" charset="-122"/>
              </a:rPr>
              <a:t>第四</a:t>
            </a:r>
            <a:r>
              <a:rPr lang="zh-CN" altLang="en-US" sz="3200" b="1">
                <a:latin typeface="微软雅黑" panose="020B0503020204020204" pitchFamily="34" charset="-122"/>
                <a:ea typeface="微软雅黑" panose="020B0503020204020204" pitchFamily="34" charset="-122"/>
                <a:sym typeface="+mn-ea"/>
              </a:rPr>
              <a:t>单元</a:t>
            </a:r>
            <a:r>
              <a:rPr lang="zh-CN" altLang="en-US" sz="3200">
                <a:latin typeface="微软雅黑" panose="020B0503020204020204" pitchFamily="34" charset="-122"/>
                <a:ea typeface="微软雅黑" panose="020B0503020204020204" pitchFamily="34" charset="-122"/>
              </a:rPr>
              <a:t>　生物圈中的人</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7" name="Rectangle 5"/>
          <p:cNvSpPr>
            <a:spLocks noChangeArrowheads="1"/>
          </p:cNvSpPr>
          <p:nvPr/>
        </p:nvSpPr>
        <p:spPr bwMode="auto">
          <a:xfrm>
            <a:off x="1149350"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3" name="文本框 4"/>
          <p:cNvSpPr txBox="1"/>
          <p:nvPr/>
        </p:nvSpPr>
        <p:spPr>
          <a:xfrm>
            <a:off x="715963" y="1000125"/>
            <a:ext cx="10017125" cy="3689350"/>
          </a:xfrm>
          <a:prstGeom prst="rect">
            <a:avLst/>
          </a:prstGeom>
          <a:noFill/>
        </p:spPr>
        <p:txBody>
          <a:bodyPr>
            <a:spAutoFit/>
          </a:bodyPr>
          <a:lstStyle/>
          <a:p>
            <a:pPr indent="266700" algn="just" fontAlgn="auto">
              <a:lnSpc>
                <a:spcPts val="48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charset="-122"/>
                <a:ea typeface="黑体" panose="02010609060101010101" charset="-122"/>
                <a:cs typeface="Courier New" panose="02070309020205020404" pitchFamily="49" charset="0"/>
              </a:rPr>
              <a:t>解析</a:t>
            </a:r>
            <a:r>
              <a:rPr lang="en-US" altLang="zh-CN" sz="2600" b="1" kern="100" dirty="0">
                <a:solidFill>
                  <a:srgbClr val="0000FF"/>
                </a:solidFill>
                <a:latin typeface="+mn-ea"/>
                <a:ea typeface="+mn-ea"/>
                <a:cs typeface="Courier New" panose="02070309020205020404" pitchFamily="49" charset="0"/>
              </a:rPr>
              <a:t>]</a:t>
            </a:r>
            <a:r>
              <a:rPr lang="zh-CN" altLang="en-US" sz="2600" b="1" kern="100" dirty="0">
                <a:latin typeface="仿宋" panose="02010609060101010101" charset="-122"/>
                <a:ea typeface="仿宋" panose="02010609060101010101" charset="-122"/>
                <a:cs typeface="Courier New" panose="02070309020205020404" pitchFamily="49" charset="0"/>
              </a:rPr>
              <a:t> 尿液中出现蛋白质可能是由于肾小球发生病变导致其通透性增大，使部分血细胞和大分子蛋白质进入原尿；当血液流经肾小球时，除了血细胞和大分子蛋白质外，其他的如水、无机盐、尿素、葡萄糖会滤过到肾小囊内形成原尿；肾单位由肾小球、肾小囊和肾小管组成；人体每天形成的原尿大约有</a:t>
            </a:r>
            <a:r>
              <a:rPr lang="en-US" altLang="zh-CN" sz="2600" b="1" kern="100" dirty="0">
                <a:latin typeface="仿宋" panose="02010609060101010101" charset="-122"/>
                <a:ea typeface="仿宋" panose="02010609060101010101" charset="-122"/>
                <a:cs typeface="Courier New" panose="02070309020205020404" pitchFamily="49" charset="0"/>
              </a:rPr>
              <a:t>150 L</a:t>
            </a:r>
            <a:r>
              <a:rPr lang="zh-CN" altLang="en-US" sz="2600" b="1" kern="100" dirty="0">
                <a:latin typeface="仿宋" panose="02010609060101010101" charset="-122"/>
                <a:ea typeface="仿宋" panose="02010609060101010101" charset="-122"/>
                <a:cs typeface="Courier New" panose="02070309020205020404" pitchFamily="49" charset="0"/>
              </a:rPr>
              <a:t>，但排出的尿液只有</a:t>
            </a:r>
            <a:r>
              <a:rPr lang="en-US" altLang="zh-CN" sz="2600" b="1" kern="100" dirty="0">
                <a:latin typeface="仿宋" panose="02010609060101010101" charset="-122"/>
                <a:ea typeface="仿宋" panose="02010609060101010101" charset="-122"/>
                <a:cs typeface="Courier New" panose="02070309020205020404" pitchFamily="49" charset="0"/>
              </a:rPr>
              <a:t>1.5 L</a:t>
            </a:r>
            <a:r>
              <a:rPr lang="zh-CN" altLang="en-US" sz="2600" b="1" kern="100" dirty="0">
                <a:latin typeface="仿宋" panose="02010609060101010101" charset="-122"/>
                <a:ea typeface="仿宋" panose="02010609060101010101" charset="-122"/>
                <a:cs typeface="Courier New" panose="02070309020205020404" pitchFamily="49" charset="0"/>
              </a:rPr>
              <a:t>，这是因为肾小管的重吸收作用。</a:t>
            </a:r>
            <a:endParaRPr lang="zh-CN" altLang="en-US" sz="2600" b="1" kern="100" dirty="0">
              <a:latin typeface="仿宋" panose="02010609060101010101" charset="-122"/>
              <a:ea typeface="仿宋" panose="02010609060101010101" charset="-122"/>
              <a:cs typeface="Courier New" panose="02070309020205020404" pitchFamily="49"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98438" y="874713"/>
            <a:ext cx="11620500" cy="2030095"/>
          </a:xfrm>
          <a:prstGeom prst="rect">
            <a:avLst/>
          </a:prstGeom>
          <a:noFill/>
        </p:spPr>
        <p:txBody>
          <a:bodyPr>
            <a:spAutoFit/>
          </a:bodyPr>
          <a:lstStyle/>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7</a:t>
            </a:r>
            <a:r>
              <a:rPr lang="zh-CN" altLang="en-US" sz="2800" b="1">
                <a:latin typeface="Times New Roman" panose="02020603050405020304" pitchFamily="18" charset="0"/>
                <a:ea typeface="Arial Unicode MS" panose="020B0604020202020204" charset="-122"/>
                <a:cs typeface="Arial Unicode MS" panose="020B0604020202020204" charset="-122"/>
              </a:rPr>
              <a:t>．  取某健康人肾动脉中的血浆、肾小囊中的原尿和膀胱中的尿液进行分析，得到如下数据。表中能表示尿素含量变化的一行数据是</a:t>
            </a:r>
            <a:r>
              <a:rPr lang="en-US" altLang="zh-CN" sz="2800" b="1">
                <a:latin typeface="Times New Roman" panose="02020603050405020304" pitchFamily="18" charset="0"/>
                <a:ea typeface="Arial Unicode MS" panose="020B0604020202020204" charset="-122"/>
                <a:cs typeface="Arial Unicode MS" panose="020B0604020202020204" charset="-122"/>
              </a:rPr>
              <a:t>(</a:t>
            </a:r>
            <a:r>
              <a:rPr lang="zh-CN" altLang="en-US" sz="2800" b="1">
                <a:latin typeface="Times New Roman" panose="02020603050405020304" pitchFamily="18" charset="0"/>
                <a:ea typeface="Arial Unicode MS" panose="020B0604020202020204" charset="-122"/>
                <a:cs typeface="Arial Unicode MS" panose="020B0604020202020204" charset="-122"/>
              </a:rPr>
              <a:t>　　</a:t>
            </a:r>
            <a:r>
              <a:rPr lang="en-US" altLang="zh-CN" sz="2800" b="1">
                <a:latin typeface="Times New Roman" panose="02020603050405020304" pitchFamily="18" charset="0"/>
                <a:ea typeface="Arial Unicode MS" panose="020B0604020202020204" charset="-122"/>
                <a:cs typeface="Arial Unicode MS" panose="020B0604020202020204" charset="-122"/>
              </a:rPr>
              <a:t>)</a:t>
            </a:r>
            <a:endParaRPr lang="en-US" altLang="zh-CN" sz="2800" b="1">
              <a:latin typeface="Times New Roman" panose="02020603050405020304" pitchFamily="18" charset="0"/>
              <a:ea typeface="Arial Unicode MS" panose="020B0604020202020204" charset="-122"/>
              <a:cs typeface="Arial Unicode MS" panose="020B0604020202020204" charset="-122"/>
            </a:endParaRPr>
          </a:p>
          <a:p>
            <a:pPr indent="266700">
              <a:lnSpc>
                <a:spcPct val="150000"/>
              </a:lnSpc>
            </a:pPr>
            <a:r>
              <a:rPr lang="zh-CN" altLang="en-US" sz="2800" b="1">
                <a:latin typeface="Times New Roman" panose="02020603050405020304" pitchFamily="18" charset="0"/>
                <a:ea typeface="Arial Unicode MS" panose="020B0604020202020204" charset="-122"/>
                <a:cs typeface="Arial Unicode MS" panose="020B0604020202020204" charset="-122"/>
              </a:rPr>
              <a:t>　</a:t>
            </a:r>
            <a:r>
              <a:rPr lang="en-US" altLang="zh-CN" sz="2800" b="1">
                <a:latin typeface="Times New Roman" panose="02020603050405020304" pitchFamily="18" charset="0"/>
                <a:ea typeface="Arial Unicode MS" panose="020B0604020202020204" charset="-122"/>
                <a:cs typeface="Arial Unicode MS" panose="020B0604020202020204" charset="-122"/>
              </a:rPr>
              <a:t>A</a:t>
            </a:r>
            <a:r>
              <a:rPr lang="zh-CN" altLang="en-US" sz="2800" b="1">
                <a:latin typeface="Times New Roman" panose="02020603050405020304" pitchFamily="18" charset="0"/>
                <a:ea typeface="Arial Unicode MS" panose="020B0604020202020204" charset="-122"/>
                <a:cs typeface="Arial Unicode MS" panose="020B0604020202020204" charset="-122"/>
              </a:rPr>
              <a:t>．甲		     </a:t>
            </a:r>
            <a:r>
              <a:rPr lang="en-US" altLang="zh-CN" sz="2800" b="1">
                <a:latin typeface="Times New Roman" panose="02020603050405020304" pitchFamily="18" charset="0"/>
                <a:ea typeface="Arial Unicode MS" panose="020B0604020202020204" charset="-122"/>
                <a:cs typeface="Arial Unicode MS" panose="020B0604020202020204" charset="-122"/>
              </a:rPr>
              <a:t>B</a:t>
            </a:r>
            <a:r>
              <a:rPr lang="zh-CN" altLang="en-US" sz="2800" b="1">
                <a:latin typeface="Times New Roman" panose="02020603050405020304" pitchFamily="18" charset="0"/>
                <a:ea typeface="Arial Unicode MS" panose="020B0604020202020204" charset="-122"/>
                <a:cs typeface="Arial Unicode MS" panose="020B0604020202020204" charset="-122"/>
              </a:rPr>
              <a:t>．乙	      </a:t>
            </a:r>
            <a:r>
              <a:rPr lang="en-US" altLang="zh-CN" sz="2800" b="1">
                <a:latin typeface="Times New Roman" panose="02020603050405020304" pitchFamily="18" charset="0"/>
                <a:ea typeface="Arial Unicode MS" panose="020B0604020202020204" charset="-122"/>
                <a:cs typeface="Arial Unicode MS" panose="020B0604020202020204" charset="-122"/>
              </a:rPr>
              <a:t>C</a:t>
            </a:r>
            <a:r>
              <a:rPr lang="zh-CN" altLang="en-US" sz="2800" b="1">
                <a:latin typeface="Times New Roman" panose="02020603050405020304" pitchFamily="18" charset="0"/>
                <a:ea typeface="Arial Unicode MS" panose="020B0604020202020204" charset="-122"/>
                <a:cs typeface="Arial Unicode MS" panose="020B0604020202020204" charset="-122"/>
              </a:rPr>
              <a:t>．丙		   </a:t>
            </a:r>
            <a:r>
              <a:rPr lang="en-US" altLang="zh-CN" sz="2800" b="1">
                <a:latin typeface="Times New Roman" panose="02020603050405020304" pitchFamily="18" charset="0"/>
                <a:ea typeface="Arial Unicode MS" panose="020B0604020202020204" charset="-122"/>
                <a:cs typeface="Arial Unicode MS" panose="020B0604020202020204" charset="-122"/>
              </a:rPr>
              <a:t>D</a:t>
            </a:r>
            <a:r>
              <a:rPr lang="zh-CN" altLang="en-US" sz="2800" b="1">
                <a:latin typeface="Times New Roman" panose="02020603050405020304" pitchFamily="18" charset="0"/>
                <a:ea typeface="Arial Unicode MS" panose="020B0604020202020204" charset="-122"/>
                <a:cs typeface="Arial Unicode MS" panose="020B0604020202020204" charset="-122"/>
              </a:rPr>
              <a:t>．丁</a:t>
            </a:r>
            <a:endParaRPr lang="en-US" altLang="zh-CN" sz="2800" b="1">
              <a:latin typeface="Times New Roman" panose="02020603050405020304" pitchFamily="18" charset="0"/>
              <a:ea typeface="Arial Unicode MS" panose="020B0604020202020204" charset="-122"/>
              <a:cs typeface="Arial Unicode MS" panose="020B0604020202020204" charset="-122"/>
            </a:endParaRPr>
          </a:p>
        </p:txBody>
      </p:sp>
      <p:sp>
        <p:nvSpPr>
          <p:cNvPr id="5" name="矩形 4"/>
          <p:cNvSpPr>
            <a:spLocks noChangeArrowheads="1"/>
          </p:cNvSpPr>
          <p:nvPr/>
        </p:nvSpPr>
        <p:spPr bwMode="auto">
          <a:xfrm>
            <a:off x="10196830" y="1788160"/>
            <a:ext cx="442913" cy="461963"/>
          </a:xfrm>
          <a:prstGeom prst="rect">
            <a:avLst/>
          </a:prstGeom>
          <a:noFill/>
          <a:ln w="9525">
            <a:noFill/>
            <a:miter lim="800000"/>
          </a:ln>
        </p:spPr>
        <p:txBody>
          <a:bodyPr wrap="none">
            <a:spAutoFit/>
          </a:bodyPr>
          <a:lstStyle/>
          <a:p>
            <a:r>
              <a:rPr lang="zh-CN" altLang="en-US" sz="2400">
                <a:solidFill>
                  <a:srgbClr val="FF0000"/>
                </a:solidFill>
                <a:latin typeface="Calibri" panose="020F0502020204030204" pitchFamily="34" charset="0"/>
              </a:rPr>
              <a:t> </a:t>
            </a:r>
            <a:r>
              <a:rPr lang="en-US" altLang="zh-CN" sz="2400">
                <a:solidFill>
                  <a:srgbClr val="FF0000"/>
                </a:solidFill>
                <a:latin typeface="Calibri" panose="020F0502020204030204" pitchFamily="34" charset="0"/>
              </a:rPr>
              <a:t>D</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5603" name="Rectangle 5"/>
          <p:cNvSpPr>
            <a:spLocks noChangeArrowheads="1"/>
          </p:cNvSpPr>
          <p:nvPr/>
        </p:nvSpPr>
        <p:spPr bwMode="auto">
          <a:xfrm>
            <a:off x="1176338"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graphicFrame>
        <p:nvGraphicFramePr>
          <p:cNvPr id="7" name="表格 6"/>
          <p:cNvGraphicFramePr>
            <a:graphicFrameLocks noGrp="1"/>
          </p:cNvGraphicFramePr>
          <p:nvPr>
            <p:custDataLst>
              <p:tags r:id="rId1"/>
            </p:custDataLst>
          </p:nvPr>
        </p:nvGraphicFramePr>
        <p:xfrm>
          <a:off x="374650" y="3227388"/>
          <a:ext cx="11247438" cy="2560637"/>
        </p:xfrm>
        <a:graphic>
          <a:graphicData uri="http://schemas.openxmlformats.org/drawingml/2006/table">
            <a:tbl>
              <a:tblPr/>
              <a:tblGrid>
                <a:gridCol w="1612900"/>
                <a:gridCol w="3211513"/>
                <a:gridCol w="3211512"/>
                <a:gridCol w="3211513"/>
              </a:tblGrid>
              <a:tr h="97536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主要成分</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血浆</a:t>
                      </a: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a:t>
                      </a:r>
                      <a:r>
                        <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克</a:t>
                      </a: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/100</a:t>
                      </a:r>
                      <a:r>
                        <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毫升</a:t>
                      </a: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原尿</a:t>
                      </a: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a:t>
                      </a:r>
                      <a:r>
                        <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克</a:t>
                      </a: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/100</a:t>
                      </a:r>
                      <a:r>
                        <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毫升</a:t>
                      </a: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尿液</a:t>
                      </a: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a:t>
                      </a:r>
                      <a:r>
                        <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克</a:t>
                      </a: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/100</a:t>
                      </a:r>
                      <a:r>
                        <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毫升</a:t>
                      </a: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水</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90</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98</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95</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甲</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8.00</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0.03</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0.00</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乙</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0.10</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0.10</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0.00</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丙</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0.72</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0.72</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1.10</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丁</a:t>
                      </a:r>
                      <a:endParaRPr kumimoji="0" lang="zh-CN" altLang="en-US"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0.03</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0.03</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Courier New" panose="02070309020205020404" pitchFamily="49" charset="0"/>
                        </a:rPr>
                        <a:t>1.80</a:t>
                      </a:r>
                      <a:endParaRPr kumimoji="0" lang="zh-CN" altLang="zh-CN" sz="32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98438" y="874713"/>
            <a:ext cx="11620500" cy="3969385"/>
          </a:xfrm>
          <a:prstGeom prst="rect">
            <a:avLst/>
          </a:prstGeom>
          <a:noFill/>
        </p:spPr>
        <p:txBody>
          <a:bodyPr>
            <a:spAutoFit/>
          </a:bodyPr>
          <a:lstStyle/>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8</a:t>
            </a:r>
            <a:r>
              <a:rPr lang="zh-CN" altLang="en-US" sz="2800" b="1">
                <a:latin typeface="Times New Roman" panose="02020603050405020304" pitchFamily="18" charset="0"/>
                <a:ea typeface="Arial Unicode MS" panose="020B0604020202020204" charset="-122"/>
                <a:cs typeface="Arial Unicode MS" panose="020B0604020202020204" charset="-122"/>
              </a:rPr>
              <a:t>．   下列关于人体泌尿系统的说法中错误的是</a:t>
            </a:r>
            <a:r>
              <a:rPr lang="en-US" altLang="zh-CN" sz="2800" b="1">
                <a:latin typeface="Times New Roman" panose="02020603050405020304" pitchFamily="18" charset="0"/>
                <a:ea typeface="Arial Unicode MS" panose="020B0604020202020204" charset="-122"/>
                <a:cs typeface="Arial Unicode MS" panose="020B0604020202020204" charset="-122"/>
              </a:rPr>
              <a:t>(</a:t>
            </a:r>
            <a:r>
              <a:rPr lang="zh-CN" altLang="en-US" sz="2800" b="1">
                <a:latin typeface="Times New Roman" panose="02020603050405020304" pitchFamily="18" charset="0"/>
                <a:ea typeface="Arial Unicode MS" panose="020B0604020202020204" charset="-122"/>
                <a:cs typeface="Arial Unicode MS" panose="020B0604020202020204" charset="-122"/>
              </a:rPr>
              <a:t>　　</a:t>
            </a:r>
            <a:r>
              <a:rPr lang="en-US" altLang="zh-CN" sz="2800" b="1">
                <a:latin typeface="Times New Roman" panose="02020603050405020304" pitchFamily="18" charset="0"/>
                <a:ea typeface="Arial Unicode MS" panose="020B0604020202020204" charset="-122"/>
                <a:cs typeface="Arial Unicode MS" panose="020B0604020202020204" charset="-122"/>
              </a:rPr>
              <a:t>)</a:t>
            </a:r>
            <a:endParaRPr lang="en-US" altLang="zh-CN" sz="2800" b="1">
              <a:latin typeface="Times New Roman" panose="02020603050405020304" pitchFamily="18" charset="0"/>
              <a:ea typeface="Arial Unicode MS" panose="020B0604020202020204" charset="-122"/>
              <a:cs typeface="Arial Unicode MS" panose="020B0604020202020204" charset="-122"/>
            </a:endParaRPr>
          </a:p>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A</a:t>
            </a:r>
            <a:r>
              <a:rPr lang="zh-CN" altLang="en-US" sz="2800" b="1">
                <a:latin typeface="Times New Roman" panose="02020603050405020304" pitchFamily="18" charset="0"/>
                <a:ea typeface="Arial Unicode MS" panose="020B0604020202020204" charset="-122"/>
                <a:cs typeface="Arial Unicode MS" panose="020B0604020202020204" charset="-122"/>
              </a:rPr>
              <a:t>．尿液的形成要经过肾小球、肾小囊内壁的过滤作用和肾小管的重吸收作用</a:t>
            </a:r>
            <a:endParaRPr lang="zh-CN" altLang="en-US" sz="2800" b="1">
              <a:latin typeface="Times New Roman" panose="02020603050405020304" pitchFamily="18" charset="0"/>
              <a:ea typeface="Arial Unicode MS" panose="020B0604020202020204" charset="-122"/>
              <a:cs typeface="Arial Unicode MS" panose="020B0604020202020204" charset="-122"/>
            </a:endParaRPr>
          </a:p>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B</a:t>
            </a:r>
            <a:r>
              <a:rPr lang="zh-CN" altLang="en-US" sz="2800" b="1">
                <a:latin typeface="Times New Roman" panose="02020603050405020304" pitchFamily="18" charset="0"/>
                <a:ea typeface="Arial Unicode MS" panose="020B0604020202020204" charset="-122"/>
                <a:cs typeface="Arial Unicode MS" panose="020B0604020202020204" charset="-122"/>
              </a:rPr>
              <a:t>．入球小动脉和出球小动脉中流的都是动脉血</a:t>
            </a:r>
            <a:endParaRPr lang="zh-CN" altLang="en-US" sz="2800" b="1">
              <a:latin typeface="Times New Roman" panose="02020603050405020304" pitchFamily="18" charset="0"/>
              <a:ea typeface="Arial Unicode MS" panose="020B0604020202020204" charset="-122"/>
              <a:cs typeface="Arial Unicode MS" panose="020B0604020202020204" charset="-122"/>
            </a:endParaRPr>
          </a:p>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C</a:t>
            </a:r>
            <a:r>
              <a:rPr lang="zh-CN" altLang="en-US" sz="2800" b="1">
                <a:latin typeface="Times New Roman" panose="02020603050405020304" pitchFamily="18" charset="0"/>
                <a:ea typeface="Arial Unicode MS" panose="020B0604020202020204" charset="-122"/>
                <a:cs typeface="Arial Unicode MS" panose="020B0604020202020204" charset="-122"/>
              </a:rPr>
              <a:t>．尿毒症患者需要进行血液透析，排出的主要是血液中的尿素等物质</a:t>
            </a:r>
            <a:endParaRPr lang="zh-CN" altLang="en-US" sz="2800" b="1">
              <a:latin typeface="Times New Roman" panose="02020603050405020304" pitchFamily="18" charset="0"/>
              <a:ea typeface="Arial Unicode MS" panose="020B0604020202020204" charset="-122"/>
              <a:cs typeface="Arial Unicode MS" panose="020B0604020202020204" charset="-122"/>
            </a:endParaRPr>
          </a:p>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D</a:t>
            </a:r>
            <a:r>
              <a:rPr lang="zh-CN" altLang="en-US" sz="2800" b="1">
                <a:latin typeface="Times New Roman" panose="02020603050405020304" pitchFamily="18" charset="0"/>
                <a:ea typeface="Arial Unicode MS" panose="020B0604020202020204" charset="-122"/>
                <a:cs typeface="Arial Unicode MS" panose="020B0604020202020204" charset="-122"/>
              </a:rPr>
              <a:t>．膀胱是形成尿液的主要器官</a:t>
            </a:r>
            <a:endParaRPr lang="zh-CN" altLang="en-US" sz="2800" b="1">
              <a:latin typeface="Times New Roman" panose="02020603050405020304" pitchFamily="18" charset="0"/>
              <a:ea typeface="Arial Unicode MS" panose="020B0604020202020204" charset="-122"/>
              <a:cs typeface="Arial Unicode MS" panose="020B0604020202020204" charset="-122"/>
            </a:endParaRPr>
          </a:p>
        </p:txBody>
      </p:sp>
      <p:sp>
        <p:nvSpPr>
          <p:cNvPr id="5" name="矩形 4"/>
          <p:cNvSpPr>
            <a:spLocks noChangeArrowheads="1"/>
          </p:cNvSpPr>
          <p:nvPr/>
        </p:nvSpPr>
        <p:spPr bwMode="auto">
          <a:xfrm>
            <a:off x="7997190" y="1046480"/>
            <a:ext cx="2045335" cy="460375"/>
          </a:xfrm>
          <a:prstGeom prst="rect">
            <a:avLst/>
          </a:prstGeom>
          <a:noFill/>
          <a:ln w="9525">
            <a:noFill/>
            <a:miter lim="800000"/>
          </a:ln>
        </p:spPr>
        <p:txBody>
          <a:bodyPr wrap="square">
            <a:spAutoFit/>
          </a:bodyPr>
          <a:lstStyle/>
          <a:p>
            <a:r>
              <a:rPr lang="zh-CN" altLang="en-US" sz="2400">
                <a:solidFill>
                  <a:srgbClr val="FF0000"/>
                </a:solidFill>
                <a:latin typeface="Calibri" panose="020F0502020204030204" pitchFamily="34" charset="0"/>
              </a:rPr>
              <a:t> </a:t>
            </a:r>
            <a:r>
              <a:rPr lang="en-US" altLang="zh-CN" sz="2400">
                <a:solidFill>
                  <a:srgbClr val="FF0000"/>
                </a:solidFill>
                <a:latin typeface="Calibri" panose="020F0502020204030204" pitchFamily="34" charset="0"/>
              </a:rPr>
              <a:t>D</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6627" name="Rectangle 5"/>
          <p:cNvSpPr>
            <a:spLocks noChangeArrowheads="1"/>
          </p:cNvSpPr>
          <p:nvPr/>
        </p:nvSpPr>
        <p:spPr bwMode="auto">
          <a:xfrm>
            <a:off x="1176338"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49" name="Rectangle 5"/>
          <p:cNvSpPr>
            <a:spLocks noChangeArrowheads="1"/>
          </p:cNvSpPr>
          <p:nvPr/>
        </p:nvSpPr>
        <p:spPr bwMode="auto">
          <a:xfrm>
            <a:off x="1149350"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3" name="文本框 4"/>
          <p:cNvSpPr txBox="1"/>
          <p:nvPr/>
        </p:nvSpPr>
        <p:spPr>
          <a:xfrm>
            <a:off x="715963" y="1000125"/>
            <a:ext cx="10017125" cy="4402138"/>
          </a:xfrm>
          <a:prstGeom prst="rect">
            <a:avLst/>
          </a:prstGeom>
          <a:noFill/>
        </p:spPr>
        <p:txBody>
          <a:bodyPr>
            <a:spAutoFit/>
          </a:bodyPr>
          <a:lstStyle/>
          <a:p>
            <a:pPr indent="266700" algn="just" fontAlgn="auto">
              <a:lnSpc>
                <a:spcPts val="48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charset="-122"/>
                <a:ea typeface="黑体" panose="02010609060101010101" charset="-122"/>
                <a:cs typeface="Courier New" panose="02070309020205020404" pitchFamily="49" charset="0"/>
              </a:rPr>
              <a:t>解析</a:t>
            </a:r>
            <a:r>
              <a:rPr lang="en-US" altLang="zh-CN" sz="2600" b="1" kern="100" dirty="0">
                <a:solidFill>
                  <a:srgbClr val="0000FF"/>
                </a:solidFill>
                <a:latin typeface="+mn-ea"/>
                <a:ea typeface="+mn-ea"/>
                <a:cs typeface="Courier New" panose="02070309020205020404" pitchFamily="49" charset="0"/>
              </a:rPr>
              <a:t>]</a:t>
            </a:r>
            <a:r>
              <a:rPr lang="zh-CN" altLang="en-US" sz="2600" b="1" kern="100" dirty="0">
                <a:latin typeface="仿宋" panose="02010609060101010101" charset="-122"/>
                <a:ea typeface="仿宋" panose="02010609060101010101" charset="-122"/>
                <a:cs typeface="Courier New" panose="02070309020205020404" pitchFamily="49" charset="0"/>
              </a:rPr>
              <a:t> 尿液的形成主要包括肾小球、肾小囊内壁的滤过作用和肾小管的重吸收作用。入球小动脉、出球小动脉、肾小球都是肾动脉的组成部分，里面流的都是动脉血。当血液流经肾小球时，除了血细胞和大分子的蛋白质外，血浆中的一部分水、无机盐、葡萄糖和尿素等物质，都可以经过肾小球滤过到肾小囊内。尿毒症患者不能正常排尿，需要进行血液透析，排出的主要是血液中的尿素成分。肾脏形成的尿液，经过肾盂流入输尿管，在膀胱内暂时贮存。</a:t>
            </a:r>
            <a:endParaRPr lang="zh-CN" altLang="en-US" sz="2600" b="1" kern="100" dirty="0">
              <a:latin typeface="仿宋" panose="02010609060101010101" charset="-122"/>
              <a:ea typeface="仿宋" panose="02010609060101010101" charset="-122"/>
              <a:cs typeface="Courier New" panose="02070309020205020404" pitchFamily="49"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98438" y="874713"/>
            <a:ext cx="11620500" cy="4615815"/>
          </a:xfrm>
          <a:prstGeom prst="rect">
            <a:avLst/>
          </a:prstGeom>
          <a:noFill/>
        </p:spPr>
        <p:txBody>
          <a:bodyPr>
            <a:spAutoFit/>
          </a:bodyPr>
          <a:lstStyle/>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9</a:t>
            </a:r>
            <a:r>
              <a:rPr lang="zh-CN" altLang="en-US" sz="2800" b="1">
                <a:latin typeface="Times New Roman" panose="02020603050405020304" pitchFamily="18" charset="0"/>
                <a:ea typeface="Arial Unicode MS" panose="020B0604020202020204" charset="-122"/>
                <a:cs typeface="Arial Unicode MS" panose="020B0604020202020204" charset="-122"/>
              </a:rPr>
              <a:t>．  人工肾是目前治疗尿毒症的机器，通过将病人的血液引入透析器，利用透析膜将血液中的废物滤过后排出，再将净化后的血液送回病人的静脉中，透析过程如图所示。</a:t>
            </a:r>
            <a:endParaRPr lang="en-US" altLang="zh-CN" sz="2800" b="1">
              <a:latin typeface="Times New Roman" panose="02020603050405020304" pitchFamily="18" charset="0"/>
              <a:ea typeface="Arial Unicode MS" panose="020B0604020202020204" charset="-122"/>
              <a:cs typeface="Arial Unicode MS" panose="020B0604020202020204" charset="-122"/>
            </a:endParaRPr>
          </a:p>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(1)</a:t>
            </a:r>
            <a:r>
              <a:rPr lang="zh-CN" altLang="en-US" sz="2800" b="1">
                <a:latin typeface="Times New Roman" panose="02020603050405020304" pitchFamily="18" charset="0"/>
                <a:ea typeface="Arial Unicode MS" panose="020B0604020202020204" charset="-122"/>
                <a:cs typeface="Arial Unicode MS" panose="020B0604020202020204" charset="-122"/>
              </a:rPr>
              <a:t>若发现④中有红细胞，则说明透析膜损坏，这相当于肾脏中的</a:t>
            </a:r>
            <a:r>
              <a:rPr lang="en-US" altLang="zh-CN" sz="2800" b="1">
                <a:latin typeface="Times New Roman" panose="02020603050405020304" pitchFamily="18" charset="0"/>
                <a:ea typeface="Arial Unicode MS" panose="020B0604020202020204" charset="-122"/>
                <a:cs typeface="Arial Unicode MS" panose="020B0604020202020204" charset="-122"/>
              </a:rPr>
              <a:t>________</a:t>
            </a:r>
            <a:r>
              <a:rPr lang="zh-CN" altLang="en-US" sz="2800" b="1">
                <a:latin typeface="Times New Roman" panose="02020603050405020304" pitchFamily="18" charset="0"/>
                <a:ea typeface="Arial Unicode MS" panose="020B0604020202020204" charset="-122"/>
                <a:cs typeface="Arial Unicode MS" panose="020B0604020202020204" charset="-122"/>
              </a:rPr>
              <a:t>出现了病变。</a:t>
            </a:r>
            <a:endParaRPr lang="zh-CN" altLang="en-US" sz="2800" b="1">
              <a:latin typeface="Times New Roman" panose="02020603050405020304" pitchFamily="18" charset="0"/>
              <a:ea typeface="Arial Unicode MS" panose="020B0604020202020204" charset="-122"/>
              <a:cs typeface="Arial Unicode MS" panose="020B0604020202020204" charset="-122"/>
            </a:endParaRPr>
          </a:p>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(2)</a:t>
            </a:r>
            <a:r>
              <a:rPr lang="zh-CN" altLang="en-US" sz="2800" b="1">
                <a:latin typeface="Times New Roman" panose="02020603050405020304" pitchFamily="18" charset="0"/>
                <a:ea typeface="Arial Unicode MS" panose="020B0604020202020204" charset="-122"/>
                <a:cs typeface="Arial Unicode MS" panose="020B0604020202020204" charset="-122"/>
              </a:rPr>
              <a:t>比较②中与①中血液的成分，</a:t>
            </a:r>
            <a:r>
              <a:rPr lang="en-US" altLang="zh-CN" sz="2800" b="1">
                <a:latin typeface="Times New Roman" panose="02020603050405020304" pitchFamily="18" charset="0"/>
                <a:ea typeface="Arial Unicode MS" panose="020B0604020202020204" charset="-122"/>
                <a:cs typeface="Arial Unicode MS" panose="020B0604020202020204" charset="-122"/>
              </a:rPr>
              <a:t>________</a:t>
            </a:r>
            <a:r>
              <a:rPr lang="zh-CN" altLang="en-US" sz="2800" b="1">
                <a:latin typeface="Times New Roman" panose="02020603050405020304" pitchFamily="18" charset="0"/>
                <a:ea typeface="Arial Unicode MS" panose="020B0604020202020204" charset="-122"/>
                <a:cs typeface="Arial Unicode MS" panose="020B0604020202020204" charset="-122"/>
              </a:rPr>
              <a:t>等废物减少了。</a:t>
            </a:r>
            <a:endParaRPr lang="zh-CN" altLang="en-US" sz="2800" b="1">
              <a:latin typeface="Times New Roman" panose="02020603050405020304" pitchFamily="18" charset="0"/>
              <a:ea typeface="Arial Unicode MS" panose="020B0604020202020204" charset="-122"/>
              <a:cs typeface="Arial Unicode MS" panose="020B0604020202020204" charset="-122"/>
            </a:endParaRPr>
          </a:p>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(3)</a:t>
            </a:r>
            <a:r>
              <a:rPr lang="zh-CN" altLang="en-US" sz="2800" b="1">
                <a:latin typeface="Times New Roman" panose="02020603050405020304" pitchFamily="18" charset="0"/>
                <a:ea typeface="Arial Unicode MS" panose="020B0604020202020204" charset="-122"/>
                <a:cs typeface="Arial Unicode MS" panose="020B0604020202020204" charset="-122"/>
              </a:rPr>
              <a:t>人工肾相当于生物体结构层次中的</a:t>
            </a:r>
            <a:r>
              <a:rPr lang="en-US" altLang="zh-CN" sz="2800" b="1">
                <a:latin typeface="Times New Roman" panose="02020603050405020304" pitchFamily="18" charset="0"/>
                <a:ea typeface="Arial Unicode MS" panose="020B0604020202020204" charset="-122"/>
                <a:cs typeface="Arial Unicode MS" panose="020B0604020202020204" charset="-122"/>
              </a:rPr>
              <a:t>________</a:t>
            </a:r>
            <a:r>
              <a:rPr lang="zh-CN" altLang="en-US" sz="2800" b="1">
                <a:latin typeface="Times New Roman" panose="02020603050405020304" pitchFamily="18" charset="0"/>
                <a:ea typeface="Arial Unicode MS" panose="020B0604020202020204" charset="-122"/>
                <a:cs typeface="Arial Unicode MS" panose="020B0604020202020204" charset="-122"/>
              </a:rPr>
              <a:t>。</a:t>
            </a:r>
            <a:endParaRPr lang="zh-CN" altLang="en-US" sz="2800" b="1">
              <a:latin typeface="Times New Roman" panose="02020603050405020304" pitchFamily="18" charset="0"/>
              <a:ea typeface="Arial Unicode MS" panose="020B0604020202020204" charset="-122"/>
              <a:cs typeface="Arial Unicode MS" panose="020B0604020202020204" charset="-122"/>
            </a:endParaRPr>
          </a:p>
        </p:txBody>
      </p:sp>
      <p:sp>
        <p:nvSpPr>
          <p:cNvPr id="5" name="矩形 4"/>
          <p:cNvSpPr>
            <a:spLocks noChangeArrowheads="1"/>
          </p:cNvSpPr>
          <p:nvPr/>
        </p:nvSpPr>
        <p:spPr bwMode="auto">
          <a:xfrm>
            <a:off x="400050" y="3514725"/>
            <a:ext cx="1108075"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肾小球</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8675" name="Rectangle 5"/>
          <p:cNvSpPr>
            <a:spLocks noChangeArrowheads="1"/>
          </p:cNvSpPr>
          <p:nvPr/>
        </p:nvSpPr>
        <p:spPr bwMode="auto">
          <a:xfrm>
            <a:off x="1176338"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pic>
        <p:nvPicPr>
          <p:cNvPr id="51202" name="Picture 2" descr="SJC11-13"/>
          <p:cNvPicPr>
            <a:picLocks noChangeAspect="1" noChangeArrowheads="1"/>
          </p:cNvPicPr>
          <p:nvPr/>
        </p:nvPicPr>
        <p:blipFill>
          <a:blip r:embed="rId1"/>
          <a:srcRect/>
          <a:stretch>
            <a:fillRect/>
          </a:stretch>
        </p:blipFill>
        <p:spPr bwMode="auto">
          <a:xfrm>
            <a:off x="9639300" y="3590925"/>
            <a:ext cx="2314575" cy="1954213"/>
          </a:xfrm>
          <a:prstGeom prst="rect">
            <a:avLst/>
          </a:prstGeom>
          <a:noFill/>
          <a:ln w="9525">
            <a:noFill/>
            <a:miter lim="800000"/>
            <a:headEnd/>
            <a:tailEnd/>
          </a:ln>
        </p:spPr>
      </p:pic>
      <p:sp>
        <p:nvSpPr>
          <p:cNvPr id="7" name="矩形 6"/>
          <p:cNvSpPr>
            <a:spLocks noChangeArrowheads="1"/>
          </p:cNvSpPr>
          <p:nvPr/>
        </p:nvSpPr>
        <p:spPr bwMode="auto">
          <a:xfrm>
            <a:off x="5773738" y="4151313"/>
            <a:ext cx="800100" cy="461962"/>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尿素</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8" name="矩形 7"/>
          <p:cNvSpPr>
            <a:spLocks noChangeArrowheads="1"/>
          </p:cNvSpPr>
          <p:nvPr/>
        </p:nvSpPr>
        <p:spPr bwMode="auto">
          <a:xfrm>
            <a:off x="6543675" y="4832350"/>
            <a:ext cx="800100"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器官</a:t>
            </a:r>
            <a:endParaRPr lang="zh-CN" altLang="en-US" sz="24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51202"/>
                                        </p:tgtEl>
                                        <p:attrNameLst>
                                          <p:attrName>style.visibility</p:attrName>
                                        </p:attrNameLst>
                                      </p:cBhvr>
                                      <p:to>
                                        <p:strVal val="visible"/>
                                      </p:to>
                                    </p:set>
                                    <p:animEffect transition="in" filter="blinds(horizontal)">
                                      <p:cBhvr>
                                        <p:cTn id="11" dur="500"/>
                                        <p:tgtEl>
                                          <p:spTgt spid="5120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7" name="Rectangle 5"/>
          <p:cNvSpPr>
            <a:spLocks noChangeArrowheads="1"/>
          </p:cNvSpPr>
          <p:nvPr/>
        </p:nvSpPr>
        <p:spPr bwMode="auto">
          <a:xfrm>
            <a:off x="1149350"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3" name="文本框 4"/>
          <p:cNvSpPr txBox="1"/>
          <p:nvPr/>
        </p:nvSpPr>
        <p:spPr>
          <a:xfrm>
            <a:off x="715963" y="1000125"/>
            <a:ext cx="10017125" cy="4402138"/>
          </a:xfrm>
          <a:prstGeom prst="rect">
            <a:avLst/>
          </a:prstGeom>
          <a:noFill/>
        </p:spPr>
        <p:txBody>
          <a:bodyPr>
            <a:spAutoFit/>
          </a:bodyPr>
          <a:lstStyle/>
          <a:p>
            <a:pPr indent="266700" algn="just" fontAlgn="auto">
              <a:lnSpc>
                <a:spcPts val="48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charset="-122"/>
                <a:ea typeface="黑体" panose="02010609060101010101" charset="-122"/>
                <a:cs typeface="Courier New" panose="02070309020205020404" pitchFamily="49" charset="0"/>
              </a:rPr>
              <a:t>解析</a:t>
            </a:r>
            <a:r>
              <a:rPr lang="en-US" altLang="zh-CN" sz="2600" b="1" kern="100" dirty="0">
                <a:solidFill>
                  <a:srgbClr val="0000FF"/>
                </a:solidFill>
                <a:latin typeface="+mn-ea"/>
                <a:ea typeface="+mn-ea"/>
                <a:cs typeface="Courier New" panose="02070309020205020404" pitchFamily="49" charset="0"/>
              </a:rPr>
              <a:t>]</a:t>
            </a:r>
            <a:r>
              <a:rPr lang="zh-CN" altLang="en-US" sz="2600" b="1" kern="100" dirty="0">
                <a:latin typeface="仿宋" panose="02010609060101010101" charset="-122"/>
                <a:ea typeface="仿宋" panose="02010609060101010101" charset="-122"/>
                <a:cs typeface="Courier New" panose="02070309020205020404" pitchFamily="49" charset="0"/>
              </a:rPr>
              <a:t> </a:t>
            </a:r>
            <a:r>
              <a:rPr lang="en-US" altLang="zh-CN" sz="2600" b="1" kern="100" dirty="0">
                <a:latin typeface="仿宋" panose="02010609060101010101" charset="-122"/>
                <a:ea typeface="仿宋" panose="02010609060101010101" charset="-122"/>
                <a:cs typeface="Courier New" panose="02070309020205020404" pitchFamily="49" charset="0"/>
              </a:rPr>
              <a:t>(1)</a:t>
            </a:r>
            <a:r>
              <a:rPr lang="zh-CN" altLang="en-US" sz="2600" b="1" kern="100" dirty="0">
                <a:latin typeface="仿宋" panose="02010609060101010101" charset="-122"/>
                <a:ea typeface="仿宋" panose="02010609060101010101" charset="-122"/>
                <a:cs typeface="Courier New" panose="02070309020205020404" pitchFamily="49" charset="0"/>
              </a:rPr>
              <a:t>发现④中有红细胞，则说明透析膜损坏，这相当于肾脏中的肾小球出现了病变。</a:t>
            </a:r>
            <a:r>
              <a:rPr lang="en-US" altLang="zh-CN" sz="2600" b="1" kern="100" dirty="0">
                <a:latin typeface="仿宋" panose="02010609060101010101" charset="-122"/>
                <a:ea typeface="仿宋" panose="02010609060101010101" charset="-122"/>
                <a:cs typeface="Courier New" panose="02070309020205020404" pitchFamily="49" charset="0"/>
              </a:rPr>
              <a:t>(2)</a:t>
            </a:r>
            <a:r>
              <a:rPr lang="zh-CN" altLang="en-US" sz="2600" b="1" kern="100" dirty="0">
                <a:latin typeface="仿宋" panose="02010609060101010101" charset="-122"/>
                <a:ea typeface="仿宋" panose="02010609060101010101" charset="-122"/>
                <a:cs typeface="Courier New" panose="02070309020205020404" pitchFamily="49" charset="0"/>
              </a:rPr>
              <a:t>血液透析的目的是除去血液中人体内产生的代谢废物，血液透析过程实际上模拟了尿液形成过程中的肾小球和肾小囊内壁的滤过作用，比较②中与①中血液的成分，尿素等废物减少了。</a:t>
            </a:r>
            <a:r>
              <a:rPr lang="en-US" altLang="zh-CN" sz="2600" b="1" kern="100" dirty="0">
                <a:latin typeface="仿宋" panose="02010609060101010101" charset="-122"/>
                <a:ea typeface="仿宋" panose="02010609060101010101" charset="-122"/>
                <a:cs typeface="Courier New" panose="02070309020205020404" pitchFamily="49" charset="0"/>
              </a:rPr>
              <a:t>(3)</a:t>
            </a:r>
            <a:r>
              <a:rPr lang="zh-CN" altLang="en-US" sz="2600" b="1" kern="100" dirty="0">
                <a:latin typeface="仿宋" panose="02010609060101010101" charset="-122"/>
                <a:ea typeface="仿宋" panose="02010609060101010101" charset="-122"/>
                <a:cs typeface="Courier New" panose="02070309020205020404" pitchFamily="49" charset="0"/>
              </a:rPr>
              <a:t>器官是由不同的组织按照一定的次序结合在一起构成的具有一定功能的结构，人工肾相当于生物体结构层次中的器官。</a:t>
            </a:r>
            <a:endParaRPr lang="zh-CN" altLang="en-US" sz="2600" b="1" kern="100" dirty="0">
              <a:latin typeface="仿宋" panose="02010609060101010101" charset="-122"/>
              <a:ea typeface="仿宋" panose="02010609060101010101" charset="-122"/>
              <a:cs typeface="Courier New" panose="02070309020205020404" pitchFamily="49"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1" name="Rectangle 5"/>
          <p:cNvSpPr>
            <a:spLocks noChangeArrowheads="1"/>
          </p:cNvSpPr>
          <p:nvPr/>
        </p:nvSpPr>
        <p:spPr bwMode="auto">
          <a:xfrm>
            <a:off x="1093788"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3" name="Rectangle 9"/>
          <p:cNvSpPr>
            <a:spLocks noChangeArrowheads="1"/>
          </p:cNvSpPr>
          <p:nvPr/>
        </p:nvSpPr>
        <p:spPr bwMode="auto">
          <a:xfrm>
            <a:off x="687388" y="884238"/>
            <a:ext cx="7040562" cy="638175"/>
          </a:xfrm>
          <a:prstGeom prst="rect">
            <a:avLst/>
          </a:prstGeom>
          <a:noFill/>
          <a:ln w="9525">
            <a:noFill/>
            <a:miter lim="800000"/>
          </a:ln>
        </p:spPr>
        <p:txBody>
          <a:bodyPr anchor="ctr">
            <a:spAutoFit/>
          </a:bodyPr>
          <a:lstStyle/>
          <a:p>
            <a:pPr eaLnBrk="0" hangingPunct="0">
              <a:lnSpc>
                <a:spcPct val="150000"/>
              </a:lnSpc>
            </a:pPr>
            <a:r>
              <a:rPr lang="zh-CN" altLang="en-US" sz="2800" b="1">
                <a:solidFill>
                  <a:srgbClr val="00A6AD"/>
                </a:solidFill>
                <a:latin typeface="宋体" panose="02010600030101010101" pitchFamily="2" charset="-122"/>
              </a:rPr>
              <a:t>类型三　人体废物的排出途径</a:t>
            </a:r>
            <a:endParaRPr lang="zh-CN" altLang="en-US" sz="2800" b="1">
              <a:solidFill>
                <a:srgbClr val="00A6AD"/>
              </a:solidFill>
              <a:latin typeface="宋体" panose="02010600030101010101" pitchFamily="2" charset="-122"/>
            </a:endParaRPr>
          </a:p>
        </p:txBody>
      </p:sp>
      <p:pic>
        <p:nvPicPr>
          <p:cNvPr id="30723" name="Picture 4"/>
          <p:cNvPicPr>
            <a:picLocks noChangeAspect="1"/>
          </p:cNvPicPr>
          <p:nvPr/>
        </p:nvPicPr>
        <p:blipFill>
          <a:blip r:embed="rId1"/>
          <a:srcRect/>
          <a:stretch>
            <a:fillRect/>
          </a:stretch>
        </p:blipFill>
        <p:spPr bwMode="auto">
          <a:xfrm>
            <a:off x="563563" y="1081088"/>
            <a:ext cx="115887" cy="474662"/>
          </a:xfrm>
          <a:prstGeom prst="rect">
            <a:avLst/>
          </a:prstGeom>
          <a:noFill/>
          <a:ln w="9525">
            <a:noFill/>
            <a:miter lim="800000"/>
            <a:headEnd/>
            <a:tailEnd/>
          </a:ln>
        </p:spPr>
      </p:pic>
      <p:sp>
        <p:nvSpPr>
          <p:cNvPr id="8" name="Text Box 36"/>
          <p:cNvSpPr txBox="1">
            <a:spLocks noChangeArrowheads="1"/>
          </p:cNvSpPr>
          <p:nvPr/>
        </p:nvSpPr>
        <p:spPr bwMode="auto">
          <a:xfrm>
            <a:off x="585788" y="2501900"/>
            <a:ext cx="1243012" cy="1724025"/>
          </a:xfrm>
          <a:prstGeom prst="rect">
            <a:avLst/>
          </a:prstGeom>
          <a:noFill/>
          <a:ln w="9525">
            <a:noFill/>
            <a:miter lim="800000"/>
          </a:ln>
        </p:spPr>
        <p:txBody>
          <a:bodyPr lIns="0" tIns="0" rIns="0" bIns="0" anchor="ctr" anchorCtr="1">
            <a:spAutoFit/>
          </a:bodyPr>
          <a:lstStyle/>
          <a:p>
            <a:pPr>
              <a:spcBef>
                <a:spcPct val="50000"/>
              </a:spcBef>
            </a:pPr>
            <a:r>
              <a:rPr lang="zh-CN" altLang="en-US" sz="2800" b="1">
                <a:latin typeface="Calibri" panose="020F0502020204030204" pitchFamily="34" charset="0"/>
              </a:rPr>
              <a:t>人体排出废物的排出方式</a:t>
            </a:r>
            <a:endParaRPr lang="en-US" altLang="zh-CN" sz="2800" b="1">
              <a:latin typeface="Calibri" panose="020F0502020204030204" pitchFamily="34" charset="0"/>
            </a:endParaRPr>
          </a:p>
        </p:txBody>
      </p:sp>
      <p:sp>
        <p:nvSpPr>
          <p:cNvPr id="9" name="Text Box 37"/>
          <p:cNvSpPr txBox="1">
            <a:spLocks noChangeArrowheads="1"/>
          </p:cNvSpPr>
          <p:nvPr/>
        </p:nvSpPr>
        <p:spPr bwMode="auto">
          <a:xfrm>
            <a:off x="2035175" y="3995738"/>
            <a:ext cx="1020763" cy="431800"/>
          </a:xfrm>
          <a:prstGeom prst="rect">
            <a:avLst/>
          </a:prstGeom>
          <a:noFill/>
          <a:ln w="9525">
            <a:solidFill>
              <a:schemeClr val="tx1"/>
            </a:solidFill>
            <a:miter lim="800000"/>
          </a:ln>
        </p:spPr>
        <p:txBody>
          <a:bodyPr lIns="0" tIns="0" rIns="0" bIns="0" anchor="ctr" anchorCtr="1">
            <a:spAutoFit/>
          </a:bodyPr>
          <a:lstStyle/>
          <a:p>
            <a:pPr>
              <a:spcBef>
                <a:spcPct val="50000"/>
              </a:spcBef>
            </a:pPr>
            <a:r>
              <a:rPr lang="zh-CN" altLang="en-US" sz="2800" b="1">
                <a:latin typeface="Calibri" panose="020F0502020204030204" pitchFamily="34" charset="0"/>
              </a:rPr>
              <a:t>排遗</a:t>
            </a:r>
            <a:endParaRPr lang="en-US" altLang="zh-CN" sz="2800" b="1">
              <a:latin typeface="Calibri" panose="020F0502020204030204" pitchFamily="34" charset="0"/>
            </a:endParaRPr>
          </a:p>
        </p:txBody>
      </p:sp>
      <p:sp>
        <p:nvSpPr>
          <p:cNvPr id="10" name="Text Box 38"/>
          <p:cNvSpPr txBox="1">
            <a:spLocks noChangeArrowheads="1"/>
          </p:cNvSpPr>
          <p:nvPr/>
        </p:nvSpPr>
        <p:spPr bwMode="auto">
          <a:xfrm>
            <a:off x="2022475" y="2398713"/>
            <a:ext cx="1190625" cy="430212"/>
          </a:xfrm>
          <a:prstGeom prst="rect">
            <a:avLst/>
          </a:prstGeom>
          <a:noFill/>
          <a:ln w="9525">
            <a:solidFill>
              <a:schemeClr val="tx1"/>
            </a:solidFill>
            <a:miter lim="800000"/>
          </a:ln>
        </p:spPr>
        <p:txBody>
          <a:bodyPr lIns="0" tIns="0" rIns="0" bIns="0" anchor="ctr" anchorCtr="1">
            <a:spAutoFit/>
          </a:bodyPr>
          <a:lstStyle/>
          <a:p>
            <a:pPr>
              <a:spcBef>
                <a:spcPct val="50000"/>
              </a:spcBef>
            </a:pPr>
            <a:r>
              <a:rPr lang="zh-CN" altLang="en-US" sz="2800" b="1">
                <a:latin typeface="Calibri" panose="020F0502020204030204" pitchFamily="34" charset="0"/>
              </a:rPr>
              <a:t>排泄</a:t>
            </a:r>
            <a:endParaRPr lang="en-US" altLang="zh-CN" sz="2800" b="1">
              <a:latin typeface="Calibri" panose="020F0502020204030204" pitchFamily="34" charset="0"/>
            </a:endParaRPr>
          </a:p>
        </p:txBody>
      </p:sp>
      <p:sp>
        <p:nvSpPr>
          <p:cNvPr id="11" name="左大括号 10"/>
          <p:cNvSpPr/>
          <p:nvPr/>
        </p:nvSpPr>
        <p:spPr>
          <a:xfrm>
            <a:off x="1733550" y="2344738"/>
            <a:ext cx="392113" cy="2106612"/>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sz="2800"/>
          </a:p>
        </p:txBody>
      </p:sp>
      <p:sp>
        <p:nvSpPr>
          <p:cNvPr id="12" name="Text Box 38"/>
          <p:cNvSpPr txBox="1">
            <a:spLocks noChangeArrowheads="1"/>
          </p:cNvSpPr>
          <p:nvPr/>
        </p:nvSpPr>
        <p:spPr bwMode="auto">
          <a:xfrm>
            <a:off x="3333750" y="3600450"/>
            <a:ext cx="7021513" cy="430213"/>
          </a:xfrm>
          <a:prstGeom prst="rect">
            <a:avLst/>
          </a:prstGeom>
          <a:noFill/>
          <a:ln w="9525">
            <a:solidFill>
              <a:schemeClr val="tx1"/>
            </a:solidFill>
            <a:miter lim="800000"/>
          </a:ln>
        </p:spPr>
        <p:txBody>
          <a:bodyPr lIns="0" tIns="0" rIns="0" bIns="0" anchor="ctr" anchorCtr="1">
            <a:spAutoFit/>
          </a:bodyPr>
          <a:lstStyle/>
          <a:p>
            <a:pPr>
              <a:spcBef>
                <a:spcPct val="50000"/>
              </a:spcBef>
            </a:pPr>
            <a:r>
              <a:rPr lang="zh-CN" altLang="en-US" sz="2800" b="1">
                <a:latin typeface="Calibri" panose="020F0502020204030204" pitchFamily="34" charset="0"/>
              </a:rPr>
              <a:t>大肠：未消化的食物残渣在大肠中形成粪便</a:t>
            </a:r>
            <a:endParaRPr lang="en-US" altLang="zh-CN" sz="2800" b="1">
              <a:latin typeface="Calibri" panose="020F0502020204030204" pitchFamily="34" charset="0"/>
            </a:endParaRPr>
          </a:p>
        </p:txBody>
      </p:sp>
      <p:sp>
        <p:nvSpPr>
          <p:cNvPr id="14" name="Text Box 36"/>
          <p:cNvSpPr txBox="1">
            <a:spLocks noChangeArrowheads="1"/>
          </p:cNvSpPr>
          <p:nvPr/>
        </p:nvSpPr>
        <p:spPr bwMode="auto">
          <a:xfrm>
            <a:off x="4079875" y="1854200"/>
            <a:ext cx="4876800" cy="431800"/>
          </a:xfrm>
          <a:prstGeom prst="rect">
            <a:avLst/>
          </a:prstGeom>
          <a:noFill/>
          <a:ln w="9525">
            <a:solidFill>
              <a:schemeClr val="tx1"/>
            </a:solidFill>
            <a:miter lim="800000"/>
          </a:ln>
        </p:spPr>
        <p:txBody>
          <a:bodyPr lIns="0" tIns="0" rIns="0" bIns="0" anchor="ctr" anchorCtr="1">
            <a:spAutoFit/>
          </a:bodyPr>
          <a:lstStyle/>
          <a:p>
            <a:pPr>
              <a:spcBef>
                <a:spcPct val="50000"/>
              </a:spcBef>
            </a:pPr>
            <a:r>
              <a:rPr lang="zh-CN" altLang="en-US" sz="2800" b="1">
                <a:latin typeface="Calibri" panose="020F0502020204030204" pitchFamily="34" charset="0"/>
              </a:rPr>
              <a:t>肾</a:t>
            </a:r>
            <a:r>
              <a:rPr lang="en-US" altLang="zh-CN" sz="2800" b="1">
                <a:latin typeface="Calibri" panose="020F0502020204030204" pitchFamily="34" charset="0"/>
              </a:rPr>
              <a:t>—</a:t>
            </a:r>
            <a:r>
              <a:rPr lang="zh-CN" altLang="en-US" sz="2800" b="1">
                <a:latin typeface="Calibri" panose="020F0502020204030204" pitchFamily="34" charset="0"/>
              </a:rPr>
              <a:t>尿液（水、无机盐和尿素）</a:t>
            </a:r>
            <a:endParaRPr lang="en-US" altLang="zh-CN" sz="2800" b="1">
              <a:latin typeface="Calibri" panose="020F0502020204030204" pitchFamily="34" charset="0"/>
            </a:endParaRPr>
          </a:p>
        </p:txBody>
      </p:sp>
      <p:sp>
        <p:nvSpPr>
          <p:cNvPr id="15" name="Text Box 36"/>
          <p:cNvSpPr txBox="1">
            <a:spLocks noChangeArrowheads="1"/>
          </p:cNvSpPr>
          <p:nvPr/>
        </p:nvSpPr>
        <p:spPr bwMode="auto">
          <a:xfrm>
            <a:off x="4011613" y="2424113"/>
            <a:ext cx="3336925" cy="430212"/>
          </a:xfrm>
          <a:prstGeom prst="rect">
            <a:avLst/>
          </a:prstGeom>
          <a:noFill/>
          <a:ln w="9525">
            <a:solidFill>
              <a:schemeClr val="tx1"/>
            </a:solidFill>
            <a:miter lim="800000"/>
          </a:ln>
        </p:spPr>
        <p:txBody>
          <a:bodyPr lIns="0" tIns="0" rIns="0" bIns="0" anchor="ctr" anchorCtr="1">
            <a:spAutoFit/>
          </a:bodyPr>
          <a:lstStyle/>
          <a:p>
            <a:pPr>
              <a:spcBef>
                <a:spcPct val="50000"/>
              </a:spcBef>
            </a:pPr>
            <a:r>
              <a:rPr lang="zh-CN" altLang="en-US" sz="2800" b="1">
                <a:latin typeface="Calibri" panose="020F0502020204030204" pitchFamily="34" charset="0"/>
              </a:rPr>
              <a:t>肺</a:t>
            </a:r>
            <a:r>
              <a:rPr lang="en-US" altLang="zh-CN" sz="2800" b="1">
                <a:latin typeface="Calibri" panose="020F0502020204030204" pitchFamily="34" charset="0"/>
              </a:rPr>
              <a:t>—</a:t>
            </a:r>
            <a:r>
              <a:rPr lang="zh-CN" altLang="en-US" sz="2800" b="1">
                <a:latin typeface="Calibri" panose="020F0502020204030204" pitchFamily="34" charset="0"/>
              </a:rPr>
              <a:t>二氧化碳和水分</a:t>
            </a:r>
            <a:endParaRPr lang="en-US" altLang="zh-CN" sz="2800" b="1">
              <a:latin typeface="Calibri" panose="020F0502020204030204" pitchFamily="34" charset="0"/>
            </a:endParaRPr>
          </a:p>
        </p:txBody>
      </p:sp>
      <p:sp>
        <p:nvSpPr>
          <p:cNvPr id="16" name="Text Box 36"/>
          <p:cNvSpPr txBox="1">
            <a:spLocks noChangeArrowheads="1"/>
          </p:cNvSpPr>
          <p:nvPr/>
        </p:nvSpPr>
        <p:spPr bwMode="auto">
          <a:xfrm>
            <a:off x="4003675" y="3003550"/>
            <a:ext cx="5635625" cy="430213"/>
          </a:xfrm>
          <a:prstGeom prst="rect">
            <a:avLst/>
          </a:prstGeom>
          <a:noFill/>
          <a:ln w="9525">
            <a:solidFill>
              <a:schemeClr val="tx1"/>
            </a:solidFill>
            <a:miter lim="800000"/>
          </a:ln>
        </p:spPr>
        <p:txBody>
          <a:bodyPr lIns="0" tIns="0" rIns="0" bIns="0" anchor="ctr" anchorCtr="1">
            <a:spAutoFit/>
          </a:bodyPr>
          <a:lstStyle/>
          <a:p>
            <a:pPr>
              <a:spcBef>
                <a:spcPct val="50000"/>
              </a:spcBef>
            </a:pPr>
            <a:r>
              <a:rPr lang="zh-CN" altLang="en-US" sz="2800" b="1">
                <a:latin typeface="Calibri" panose="020F0502020204030204" pitchFamily="34" charset="0"/>
              </a:rPr>
              <a:t>皮肤</a:t>
            </a:r>
            <a:r>
              <a:rPr lang="en-US" altLang="zh-CN" sz="2800" b="1">
                <a:latin typeface="Calibri" panose="020F0502020204030204" pitchFamily="34" charset="0"/>
              </a:rPr>
              <a:t>—</a:t>
            </a:r>
            <a:r>
              <a:rPr lang="zh-CN" altLang="en-US" sz="2800" b="1">
                <a:latin typeface="Calibri" panose="020F0502020204030204" pitchFamily="34" charset="0"/>
              </a:rPr>
              <a:t>汗液（水、无机盐、尿素）</a:t>
            </a:r>
            <a:endParaRPr lang="en-US" altLang="zh-CN" sz="2800" b="1">
              <a:latin typeface="Calibri" panose="020F0502020204030204" pitchFamily="34" charset="0"/>
            </a:endParaRPr>
          </a:p>
        </p:txBody>
      </p:sp>
      <p:grpSp>
        <p:nvGrpSpPr>
          <p:cNvPr id="17" name="Group 40"/>
          <p:cNvGrpSpPr/>
          <p:nvPr/>
        </p:nvGrpSpPr>
        <p:grpSpPr bwMode="auto">
          <a:xfrm>
            <a:off x="3209925" y="2039938"/>
            <a:ext cx="793750" cy="1179512"/>
            <a:chOff x="1655" y="1755"/>
            <a:chExt cx="1044" cy="1134"/>
          </a:xfrm>
        </p:grpSpPr>
        <p:sp>
          <p:nvSpPr>
            <p:cNvPr id="30735" name="Line 31"/>
            <p:cNvSpPr>
              <a:spLocks noChangeShapeType="1"/>
            </p:cNvSpPr>
            <p:nvPr/>
          </p:nvSpPr>
          <p:spPr bwMode="auto">
            <a:xfrm>
              <a:off x="2109" y="1758"/>
              <a:ext cx="590" cy="0"/>
            </a:xfrm>
            <a:prstGeom prst="line">
              <a:avLst/>
            </a:prstGeom>
            <a:noFill/>
            <a:ln w="9525">
              <a:solidFill>
                <a:schemeClr val="tx1"/>
              </a:solidFill>
              <a:round/>
            </a:ln>
          </p:spPr>
          <p:txBody>
            <a:bodyPr/>
            <a:lstStyle/>
            <a:p>
              <a:endParaRPr lang="zh-CN" altLang="en-US"/>
            </a:p>
          </p:txBody>
        </p:sp>
        <p:sp>
          <p:nvSpPr>
            <p:cNvPr id="30736" name="Line 32"/>
            <p:cNvSpPr>
              <a:spLocks noChangeShapeType="1"/>
            </p:cNvSpPr>
            <p:nvPr/>
          </p:nvSpPr>
          <p:spPr bwMode="auto">
            <a:xfrm>
              <a:off x="2109" y="2335"/>
              <a:ext cx="590" cy="0"/>
            </a:xfrm>
            <a:prstGeom prst="line">
              <a:avLst/>
            </a:prstGeom>
            <a:noFill/>
            <a:ln w="9525">
              <a:solidFill>
                <a:schemeClr val="tx1"/>
              </a:solidFill>
              <a:round/>
            </a:ln>
          </p:spPr>
          <p:txBody>
            <a:bodyPr/>
            <a:lstStyle/>
            <a:p>
              <a:endParaRPr lang="zh-CN" altLang="en-US"/>
            </a:p>
          </p:txBody>
        </p:sp>
        <p:sp>
          <p:nvSpPr>
            <p:cNvPr id="30737" name="Line 33"/>
            <p:cNvSpPr>
              <a:spLocks noChangeShapeType="1"/>
            </p:cNvSpPr>
            <p:nvPr/>
          </p:nvSpPr>
          <p:spPr bwMode="auto">
            <a:xfrm>
              <a:off x="2109" y="2880"/>
              <a:ext cx="590" cy="0"/>
            </a:xfrm>
            <a:prstGeom prst="line">
              <a:avLst/>
            </a:prstGeom>
            <a:noFill/>
            <a:ln w="9525">
              <a:solidFill>
                <a:schemeClr val="tx1"/>
              </a:solidFill>
              <a:round/>
            </a:ln>
          </p:spPr>
          <p:txBody>
            <a:bodyPr/>
            <a:lstStyle/>
            <a:p>
              <a:endParaRPr lang="zh-CN" altLang="en-US"/>
            </a:p>
          </p:txBody>
        </p:sp>
        <p:sp>
          <p:nvSpPr>
            <p:cNvPr id="30738" name="Line 34"/>
            <p:cNvSpPr>
              <a:spLocks noChangeShapeType="1"/>
            </p:cNvSpPr>
            <p:nvPr/>
          </p:nvSpPr>
          <p:spPr bwMode="auto">
            <a:xfrm>
              <a:off x="2109" y="1755"/>
              <a:ext cx="0" cy="1134"/>
            </a:xfrm>
            <a:prstGeom prst="line">
              <a:avLst/>
            </a:prstGeom>
            <a:noFill/>
            <a:ln w="9525">
              <a:solidFill>
                <a:schemeClr val="tx1"/>
              </a:solidFill>
              <a:round/>
            </a:ln>
          </p:spPr>
          <p:txBody>
            <a:bodyPr/>
            <a:lstStyle/>
            <a:p>
              <a:endParaRPr lang="zh-CN" altLang="en-US"/>
            </a:p>
          </p:txBody>
        </p:sp>
        <p:sp>
          <p:nvSpPr>
            <p:cNvPr id="30739" name="Line 35"/>
            <p:cNvSpPr>
              <a:spLocks noChangeShapeType="1"/>
            </p:cNvSpPr>
            <p:nvPr/>
          </p:nvSpPr>
          <p:spPr bwMode="auto">
            <a:xfrm>
              <a:off x="1655" y="2296"/>
              <a:ext cx="454" cy="0"/>
            </a:xfrm>
            <a:prstGeom prst="line">
              <a:avLst/>
            </a:prstGeom>
            <a:noFill/>
            <a:ln w="9525">
              <a:solidFill>
                <a:schemeClr val="tx1"/>
              </a:solidFill>
              <a:round/>
            </a:ln>
          </p:spPr>
          <p:txBody>
            <a:bodyPr/>
            <a:lstStyle/>
            <a:p>
              <a:endParaRPr lang="zh-CN" altLang="en-US"/>
            </a:p>
          </p:txBody>
        </p:sp>
      </p:grpSp>
      <p:sp>
        <p:nvSpPr>
          <p:cNvPr id="23" name="左大括号 22"/>
          <p:cNvSpPr/>
          <p:nvPr/>
        </p:nvSpPr>
        <p:spPr>
          <a:xfrm>
            <a:off x="3074988" y="3536950"/>
            <a:ext cx="417512" cy="1495425"/>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sz="2800"/>
          </a:p>
        </p:txBody>
      </p:sp>
      <p:sp>
        <p:nvSpPr>
          <p:cNvPr id="24" name="Text Box 38"/>
          <p:cNvSpPr txBox="1">
            <a:spLocks noChangeArrowheads="1"/>
          </p:cNvSpPr>
          <p:nvPr/>
        </p:nvSpPr>
        <p:spPr bwMode="auto">
          <a:xfrm>
            <a:off x="3387725" y="4578350"/>
            <a:ext cx="4556125" cy="431800"/>
          </a:xfrm>
          <a:prstGeom prst="rect">
            <a:avLst/>
          </a:prstGeom>
          <a:noFill/>
          <a:ln w="9525">
            <a:solidFill>
              <a:schemeClr val="tx1"/>
            </a:solidFill>
            <a:miter lim="800000"/>
          </a:ln>
        </p:spPr>
        <p:txBody>
          <a:bodyPr lIns="0" tIns="0" rIns="0" bIns="0" anchor="ctr" anchorCtr="1">
            <a:spAutoFit/>
          </a:bodyPr>
          <a:lstStyle/>
          <a:p>
            <a:pPr>
              <a:spcBef>
                <a:spcPct val="50000"/>
              </a:spcBef>
            </a:pPr>
            <a:r>
              <a:rPr lang="zh-CN" altLang="en-US" sz="2800" b="1">
                <a:latin typeface="Calibri" panose="020F0502020204030204" pitchFamily="34" charset="0"/>
              </a:rPr>
              <a:t>肛门：粪便由肛门排出体外</a:t>
            </a:r>
            <a:endParaRPr lang="en-US" altLang="zh-CN" sz="2800" b="1">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ppt_x"/>
                                          </p:val>
                                        </p:tav>
                                        <p:tav tm="100000">
                                          <p:val>
                                            <p:strVal val="#ppt_x"/>
                                          </p:val>
                                        </p:tav>
                                      </p:tavLst>
                                    </p:anim>
                                    <p:anim calcmode="lin" valueType="num">
                                      <p:cBhvr additive="base">
                                        <p:cTn id="43" dur="500" fill="hold"/>
                                        <p:tgtEl>
                                          <p:spTgt spid="16"/>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ppt_x"/>
                                          </p:val>
                                        </p:tav>
                                        <p:tav tm="100000">
                                          <p:val>
                                            <p:strVal val="#ppt_x"/>
                                          </p:val>
                                        </p:tav>
                                      </p:tavLst>
                                    </p:anim>
                                    <p:anim calcmode="lin" valueType="num">
                                      <p:cBhvr additive="base">
                                        <p:cTn id="58" dur="500" fill="hold"/>
                                        <p:tgtEl>
                                          <p:spTgt spid="12"/>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ppt_x"/>
                                          </p:val>
                                        </p:tav>
                                        <p:tav tm="100000">
                                          <p:val>
                                            <p:strVal val="#ppt_x"/>
                                          </p:val>
                                        </p:tav>
                                      </p:tavLst>
                                    </p:anim>
                                    <p:anim calcmode="lin" valueType="num">
                                      <p:cBhvr additive="base">
                                        <p:cTn id="6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animBg="1"/>
      <p:bldP spid="10" grpId="0" animBg="1"/>
      <p:bldP spid="11" grpId="0" animBg="1"/>
      <p:bldP spid="12" grpId="0" animBg="1"/>
      <p:bldP spid="14" grpId="0" animBg="1"/>
      <p:bldP spid="15" grpId="0" animBg="1"/>
      <p:bldP spid="16" grpId="0" animBg="1"/>
      <p:bldP spid="23" grpId="0" animBg="1"/>
      <p:bldP spid="24"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2"/>
          <p:cNvSpPr txBox="1"/>
          <p:nvPr/>
        </p:nvSpPr>
        <p:spPr>
          <a:xfrm>
            <a:off x="457200" y="782638"/>
            <a:ext cx="10977563" cy="4248150"/>
          </a:xfrm>
          <a:prstGeom prst="rect">
            <a:avLst/>
          </a:prstGeom>
          <a:noFill/>
        </p:spPr>
        <p:txBody>
          <a:bodyPr>
            <a:spAutoFit/>
          </a:bodyPr>
          <a:lstStyle/>
          <a:p>
            <a:pPr indent="266700">
              <a:lnSpc>
                <a:spcPct val="150000"/>
              </a:lnSpc>
            </a:pPr>
            <a:r>
              <a:rPr lang="zh-CN" altLang="en-US" sz="3000" b="1">
                <a:solidFill>
                  <a:srgbClr val="FF0000"/>
                </a:solidFill>
                <a:latin typeface="Times New Roman" panose="02020603050405020304" pitchFamily="18" charset="0"/>
                <a:ea typeface="Arial Unicode MS" panose="020B0604020202020204" charset="-122"/>
                <a:cs typeface="Arial Unicode MS" panose="020B0604020202020204" charset="-122"/>
              </a:rPr>
              <a:t>例</a:t>
            </a:r>
            <a:r>
              <a:rPr lang="en-US" altLang="zh-CN" sz="3000" b="1">
                <a:solidFill>
                  <a:srgbClr val="FF0000"/>
                </a:solidFill>
                <a:latin typeface="Times New Roman" panose="02020603050405020304" pitchFamily="18" charset="0"/>
                <a:ea typeface="Arial Unicode MS" panose="020B0604020202020204" charset="-122"/>
                <a:cs typeface="Arial Unicode MS" panose="020B0604020202020204" charset="-122"/>
              </a:rPr>
              <a:t>3   </a:t>
            </a:r>
            <a:r>
              <a:rPr lang="zh-CN" altLang="en-US" sz="3000" b="1">
                <a:latin typeface="Times New Roman" panose="02020603050405020304" pitchFamily="18" charset="0"/>
                <a:ea typeface="Arial Unicode MS" panose="020B0604020202020204" charset="-122"/>
                <a:cs typeface="Arial Unicode MS" panose="020B0604020202020204" charset="-122"/>
              </a:rPr>
              <a:t>人体所有有生命的细胞在新陈代谢的过程中，不断地形成和排出大量废物，若不能及时清除这些“体内垃圾”，就会影响人的正常生理活动。正常情况下，“体内垃圾”排出体外要依靠的器官有</a:t>
            </a:r>
            <a:r>
              <a:rPr lang="en-US" altLang="zh-CN" sz="3000" b="1">
                <a:latin typeface="Times New Roman" panose="02020603050405020304" pitchFamily="18" charset="0"/>
                <a:ea typeface="Arial Unicode MS" panose="020B0604020202020204" charset="-122"/>
                <a:cs typeface="Arial Unicode MS" panose="020B0604020202020204" charset="-122"/>
              </a:rPr>
              <a:t>(</a:t>
            </a:r>
            <a:r>
              <a:rPr lang="zh-CN" altLang="en-US" sz="3000" b="1">
                <a:latin typeface="Times New Roman" panose="02020603050405020304" pitchFamily="18" charset="0"/>
                <a:ea typeface="Arial Unicode MS" panose="020B0604020202020204" charset="-122"/>
                <a:cs typeface="Arial Unicode MS" panose="020B0604020202020204" charset="-122"/>
              </a:rPr>
              <a:t>　　</a:t>
            </a:r>
            <a:r>
              <a:rPr lang="en-US" altLang="zh-CN" sz="3000" b="1">
                <a:latin typeface="Times New Roman" panose="02020603050405020304" pitchFamily="18" charset="0"/>
                <a:ea typeface="Arial Unicode MS" panose="020B0604020202020204" charset="-122"/>
                <a:cs typeface="Arial Unicode MS" panose="020B0604020202020204" charset="-122"/>
              </a:rPr>
              <a:t>)</a:t>
            </a:r>
            <a:endParaRPr lang="en-US" altLang="zh-CN" sz="3000" b="1">
              <a:latin typeface="Times New Roman" panose="02020603050405020304" pitchFamily="18" charset="0"/>
              <a:ea typeface="Arial Unicode MS" panose="020B0604020202020204" charset="-122"/>
              <a:cs typeface="Arial Unicode MS" panose="020B0604020202020204" charset="-122"/>
            </a:endParaRPr>
          </a:p>
          <a:p>
            <a:pPr indent="266700">
              <a:lnSpc>
                <a:spcPct val="150000"/>
              </a:lnSpc>
            </a:pPr>
            <a:r>
              <a:rPr lang="en-US" altLang="zh-CN" sz="3000" b="1">
                <a:latin typeface="Times New Roman" panose="02020603050405020304" pitchFamily="18" charset="0"/>
                <a:ea typeface="Arial Unicode MS" panose="020B0604020202020204" charset="-122"/>
                <a:cs typeface="Arial Unicode MS" panose="020B0604020202020204" charset="-122"/>
              </a:rPr>
              <a:t>①</a:t>
            </a:r>
            <a:r>
              <a:rPr lang="zh-CN" altLang="en-US" sz="3000" b="1">
                <a:latin typeface="Times New Roman" panose="02020603050405020304" pitchFamily="18" charset="0"/>
                <a:ea typeface="Arial Unicode MS" panose="020B0604020202020204" charset="-122"/>
                <a:cs typeface="Arial Unicode MS" panose="020B0604020202020204" charset="-122"/>
              </a:rPr>
              <a:t>肺　②肝　③肾　④皮肤　⑤大肠</a:t>
            </a:r>
            <a:endParaRPr lang="zh-CN" altLang="en-US" sz="3000" b="1">
              <a:latin typeface="Times New Roman" panose="02020603050405020304" pitchFamily="18" charset="0"/>
              <a:ea typeface="Arial Unicode MS" panose="020B0604020202020204" charset="-122"/>
              <a:cs typeface="Arial Unicode MS" panose="020B0604020202020204" charset="-122"/>
            </a:endParaRPr>
          </a:p>
          <a:p>
            <a:pPr indent="266700">
              <a:lnSpc>
                <a:spcPct val="150000"/>
              </a:lnSpc>
            </a:pPr>
            <a:r>
              <a:rPr lang="en-US" altLang="zh-CN" sz="3000" b="1">
                <a:latin typeface="Times New Roman" panose="02020603050405020304" pitchFamily="18" charset="0"/>
                <a:ea typeface="Arial Unicode MS" panose="020B0604020202020204" charset="-122"/>
                <a:cs typeface="Arial Unicode MS" panose="020B0604020202020204" charset="-122"/>
              </a:rPr>
              <a:t>A</a:t>
            </a:r>
            <a:r>
              <a:rPr lang="zh-CN" altLang="en-US" sz="3000" b="1">
                <a:latin typeface="Times New Roman" panose="02020603050405020304" pitchFamily="18" charset="0"/>
                <a:ea typeface="Arial Unicode MS" panose="020B0604020202020204" charset="-122"/>
                <a:cs typeface="Arial Unicode MS" panose="020B0604020202020204" charset="-122"/>
              </a:rPr>
              <a:t>．①③④    </a:t>
            </a:r>
            <a:r>
              <a:rPr lang="en-US" altLang="zh-CN" sz="3000" b="1">
                <a:latin typeface="Times New Roman" panose="02020603050405020304" pitchFamily="18" charset="0"/>
                <a:ea typeface="Arial Unicode MS" panose="020B0604020202020204" charset="-122"/>
                <a:cs typeface="Arial Unicode MS" panose="020B0604020202020204" charset="-122"/>
              </a:rPr>
              <a:t>B</a:t>
            </a:r>
            <a:r>
              <a:rPr lang="zh-CN" altLang="en-US" sz="3000" b="1">
                <a:latin typeface="Times New Roman" panose="02020603050405020304" pitchFamily="18" charset="0"/>
                <a:ea typeface="Arial Unicode MS" panose="020B0604020202020204" charset="-122"/>
                <a:cs typeface="Arial Unicode MS" panose="020B0604020202020204" charset="-122"/>
              </a:rPr>
              <a:t>．①②③④    </a:t>
            </a:r>
            <a:r>
              <a:rPr lang="en-US" altLang="zh-CN" sz="3000" b="1">
                <a:latin typeface="Times New Roman" panose="02020603050405020304" pitchFamily="18" charset="0"/>
                <a:ea typeface="Arial Unicode MS" panose="020B0604020202020204" charset="-122"/>
                <a:cs typeface="Arial Unicode MS" panose="020B0604020202020204" charset="-122"/>
              </a:rPr>
              <a:t>C</a:t>
            </a:r>
            <a:r>
              <a:rPr lang="zh-CN" altLang="en-US" sz="3000" b="1">
                <a:latin typeface="Times New Roman" panose="02020603050405020304" pitchFamily="18" charset="0"/>
                <a:ea typeface="Arial Unicode MS" panose="020B0604020202020204" charset="-122"/>
                <a:cs typeface="Arial Unicode MS" panose="020B0604020202020204" charset="-122"/>
              </a:rPr>
              <a:t>．①③④⑤    </a:t>
            </a:r>
            <a:r>
              <a:rPr lang="en-US" altLang="zh-CN" sz="3000" b="1">
                <a:latin typeface="Times New Roman" panose="02020603050405020304" pitchFamily="18" charset="0"/>
                <a:ea typeface="Arial Unicode MS" panose="020B0604020202020204" charset="-122"/>
                <a:cs typeface="Arial Unicode MS" panose="020B0604020202020204" charset="-122"/>
              </a:rPr>
              <a:t>D</a:t>
            </a:r>
            <a:r>
              <a:rPr lang="zh-CN" altLang="en-US" sz="3000" b="1">
                <a:latin typeface="Times New Roman" panose="02020603050405020304" pitchFamily="18" charset="0"/>
                <a:ea typeface="Arial Unicode MS" panose="020B0604020202020204" charset="-122"/>
                <a:cs typeface="Arial Unicode MS" panose="020B0604020202020204" charset="-122"/>
              </a:rPr>
              <a:t>．①②③④⑤</a:t>
            </a:r>
            <a:endParaRPr lang="zh-CN" altLang="en-US" sz="3000" b="1">
              <a:latin typeface="Times New Roman" panose="02020603050405020304" pitchFamily="18" charset="0"/>
              <a:ea typeface="Arial Unicode MS" panose="020B0604020202020204" charset="-122"/>
              <a:cs typeface="Arial Unicode MS" panose="020B0604020202020204" charset="-122"/>
            </a:endParaRPr>
          </a:p>
        </p:txBody>
      </p:sp>
      <p:sp>
        <p:nvSpPr>
          <p:cNvPr id="3" name="矩形 2"/>
          <p:cNvSpPr>
            <a:spLocks noChangeArrowheads="1"/>
          </p:cNvSpPr>
          <p:nvPr/>
        </p:nvSpPr>
        <p:spPr bwMode="auto">
          <a:xfrm>
            <a:off x="1623060" y="3053080"/>
            <a:ext cx="361950" cy="461963"/>
          </a:xfrm>
          <a:prstGeom prst="rect">
            <a:avLst/>
          </a:prstGeom>
          <a:noFill/>
          <a:ln w="9525">
            <a:noFill/>
            <a:miter lim="800000"/>
          </a:ln>
        </p:spPr>
        <p:txBody>
          <a:bodyPr wrap="none">
            <a:spAutoFit/>
          </a:bodyPr>
          <a:lstStyle/>
          <a:p>
            <a:r>
              <a:rPr lang="en-US" altLang="zh-CN" sz="2400">
                <a:solidFill>
                  <a:srgbClr val="FF0000"/>
                </a:solidFill>
                <a:latin typeface="Calibri" panose="020F0502020204030204" pitchFamily="34" charset="0"/>
              </a:rPr>
              <a:t>A</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31747" name="Rectangle 5"/>
          <p:cNvSpPr>
            <a:spLocks noChangeArrowheads="1"/>
          </p:cNvSpPr>
          <p:nvPr/>
        </p:nvSpPr>
        <p:spPr bwMode="auto">
          <a:xfrm>
            <a:off x="1135063"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5" name="文本框 4"/>
          <p:cNvSpPr txBox="1"/>
          <p:nvPr/>
        </p:nvSpPr>
        <p:spPr>
          <a:xfrm>
            <a:off x="431800" y="5248275"/>
            <a:ext cx="11002963" cy="1225550"/>
          </a:xfrm>
          <a:prstGeom prst="rect">
            <a:avLst/>
          </a:prstGeom>
          <a:noFill/>
        </p:spPr>
        <p:txBody>
          <a:bodyPr>
            <a:spAutoFit/>
          </a:bodyPr>
          <a:lstStyle/>
          <a:p>
            <a:pPr indent="266700" algn="just" fontAlgn="auto">
              <a:lnSpc>
                <a:spcPts val="48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charset="-122"/>
                <a:ea typeface="黑体" panose="02010609060101010101" charset="-122"/>
                <a:cs typeface="Courier New" panose="02070309020205020404" pitchFamily="49" charset="0"/>
              </a:rPr>
              <a:t>解析</a:t>
            </a:r>
            <a:r>
              <a:rPr lang="en-US" altLang="zh-CN" sz="2600" b="1" kern="100" dirty="0">
                <a:solidFill>
                  <a:srgbClr val="0000FF"/>
                </a:solidFill>
                <a:latin typeface="+mn-ea"/>
                <a:ea typeface="+mn-ea"/>
                <a:cs typeface="Courier New" panose="02070309020205020404" pitchFamily="49" charset="0"/>
              </a:rPr>
              <a:t>]</a:t>
            </a:r>
            <a:r>
              <a:rPr lang="zh-CN" altLang="en-US" sz="2600" b="1" kern="100" dirty="0">
                <a:latin typeface="仿宋" panose="02010609060101010101" charset="-122"/>
                <a:ea typeface="仿宋" panose="02010609060101010101" charset="-122"/>
                <a:cs typeface="Courier New" panose="02070309020205020404" pitchFamily="49" charset="0"/>
              </a:rPr>
              <a:t> 通过分析可知，人体在生命活动中细胞代谢会产生许多废物，这些废物通过排泄的方式排出体外，人体排泄的主要器官有肺、肾和皮肤。</a:t>
            </a:r>
            <a:endParaRPr lang="zh-CN" altLang="en-US" sz="2600" b="1" kern="100" dirty="0">
              <a:latin typeface="仿宋" panose="02010609060101010101" charset="-122"/>
              <a:ea typeface="仿宋" panose="02010609060101010101" charset="-122"/>
              <a:cs typeface="Courier New" panose="02070309020205020404" pitchFamily="49"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heckerboard(across)">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98438" y="874713"/>
            <a:ext cx="11620500" cy="4533900"/>
          </a:xfrm>
          <a:prstGeom prst="rect">
            <a:avLst/>
          </a:prstGeom>
          <a:noFill/>
        </p:spPr>
        <p:txBody>
          <a:bodyPr>
            <a:spAutoFit/>
          </a:bodyPr>
          <a:lstStyle/>
          <a:p>
            <a:pPr indent="266700">
              <a:lnSpc>
                <a:spcPct val="150000"/>
              </a:lnSpc>
            </a:pPr>
            <a:r>
              <a:rPr lang="en-US" altLang="zh-CN" sz="2800" b="1">
                <a:latin typeface="Times New Roman" panose="02020603050405020304" pitchFamily="18" charset="0"/>
                <a:ea typeface="Arial Unicode MS" panose="020B0604020202020204" charset="-122"/>
                <a:cs typeface="Arial Unicode MS" panose="020B0604020202020204" charset="-122"/>
              </a:rPr>
              <a:t>[</a:t>
            </a:r>
            <a:r>
              <a:rPr lang="zh-CN" altLang="en-US" sz="2800" b="1">
                <a:latin typeface="Times New Roman" panose="02020603050405020304" pitchFamily="18" charset="0"/>
                <a:ea typeface="Arial Unicode MS" panose="020B0604020202020204" charset="-122"/>
                <a:cs typeface="Arial Unicode MS" panose="020B0604020202020204" charset="-122"/>
              </a:rPr>
              <a:t>方法点拨</a:t>
            </a:r>
            <a:r>
              <a:rPr lang="en-US" altLang="zh-CN" sz="2800" b="1">
                <a:latin typeface="Times New Roman" panose="02020603050405020304" pitchFamily="18" charset="0"/>
                <a:ea typeface="Arial Unicode MS" panose="020B0604020202020204" charset="-122"/>
                <a:cs typeface="Arial Unicode MS" panose="020B0604020202020204" charset="-122"/>
              </a:rPr>
              <a:t>] </a:t>
            </a:r>
            <a:r>
              <a:rPr lang="zh-CN" altLang="en-US" sz="2800" b="1">
                <a:latin typeface="Times New Roman" panose="02020603050405020304" pitchFamily="18" charset="0"/>
                <a:ea typeface="Arial Unicode MS" panose="020B0604020202020204" charset="-122"/>
                <a:cs typeface="Arial Unicode MS" panose="020B0604020202020204" charset="-122"/>
              </a:rPr>
              <a:t>人体产生的废物可分为两类，一类是经过细胞代谢活动产生的废物，如二氧化碳、水、无机盐、尿素等，它们属于代谢废物，它们排出体外的过程称为排泄，其途径主要有三条：①通过皮肤以汗液的形式把水、无机盐和少量的尿素排出体外；②通过呼吸系统以气体的形式把二氧化碳和少量水排出体外；③通过泌尿系统以尿液的形式把水、无机盐和尿素等物质排出体外。另一类是未被消化的食物残渣及其他物质，以粪便的形式排出体外，称为排遗。</a:t>
            </a:r>
            <a:endParaRPr lang="zh-CN" altLang="en-US" sz="2800" b="1">
              <a:latin typeface="Times New Roman" panose="02020603050405020304" pitchFamily="18" charset="0"/>
              <a:ea typeface="Arial Unicode MS" panose="020B0604020202020204" charset="-122"/>
              <a:cs typeface="Arial Unicode MS" panose="020B0604020202020204" charset="-122"/>
            </a:endParaRPr>
          </a:p>
        </p:txBody>
      </p:sp>
      <p:sp>
        <p:nvSpPr>
          <p:cNvPr id="32770" name="Rectangle 5"/>
          <p:cNvSpPr>
            <a:spLocks noChangeArrowheads="1"/>
          </p:cNvSpPr>
          <p:nvPr/>
        </p:nvSpPr>
        <p:spPr bwMode="auto">
          <a:xfrm>
            <a:off x="1176338"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3" name="Rectangle 5"/>
          <p:cNvSpPr>
            <a:spLocks noChangeArrowheads="1"/>
          </p:cNvSpPr>
          <p:nvPr/>
        </p:nvSpPr>
        <p:spPr bwMode="auto">
          <a:xfrm>
            <a:off x="1162050"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4" name="文本框 2"/>
          <p:cNvSpPr txBox="1"/>
          <p:nvPr/>
        </p:nvSpPr>
        <p:spPr>
          <a:xfrm>
            <a:off x="768350" y="1976438"/>
            <a:ext cx="10456863" cy="2168525"/>
          </a:xfrm>
          <a:prstGeom prst="rect">
            <a:avLst/>
          </a:prstGeom>
          <a:noFill/>
        </p:spPr>
        <p:txBody>
          <a:bodyPr>
            <a:spAutoFit/>
          </a:bodyPr>
          <a:lstStyle/>
          <a:p>
            <a:pPr fontAlgn="auto">
              <a:lnSpc>
                <a:spcPct val="150000"/>
              </a:lnSpc>
              <a:spcBef>
                <a:spcPts val="0"/>
              </a:spcBef>
              <a:spcAft>
                <a:spcPts val="0"/>
              </a:spcAft>
              <a:defRPr/>
            </a:pP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10</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  人体产生的废物中只可通过一种途径排出的是</a:t>
            </a: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　　</a:t>
            </a: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a:t>
            </a:r>
            <a:endParaRPr lang="en-US" altLang="zh-CN" sz="3000" b="1" kern="100" dirty="0">
              <a:latin typeface="宋体" panose="02010600030101010101" pitchFamily="2" charset="-122"/>
              <a:ea typeface="宋体" panose="02010600030101010101" pitchFamily="2" charset="-122"/>
              <a:cs typeface="Times New Roman" panose="02020603050405020304" pitchFamily="18" charset="0"/>
            </a:endParaRPr>
          </a:p>
          <a:p>
            <a:pPr fontAlgn="auto">
              <a:lnSpc>
                <a:spcPct val="150000"/>
              </a:lnSpc>
              <a:spcBef>
                <a:spcPts val="0"/>
              </a:spcBef>
              <a:spcAft>
                <a:spcPts val="0"/>
              </a:spcAft>
              <a:defRPr/>
            </a:pP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A</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．尿素	     </a:t>
            </a: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B</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．多余的水  </a:t>
            </a:r>
            <a:endParaRPr lang="zh-CN" altLang="en-US" sz="3000" b="1" kern="100" dirty="0">
              <a:latin typeface="宋体" panose="02010600030101010101" pitchFamily="2" charset="-122"/>
              <a:ea typeface="宋体" panose="02010600030101010101" pitchFamily="2" charset="-122"/>
              <a:cs typeface="Times New Roman" panose="02020603050405020304" pitchFamily="18" charset="0"/>
            </a:endParaRPr>
          </a:p>
          <a:p>
            <a:pPr fontAlgn="auto">
              <a:lnSpc>
                <a:spcPct val="150000"/>
              </a:lnSpc>
              <a:spcBef>
                <a:spcPts val="0"/>
              </a:spcBef>
              <a:spcAft>
                <a:spcPts val="0"/>
              </a:spcAft>
              <a:defRPr/>
            </a:pP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C</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．二氧化碳    </a:t>
            </a: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D</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．无机盐</a:t>
            </a:r>
            <a:endParaRPr lang="zh-CN" altLang="en-US" sz="3000" b="1" kern="100" dirty="0">
              <a:latin typeface="宋体" panose="02010600030101010101" pitchFamily="2" charset="-122"/>
              <a:ea typeface="宋体" panose="02010600030101010101" pitchFamily="2" charset="-122"/>
              <a:cs typeface="Times New Roman" panose="02020603050405020304" pitchFamily="18" charset="0"/>
            </a:endParaRPr>
          </a:p>
        </p:txBody>
      </p:sp>
      <p:sp>
        <p:nvSpPr>
          <p:cNvPr id="5" name="矩形 4"/>
          <p:cNvSpPr>
            <a:spLocks noChangeArrowheads="1"/>
          </p:cNvSpPr>
          <p:nvPr/>
        </p:nvSpPr>
        <p:spPr bwMode="auto">
          <a:xfrm>
            <a:off x="10073640" y="2183448"/>
            <a:ext cx="407988" cy="461962"/>
          </a:xfrm>
          <a:prstGeom prst="rect">
            <a:avLst/>
          </a:prstGeom>
          <a:noFill/>
          <a:ln w="9525">
            <a:noFill/>
            <a:miter lim="800000"/>
          </a:ln>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C</a:t>
            </a:r>
            <a:endParaRPr lang="zh-CN" altLang="en-US" sz="24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169" name="组合 1"/>
          <p:cNvGrpSpPr/>
          <p:nvPr/>
        </p:nvGrpSpPr>
        <p:grpSpPr bwMode="auto">
          <a:xfrm>
            <a:off x="158750" y="923925"/>
            <a:ext cx="4235450" cy="819150"/>
            <a:chOff x="-51" y="1646"/>
            <a:chExt cx="4986" cy="1063"/>
          </a:xfrm>
        </p:grpSpPr>
        <p:pic>
          <p:nvPicPr>
            <p:cNvPr id="7190" name="图片 4" descr="图标-02"/>
            <p:cNvPicPr>
              <a:picLocks noChangeAspect="1"/>
            </p:cNvPicPr>
            <p:nvPr/>
          </p:nvPicPr>
          <p:blipFill>
            <a:blip r:embed="rId1"/>
            <a:srcRect/>
            <a:stretch>
              <a:fillRect/>
            </a:stretch>
          </p:blipFill>
          <p:spPr bwMode="auto">
            <a:xfrm>
              <a:off x="-51" y="1646"/>
              <a:ext cx="4986" cy="1063"/>
            </a:xfrm>
            <a:prstGeom prst="rect">
              <a:avLst/>
            </a:prstGeom>
            <a:noFill/>
            <a:ln w="9525">
              <a:noFill/>
              <a:miter lim="800000"/>
              <a:headEnd/>
              <a:tailEnd/>
            </a:ln>
          </p:spPr>
        </p:pic>
        <p:sp>
          <p:nvSpPr>
            <p:cNvPr id="6" name="文本框 5"/>
            <p:cNvSpPr txBox="1"/>
            <p:nvPr/>
          </p:nvSpPr>
          <p:spPr>
            <a:xfrm>
              <a:off x="325" y="1825"/>
              <a:ext cx="4115" cy="678"/>
            </a:xfrm>
            <a:prstGeom prst="rect">
              <a:avLst/>
            </a:prstGeom>
            <a:noFill/>
          </p:spPr>
          <p:txBody>
            <a:bodyPr>
              <a:spAutoFit/>
            </a:bodyPr>
            <a:lstStyle/>
            <a:p>
              <a:pPr fontAlgn="auto">
                <a:spcBef>
                  <a:spcPts val="0"/>
                </a:spcBef>
                <a:spcAft>
                  <a:spcPts val="0"/>
                </a:spcAft>
                <a:defRPr/>
              </a:pPr>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构 建 知 识 框 架 </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7170" name="Rectangle 5"/>
          <p:cNvSpPr>
            <a:spLocks noChangeArrowheads="1"/>
          </p:cNvSpPr>
          <p:nvPr/>
        </p:nvSpPr>
        <p:spPr bwMode="auto">
          <a:xfrm>
            <a:off x="1217613"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66" name="Text Box 252"/>
          <p:cNvSpPr txBox="1">
            <a:spLocks noChangeArrowheads="1"/>
          </p:cNvSpPr>
          <p:nvPr/>
        </p:nvSpPr>
        <p:spPr bwMode="auto">
          <a:xfrm>
            <a:off x="1685925" y="3003550"/>
            <a:ext cx="936625" cy="2246313"/>
          </a:xfrm>
          <a:prstGeom prst="rect">
            <a:avLst/>
          </a:prstGeom>
          <a:noFill/>
          <a:ln w="9525" algn="ctr">
            <a:noFill/>
            <a:miter lim="800000"/>
          </a:ln>
          <a:effectLst/>
        </p:spPr>
        <p:txBody>
          <a:bodyPr>
            <a:spAutoFit/>
          </a:bodyPr>
          <a:lstStyle/>
          <a:p>
            <a:pPr fontAlgn="auto">
              <a:spcBef>
                <a:spcPct val="50000"/>
              </a:spcBef>
              <a:spcAft>
                <a:spcPts val="0"/>
              </a:spcAft>
              <a:defRPr/>
            </a:pPr>
            <a:r>
              <a:rPr lang="zh-CN" altLang="en-US" sz="2800" b="1" dirty="0">
                <a:latin typeface="+mn-ea"/>
                <a:ea typeface="+mn-ea"/>
              </a:rPr>
              <a:t>人体内的废物排入环境 </a:t>
            </a:r>
            <a:endParaRPr lang="zh-CN" altLang="en-US" sz="2800" b="1" dirty="0">
              <a:latin typeface="+mn-ea"/>
              <a:ea typeface="+mn-ea"/>
            </a:endParaRPr>
          </a:p>
        </p:txBody>
      </p:sp>
      <p:sp>
        <p:nvSpPr>
          <p:cNvPr id="68" name="Text Box 256"/>
          <p:cNvSpPr txBox="1">
            <a:spLocks noChangeArrowheads="1"/>
          </p:cNvSpPr>
          <p:nvPr/>
        </p:nvSpPr>
        <p:spPr bwMode="auto">
          <a:xfrm>
            <a:off x="3051175" y="2540000"/>
            <a:ext cx="606425" cy="3108325"/>
          </a:xfrm>
          <a:prstGeom prst="rect">
            <a:avLst/>
          </a:prstGeom>
          <a:noFill/>
          <a:ln w="9525" algn="ctr">
            <a:noFill/>
            <a:miter lim="800000"/>
          </a:ln>
          <a:effectLst/>
        </p:spPr>
        <p:txBody>
          <a:bodyPr>
            <a:spAutoFit/>
          </a:bodyPr>
          <a:lstStyle/>
          <a:p>
            <a:pPr fontAlgn="auto">
              <a:spcBef>
                <a:spcPct val="50000"/>
              </a:spcBef>
              <a:spcAft>
                <a:spcPts val="0"/>
              </a:spcAft>
              <a:defRPr/>
            </a:pPr>
            <a:r>
              <a:rPr lang="zh-CN" altLang="en-US" sz="2800" b="1" dirty="0">
                <a:latin typeface="+mn-ea"/>
                <a:ea typeface="+mn-ea"/>
              </a:rPr>
              <a:t>泌尿系统的组成 </a:t>
            </a:r>
            <a:endParaRPr lang="zh-CN" altLang="en-US" sz="2800" b="1" dirty="0">
              <a:latin typeface="+mn-ea"/>
              <a:ea typeface="+mn-ea"/>
            </a:endParaRPr>
          </a:p>
        </p:txBody>
      </p:sp>
      <p:sp>
        <p:nvSpPr>
          <p:cNvPr id="70" name="Text Box 261"/>
          <p:cNvSpPr txBox="1">
            <a:spLocks noChangeArrowheads="1"/>
          </p:cNvSpPr>
          <p:nvPr/>
        </p:nvSpPr>
        <p:spPr bwMode="auto">
          <a:xfrm>
            <a:off x="4545013" y="1243013"/>
            <a:ext cx="6196012" cy="522287"/>
          </a:xfrm>
          <a:prstGeom prst="rect">
            <a:avLst/>
          </a:prstGeom>
          <a:noFill/>
          <a:ln w="9525" algn="ctr">
            <a:noFill/>
            <a:miter lim="800000"/>
          </a:ln>
          <a:effectLst/>
        </p:spPr>
        <p:txBody>
          <a:bodyPr>
            <a:spAutoFit/>
          </a:bodyPr>
          <a:lstStyle/>
          <a:p>
            <a:pPr fontAlgn="auto">
              <a:spcBef>
                <a:spcPct val="50000"/>
              </a:spcBef>
              <a:spcAft>
                <a:spcPts val="0"/>
              </a:spcAft>
              <a:defRPr/>
            </a:pPr>
            <a:r>
              <a:rPr lang="zh-CN" altLang="en-US" sz="2800" b="1" dirty="0">
                <a:latin typeface="+mn-ea"/>
                <a:ea typeface="+mn-ea"/>
              </a:rPr>
              <a:t>位置：腹壁的脊柱两侧，左右各一个</a:t>
            </a:r>
            <a:endParaRPr lang="zh-CN" altLang="en-US" sz="2800" b="1" dirty="0">
              <a:latin typeface="+mn-ea"/>
              <a:ea typeface="+mn-ea"/>
            </a:endParaRPr>
          </a:p>
        </p:txBody>
      </p:sp>
      <p:sp>
        <p:nvSpPr>
          <p:cNvPr id="71" name="AutoShape 255"/>
          <p:cNvSpPr/>
          <p:nvPr/>
        </p:nvSpPr>
        <p:spPr bwMode="auto">
          <a:xfrm>
            <a:off x="2514600" y="2349500"/>
            <a:ext cx="431800" cy="3527425"/>
          </a:xfrm>
          <a:prstGeom prst="leftBrace">
            <a:avLst>
              <a:gd name="adj1" fmla="val 68076"/>
              <a:gd name="adj2" fmla="val 50000"/>
            </a:avLst>
          </a:prstGeom>
          <a:noFill/>
          <a:ln w="9525">
            <a:solidFill>
              <a:schemeClr val="tx1"/>
            </a:solidFill>
            <a:round/>
          </a:ln>
        </p:spPr>
        <p:txBody>
          <a:bodyPr anchor="ctr">
            <a:spAutoFit/>
          </a:bodyPr>
          <a:lstStyle/>
          <a:p>
            <a:endParaRPr lang="zh-CN" altLang="en-US">
              <a:latin typeface="Calibri" panose="020F0502020204030204" pitchFamily="34" charset="0"/>
            </a:endParaRPr>
          </a:p>
        </p:txBody>
      </p:sp>
      <p:sp>
        <p:nvSpPr>
          <p:cNvPr id="73" name="矩形 72"/>
          <p:cNvSpPr>
            <a:spLocks noChangeArrowheads="1"/>
          </p:cNvSpPr>
          <p:nvPr/>
        </p:nvSpPr>
        <p:spPr bwMode="auto">
          <a:xfrm>
            <a:off x="3651250" y="2660650"/>
            <a:ext cx="544513" cy="522288"/>
          </a:xfrm>
          <a:prstGeom prst="rect">
            <a:avLst/>
          </a:prstGeom>
          <a:noFill/>
          <a:ln w="9525">
            <a:noFill/>
            <a:miter lim="800000"/>
          </a:ln>
        </p:spPr>
        <p:txBody>
          <a:bodyPr wrap="none">
            <a:spAutoFit/>
          </a:bodyPr>
          <a:lstStyle/>
          <a:p>
            <a:r>
              <a:rPr lang="zh-CN" altLang="en-US" sz="2800" b="1">
                <a:solidFill>
                  <a:srgbClr val="000000"/>
                </a:solidFill>
                <a:latin typeface="宋体" panose="02010600030101010101" pitchFamily="2" charset="-122"/>
              </a:rPr>
              <a:t>肾</a:t>
            </a:r>
            <a:endParaRPr lang="zh-CN" altLang="en-US">
              <a:latin typeface="Calibri" panose="020F0502020204030204" pitchFamily="34" charset="0"/>
            </a:endParaRPr>
          </a:p>
        </p:txBody>
      </p:sp>
      <p:sp>
        <p:nvSpPr>
          <p:cNvPr id="75" name="左大括号 74"/>
          <p:cNvSpPr/>
          <p:nvPr/>
        </p:nvSpPr>
        <p:spPr>
          <a:xfrm>
            <a:off x="4087813" y="1311275"/>
            <a:ext cx="473075" cy="3205163"/>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a:p>
        </p:txBody>
      </p:sp>
      <p:sp>
        <p:nvSpPr>
          <p:cNvPr id="76" name="矩形 75"/>
          <p:cNvSpPr>
            <a:spLocks noChangeArrowheads="1"/>
          </p:cNvSpPr>
          <p:nvPr/>
        </p:nvSpPr>
        <p:spPr bwMode="auto">
          <a:xfrm>
            <a:off x="3863975" y="4889500"/>
            <a:ext cx="1347788" cy="1600200"/>
          </a:xfrm>
          <a:prstGeom prst="rect">
            <a:avLst/>
          </a:prstGeom>
          <a:noFill/>
          <a:ln w="9525">
            <a:noFill/>
            <a:miter lim="800000"/>
          </a:ln>
        </p:spPr>
        <p:txBody>
          <a:bodyPr>
            <a:spAutoFit/>
          </a:bodyPr>
          <a:lstStyle/>
          <a:p>
            <a:pPr>
              <a:spcBef>
                <a:spcPct val="50000"/>
              </a:spcBef>
            </a:pPr>
            <a:r>
              <a:rPr lang="zh-CN" altLang="en-US" sz="2800" b="1">
                <a:solidFill>
                  <a:srgbClr val="000000"/>
                </a:solidFill>
                <a:latin typeface="宋体" panose="02010600030101010101" pitchFamily="2" charset="-122"/>
              </a:rPr>
              <a:t>输尿管膀胱</a:t>
            </a:r>
            <a:endParaRPr lang="en-US" altLang="zh-CN" sz="2800" b="1">
              <a:solidFill>
                <a:srgbClr val="000000"/>
              </a:solidFill>
              <a:latin typeface="宋体" panose="02010600030101010101" pitchFamily="2" charset="-122"/>
            </a:endParaRPr>
          </a:p>
          <a:p>
            <a:pPr>
              <a:spcBef>
                <a:spcPct val="50000"/>
              </a:spcBef>
            </a:pPr>
            <a:r>
              <a:rPr lang="zh-CN" altLang="en-US" sz="2800" b="1">
                <a:solidFill>
                  <a:srgbClr val="000000"/>
                </a:solidFill>
                <a:latin typeface="宋体" panose="02010600030101010101" pitchFamily="2" charset="-122"/>
              </a:rPr>
              <a:t>尿道</a:t>
            </a:r>
            <a:endParaRPr lang="en-US" altLang="zh-CN" sz="2800" b="1">
              <a:solidFill>
                <a:srgbClr val="000000"/>
              </a:solidFill>
              <a:latin typeface="宋体" panose="02010600030101010101" pitchFamily="2" charset="-122"/>
            </a:endParaRPr>
          </a:p>
        </p:txBody>
      </p:sp>
      <p:sp>
        <p:nvSpPr>
          <p:cNvPr id="77" name="Text Box 261"/>
          <p:cNvSpPr txBox="1">
            <a:spLocks noChangeArrowheads="1"/>
          </p:cNvSpPr>
          <p:nvPr/>
        </p:nvSpPr>
        <p:spPr bwMode="auto">
          <a:xfrm>
            <a:off x="4410075" y="2452688"/>
            <a:ext cx="922338" cy="522287"/>
          </a:xfrm>
          <a:prstGeom prst="rect">
            <a:avLst/>
          </a:prstGeom>
          <a:noFill/>
          <a:ln w="9525" algn="ctr">
            <a:noFill/>
            <a:miter lim="800000"/>
          </a:ln>
          <a:effectLst/>
        </p:spPr>
        <p:txBody>
          <a:bodyPr>
            <a:spAutoFit/>
          </a:bodyPr>
          <a:lstStyle/>
          <a:p>
            <a:pPr fontAlgn="auto">
              <a:spcBef>
                <a:spcPct val="50000"/>
              </a:spcBef>
              <a:spcAft>
                <a:spcPts val="0"/>
              </a:spcAft>
              <a:defRPr/>
            </a:pPr>
            <a:r>
              <a:rPr lang="zh-CN" altLang="en-US" sz="2800" b="1" dirty="0">
                <a:latin typeface="+mn-ea"/>
                <a:ea typeface="+mn-ea"/>
              </a:rPr>
              <a:t>结构</a:t>
            </a:r>
            <a:endParaRPr lang="zh-CN" altLang="en-US" sz="2800" b="1" dirty="0">
              <a:latin typeface="+mn-ea"/>
              <a:ea typeface="+mn-ea"/>
            </a:endParaRPr>
          </a:p>
        </p:txBody>
      </p:sp>
      <p:sp>
        <p:nvSpPr>
          <p:cNvPr id="78" name="左大括号 77"/>
          <p:cNvSpPr/>
          <p:nvPr/>
        </p:nvSpPr>
        <p:spPr>
          <a:xfrm>
            <a:off x="5275263" y="1749425"/>
            <a:ext cx="354012" cy="2293938"/>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a:p>
        </p:txBody>
      </p:sp>
      <p:sp>
        <p:nvSpPr>
          <p:cNvPr id="79" name="Text Box 256"/>
          <p:cNvSpPr txBox="1">
            <a:spLocks noChangeArrowheads="1"/>
          </p:cNvSpPr>
          <p:nvPr/>
        </p:nvSpPr>
        <p:spPr bwMode="auto">
          <a:xfrm>
            <a:off x="5475288" y="1933575"/>
            <a:ext cx="2843212" cy="523875"/>
          </a:xfrm>
          <a:prstGeom prst="rect">
            <a:avLst/>
          </a:prstGeom>
          <a:noFill/>
          <a:ln w="9525" algn="ctr">
            <a:noFill/>
            <a:miter lim="800000"/>
          </a:ln>
          <a:effectLst/>
        </p:spPr>
        <p:txBody>
          <a:bodyPr>
            <a:spAutoFit/>
          </a:bodyPr>
          <a:lstStyle/>
          <a:p>
            <a:pPr fontAlgn="auto">
              <a:spcBef>
                <a:spcPct val="50000"/>
              </a:spcBef>
              <a:spcAft>
                <a:spcPts val="0"/>
              </a:spcAft>
              <a:defRPr/>
            </a:pPr>
            <a:r>
              <a:rPr lang="zh-CN" altLang="en-US" sz="2800" b="1" dirty="0">
                <a:latin typeface="+mn-ea"/>
                <a:ea typeface="+mn-ea"/>
              </a:rPr>
              <a:t>肾皮质</a:t>
            </a:r>
            <a:r>
              <a:rPr lang="en-US" altLang="zh-CN" sz="2800" b="1" dirty="0">
                <a:latin typeface="+mn-ea"/>
                <a:ea typeface="+mn-ea"/>
              </a:rPr>
              <a:t>—</a:t>
            </a:r>
            <a:r>
              <a:rPr lang="zh-CN" altLang="en-US" sz="2800" b="1" dirty="0">
                <a:latin typeface="+mn-ea"/>
                <a:ea typeface="+mn-ea"/>
              </a:rPr>
              <a:t>肾小体</a:t>
            </a:r>
            <a:endParaRPr lang="zh-CN" altLang="en-US" sz="2800" b="1" dirty="0">
              <a:latin typeface="+mn-ea"/>
              <a:ea typeface="+mn-ea"/>
            </a:endParaRPr>
          </a:p>
        </p:txBody>
      </p:sp>
      <p:sp>
        <p:nvSpPr>
          <p:cNvPr id="80" name="左大括号 79"/>
          <p:cNvSpPr/>
          <p:nvPr/>
        </p:nvSpPr>
        <p:spPr>
          <a:xfrm>
            <a:off x="8039100" y="1660525"/>
            <a:ext cx="320675" cy="1125538"/>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a:p>
        </p:txBody>
      </p:sp>
      <p:sp>
        <p:nvSpPr>
          <p:cNvPr id="81" name="Rectangle 273"/>
          <p:cNvSpPr>
            <a:spLocks noChangeArrowheads="1"/>
          </p:cNvSpPr>
          <p:nvPr/>
        </p:nvSpPr>
        <p:spPr bwMode="auto">
          <a:xfrm>
            <a:off x="8247063" y="1533525"/>
            <a:ext cx="1358900" cy="1284288"/>
          </a:xfrm>
          <a:prstGeom prst="rect">
            <a:avLst/>
          </a:prstGeom>
          <a:noFill/>
          <a:ln w="9525" algn="ctr">
            <a:noFill/>
            <a:miter lim="800000"/>
          </a:ln>
          <a:effectLst/>
        </p:spPr>
        <p:txBody>
          <a:bodyPr anchor="ctr">
            <a:spAutoFit/>
          </a:bodyPr>
          <a:lstStyle/>
          <a:p>
            <a:pPr fontAlgn="auto">
              <a:lnSpc>
                <a:spcPct val="150000"/>
              </a:lnSpc>
              <a:spcBef>
                <a:spcPts val="0"/>
              </a:spcBef>
              <a:spcAft>
                <a:spcPts val="0"/>
              </a:spcAft>
              <a:defRPr/>
            </a:pPr>
            <a:r>
              <a:rPr lang="zh-CN" altLang="en-US" sz="2800" b="1" dirty="0">
                <a:latin typeface="+mn-ea"/>
                <a:ea typeface="+mn-ea"/>
              </a:rPr>
              <a:t>肾小球</a:t>
            </a:r>
            <a:endParaRPr lang="en-US" altLang="zh-CN" sz="2800" b="1" dirty="0">
              <a:latin typeface="+mn-ea"/>
              <a:ea typeface="+mn-ea"/>
            </a:endParaRPr>
          </a:p>
          <a:p>
            <a:pPr fontAlgn="auto">
              <a:lnSpc>
                <a:spcPct val="150000"/>
              </a:lnSpc>
              <a:spcBef>
                <a:spcPts val="0"/>
              </a:spcBef>
              <a:spcAft>
                <a:spcPts val="0"/>
              </a:spcAft>
              <a:defRPr/>
            </a:pPr>
            <a:r>
              <a:rPr lang="zh-CN" altLang="en-US" sz="2800" b="1" dirty="0">
                <a:latin typeface="+mn-ea"/>
                <a:ea typeface="+mn-ea"/>
              </a:rPr>
              <a:t>肾小囊</a:t>
            </a:r>
            <a:endParaRPr lang="zh-CN" altLang="en-US" sz="2800" b="1" dirty="0">
              <a:latin typeface="+mn-ea"/>
              <a:ea typeface="+mn-ea"/>
            </a:endParaRPr>
          </a:p>
        </p:txBody>
      </p:sp>
      <p:sp>
        <p:nvSpPr>
          <p:cNvPr id="82" name="Text Box 261"/>
          <p:cNvSpPr txBox="1">
            <a:spLocks noChangeArrowheads="1"/>
          </p:cNvSpPr>
          <p:nvPr/>
        </p:nvSpPr>
        <p:spPr bwMode="auto">
          <a:xfrm>
            <a:off x="5267325" y="2714625"/>
            <a:ext cx="3633788" cy="400050"/>
          </a:xfrm>
          <a:prstGeom prst="rect">
            <a:avLst/>
          </a:prstGeom>
          <a:noFill/>
          <a:ln w="9525" algn="ctr">
            <a:noFill/>
            <a:miter lim="800000"/>
          </a:ln>
          <a:effectLst/>
        </p:spPr>
        <p:txBody>
          <a:bodyPr>
            <a:spAutoFit/>
          </a:bodyPr>
          <a:lstStyle/>
          <a:p>
            <a:pPr fontAlgn="auto">
              <a:spcBef>
                <a:spcPct val="50000"/>
              </a:spcBef>
              <a:spcAft>
                <a:spcPts val="0"/>
              </a:spcAft>
              <a:defRPr/>
            </a:pPr>
            <a:r>
              <a:rPr lang="zh-CN" altLang="en-US" sz="2000" b="1" dirty="0">
                <a:latin typeface="+mn-ea"/>
                <a:ea typeface="+mn-ea"/>
              </a:rPr>
              <a:t>（肾皮质中也有肾小管的分布）</a:t>
            </a:r>
            <a:endParaRPr lang="zh-CN" altLang="en-US" sz="2000" b="1" dirty="0">
              <a:latin typeface="+mn-ea"/>
              <a:ea typeface="+mn-ea"/>
            </a:endParaRPr>
          </a:p>
        </p:txBody>
      </p:sp>
      <p:sp>
        <p:nvSpPr>
          <p:cNvPr id="83" name="Text Box 256"/>
          <p:cNvSpPr txBox="1">
            <a:spLocks noChangeArrowheads="1"/>
          </p:cNvSpPr>
          <p:nvPr/>
        </p:nvSpPr>
        <p:spPr bwMode="auto">
          <a:xfrm>
            <a:off x="5518150" y="3100388"/>
            <a:ext cx="2841625" cy="522287"/>
          </a:xfrm>
          <a:prstGeom prst="rect">
            <a:avLst/>
          </a:prstGeom>
          <a:noFill/>
          <a:ln w="9525" algn="ctr">
            <a:noFill/>
            <a:miter lim="800000"/>
          </a:ln>
          <a:effectLst/>
        </p:spPr>
        <p:txBody>
          <a:bodyPr>
            <a:spAutoFit/>
          </a:bodyPr>
          <a:lstStyle/>
          <a:p>
            <a:pPr fontAlgn="auto">
              <a:spcBef>
                <a:spcPct val="50000"/>
              </a:spcBef>
              <a:spcAft>
                <a:spcPts val="0"/>
              </a:spcAft>
              <a:defRPr/>
            </a:pPr>
            <a:r>
              <a:rPr lang="zh-CN" altLang="en-US" sz="2800" b="1" dirty="0">
                <a:latin typeface="+mn-ea"/>
                <a:ea typeface="+mn-ea"/>
              </a:rPr>
              <a:t>肾髓质</a:t>
            </a:r>
            <a:r>
              <a:rPr lang="en-US" altLang="zh-CN" sz="2800" b="1" dirty="0">
                <a:latin typeface="+mn-ea"/>
                <a:ea typeface="+mn-ea"/>
              </a:rPr>
              <a:t>—</a:t>
            </a:r>
            <a:r>
              <a:rPr lang="zh-CN" altLang="en-US" sz="2800" b="1" dirty="0">
                <a:latin typeface="+mn-ea"/>
                <a:ea typeface="+mn-ea"/>
              </a:rPr>
              <a:t>肾小管</a:t>
            </a:r>
            <a:endParaRPr lang="zh-CN" altLang="en-US" sz="2800" b="1" dirty="0">
              <a:latin typeface="+mn-ea"/>
              <a:ea typeface="+mn-ea"/>
            </a:endParaRPr>
          </a:p>
        </p:txBody>
      </p:sp>
      <p:sp>
        <p:nvSpPr>
          <p:cNvPr id="84" name="Text Box 256"/>
          <p:cNvSpPr txBox="1">
            <a:spLocks noChangeArrowheads="1"/>
          </p:cNvSpPr>
          <p:nvPr/>
        </p:nvSpPr>
        <p:spPr bwMode="auto">
          <a:xfrm>
            <a:off x="5507038" y="3595688"/>
            <a:ext cx="904875" cy="523875"/>
          </a:xfrm>
          <a:prstGeom prst="rect">
            <a:avLst/>
          </a:prstGeom>
          <a:noFill/>
          <a:ln w="9525" algn="ctr">
            <a:noFill/>
            <a:miter lim="800000"/>
          </a:ln>
          <a:effectLst/>
        </p:spPr>
        <p:txBody>
          <a:bodyPr>
            <a:spAutoFit/>
          </a:bodyPr>
          <a:lstStyle/>
          <a:p>
            <a:pPr fontAlgn="auto">
              <a:spcBef>
                <a:spcPct val="50000"/>
              </a:spcBef>
              <a:spcAft>
                <a:spcPts val="0"/>
              </a:spcAft>
              <a:defRPr/>
            </a:pPr>
            <a:r>
              <a:rPr lang="zh-CN" altLang="en-US" sz="2800" b="1" dirty="0">
                <a:latin typeface="+mn-ea"/>
                <a:ea typeface="+mn-ea"/>
              </a:rPr>
              <a:t>肾盂</a:t>
            </a:r>
            <a:endParaRPr lang="zh-CN" altLang="en-US" sz="2800" b="1" dirty="0">
              <a:latin typeface="+mn-ea"/>
              <a:ea typeface="+mn-ea"/>
            </a:endParaRPr>
          </a:p>
        </p:txBody>
      </p:sp>
      <p:sp>
        <p:nvSpPr>
          <p:cNvPr id="85" name="左大括号 84"/>
          <p:cNvSpPr/>
          <p:nvPr/>
        </p:nvSpPr>
        <p:spPr>
          <a:xfrm>
            <a:off x="3236913" y="1727200"/>
            <a:ext cx="750887" cy="4629150"/>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a:p>
        </p:txBody>
      </p:sp>
      <p:sp>
        <p:nvSpPr>
          <p:cNvPr id="86" name="Text Box 256"/>
          <p:cNvSpPr txBox="1">
            <a:spLocks noChangeArrowheads="1"/>
          </p:cNvSpPr>
          <p:nvPr/>
        </p:nvSpPr>
        <p:spPr bwMode="auto">
          <a:xfrm>
            <a:off x="4491038" y="4122738"/>
            <a:ext cx="3881437" cy="523875"/>
          </a:xfrm>
          <a:prstGeom prst="rect">
            <a:avLst/>
          </a:prstGeom>
          <a:noFill/>
          <a:ln w="9525" algn="ctr">
            <a:noFill/>
            <a:miter lim="800000"/>
          </a:ln>
          <a:effectLst/>
        </p:spPr>
        <p:txBody>
          <a:bodyPr>
            <a:spAutoFit/>
          </a:bodyPr>
          <a:lstStyle/>
          <a:p>
            <a:pPr fontAlgn="auto">
              <a:spcBef>
                <a:spcPct val="50000"/>
              </a:spcBef>
              <a:spcAft>
                <a:spcPts val="0"/>
              </a:spcAft>
              <a:defRPr/>
            </a:pPr>
            <a:r>
              <a:rPr lang="zh-CN" altLang="en-US" sz="2800" b="1" dirty="0">
                <a:latin typeface="+mn-ea"/>
                <a:ea typeface="+mn-ea"/>
              </a:rPr>
              <a:t>功能：形成尿液的场所</a:t>
            </a:r>
            <a:endParaRPr lang="zh-CN" altLang="en-US" sz="2800" b="1" dirty="0">
              <a:latin typeface="+mn-ea"/>
              <a:ea typeface="+mn-ea"/>
            </a:endParaRPr>
          </a:p>
        </p:txBody>
      </p:sp>
      <p:sp>
        <p:nvSpPr>
          <p:cNvPr id="87" name="右大括号 86"/>
          <p:cNvSpPr/>
          <p:nvPr/>
        </p:nvSpPr>
        <p:spPr>
          <a:xfrm>
            <a:off x="5100638" y="5167313"/>
            <a:ext cx="165100" cy="1166812"/>
          </a:xfrm>
          <a:prstGeom prst="righ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a:p>
        </p:txBody>
      </p:sp>
      <p:sp>
        <p:nvSpPr>
          <p:cNvPr id="88" name="Text Box 256"/>
          <p:cNvSpPr txBox="1">
            <a:spLocks noChangeArrowheads="1"/>
          </p:cNvSpPr>
          <p:nvPr/>
        </p:nvSpPr>
        <p:spPr bwMode="auto">
          <a:xfrm>
            <a:off x="5272088" y="5454650"/>
            <a:ext cx="6318250" cy="522288"/>
          </a:xfrm>
          <a:prstGeom prst="rect">
            <a:avLst/>
          </a:prstGeom>
          <a:noFill/>
          <a:ln w="9525" algn="ctr">
            <a:noFill/>
            <a:miter lim="800000"/>
          </a:ln>
          <a:effectLst/>
        </p:spPr>
        <p:txBody>
          <a:bodyPr>
            <a:spAutoFit/>
          </a:bodyPr>
          <a:lstStyle/>
          <a:p>
            <a:pPr fontAlgn="auto">
              <a:spcBef>
                <a:spcPct val="50000"/>
              </a:spcBef>
              <a:spcAft>
                <a:spcPts val="0"/>
              </a:spcAft>
              <a:defRPr/>
            </a:pPr>
            <a:r>
              <a:rPr lang="zh-CN" altLang="en-US" sz="2800" b="1" dirty="0">
                <a:latin typeface="+mn-ea"/>
                <a:ea typeface="+mn-ea"/>
              </a:rPr>
              <a:t>排尿的通道；膀胱还有暂时储尿的作用</a:t>
            </a:r>
            <a:endParaRPr lang="zh-CN" altLang="en-US" sz="2800" b="1" dirty="0">
              <a:latin typeface="+mn-ea"/>
              <a:ea typeface="+mn-ea"/>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ppt_x"/>
                                          </p:val>
                                        </p:tav>
                                        <p:tav tm="100000">
                                          <p:val>
                                            <p:strVal val="#ppt_x"/>
                                          </p:val>
                                        </p:tav>
                                      </p:tavLst>
                                    </p:anim>
                                    <p:anim calcmode="lin" valueType="num">
                                      <p:cBhvr additive="base">
                                        <p:cTn id="8" dur="500" fill="hold"/>
                                        <p:tgtEl>
                                          <p:spTgt spid="6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500" fill="hold"/>
                                        <p:tgtEl>
                                          <p:spTgt spid="71"/>
                                        </p:tgtEl>
                                        <p:attrNameLst>
                                          <p:attrName>ppt_x</p:attrName>
                                        </p:attrNameLst>
                                      </p:cBhvr>
                                      <p:tavLst>
                                        <p:tav tm="0">
                                          <p:val>
                                            <p:strVal val="#ppt_x"/>
                                          </p:val>
                                        </p:tav>
                                        <p:tav tm="100000">
                                          <p:val>
                                            <p:strVal val="#ppt_x"/>
                                          </p:val>
                                        </p:tav>
                                      </p:tavLst>
                                    </p:anim>
                                    <p:anim calcmode="lin" valueType="num">
                                      <p:cBhvr additive="base">
                                        <p:cTn id="13" dur="500" fill="hold"/>
                                        <p:tgtEl>
                                          <p:spTgt spid="7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8"/>
                                        </p:tgtEl>
                                        <p:attrNameLst>
                                          <p:attrName>style.visibility</p:attrName>
                                        </p:attrNameLst>
                                      </p:cBhvr>
                                      <p:to>
                                        <p:strVal val="visible"/>
                                      </p:to>
                                    </p:set>
                                    <p:anim calcmode="lin" valueType="num">
                                      <p:cBhvr additive="base">
                                        <p:cTn id="17" dur="500" fill="hold"/>
                                        <p:tgtEl>
                                          <p:spTgt spid="68"/>
                                        </p:tgtEl>
                                        <p:attrNameLst>
                                          <p:attrName>ppt_x</p:attrName>
                                        </p:attrNameLst>
                                      </p:cBhvr>
                                      <p:tavLst>
                                        <p:tav tm="0">
                                          <p:val>
                                            <p:strVal val="#ppt_x"/>
                                          </p:val>
                                        </p:tav>
                                        <p:tav tm="100000">
                                          <p:val>
                                            <p:strVal val="#ppt_x"/>
                                          </p:val>
                                        </p:tav>
                                      </p:tavLst>
                                    </p:anim>
                                    <p:anim calcmode="lin" valueType="num">
                                      <p:cBhvr additive="base">
                                        <p:cTn id="18" dur="500" fill="hold"/>
                                        <p:tgtEl>
                                          <p:spTgt spid="6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5"/>
                                        </p:tgtEl>
                                        <p:attrNameLst>
                                          <p:attrName>style.visibility</p:attrName>
                                        </p:attrNameLst>
                                      </p:cBhvr>
                                      <p:to>
                                        <p:strVal val="visible"/>
                                      </p:to>
                                    </p:set>
                                    <p:anim calcmode="lin" valueType="num">
                                      <p:cBhvr additive="base">
                                        <p:cTn id="22" dur="500" fill="hold"/>
                                        <p:tgtEl>
                                          <p:spTgt spid="85"/>
                                        </p:tgtEl>
                                        <p:attrNameLst>
                                          <p:attrName>ppt_x</p:attrName>
                                        </p:attrNameLst>
                                      </p:cBhvr>
                                      <p:tavLst>
                                        <p:tav tm="0">
                                          <p:val>
                                            <p:strVal val="#ppt_x"/>
                                          </p:val>
                                        </p:tav>
                                        <p:tav tm="100000">
                                          <p:val>
                                            <p:strVal val="#ppt_x"/>
                                          </p:val>
                                        </p:tav>
                                      </p:tavLst>
                                    </p:anim>
                                    <p:anim calcmode="lin" valueType="num">
                                      <p:cBhvr additive="base">
                                        <p:cTn id="23" dur="500" fill="hold"/>
                                        <p:tgtEl>
                                          <p:spTgt spid="8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 calcmode="lin" valueType="num">
                                      <p:cBhvr additive="base">
                                        <p:cTn id="27" dur="500" fill="hold"/>
                                        <p:tgtEl>
                                          <p:spTgt spid="73"/>
                                        </p:tgtEl>
                                        <p:attrNameLst>
                                          <p:attrName>ppt_x</p:attrName>
                                        </p:attrNameLst>
                                      </p:cBhvr>
                                      <p:tavLst>
                                        <p:tav tm="0">
                                          <p:val>
                                            <p:strVal val="#ppt_x"/>
                                          </p:val>
                                        </p:tav>
                                        <p:tav tm="100000">
                                          <p:val>
                                            <p:strVal val="#ppt_x"/>
                                          </p:val>
                                        </p:tav>
                                      </p:tavLst>
                                    </p:anim>
                                    <p:anim calcmode="lin" valueType="num">
                                      <p:cBhvr additive="base">
                                        <p:cTn id="28" dur="500" fill="hold"/>
                                        <p:tgtEl>
                                          <p:spTgt spid="7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75"/>
                                        </p:tgtEl>
                                        <p:attrNameLst>
                                          <p:attrName>style.visibility</p:attrName>
                                        </p:attrNameLst>
                                      </p:cBhvr>
                                      <p:to>
                                        <p:strVal val="visible"/>
                                      </p:to>
                                    </p:set>
                                    <p:anim calcmode="lin" valueType="num">
                                      <p:cBhvr additive="base">
                                        <p:cTn id="32" dur="500" fill="hold"/>
                                        <p:tgtEl>
                                          <p:spTgt spid="75"/>
                                        </p:tgtEl>
                                        <p:attrNameLst>
                                          <p:attrName>ppt_x</p:attrName>
                                        </p:attrNameLst>
                                      </p:cBhvr>
                                      <p:tavLst>
                                        <p:tav tm="0">
                                          <p:val>
                                            <p:strVal val="#ppt_x"/>
                                          </p:val>
                                        </p:tav>
                                        <p:tav tm="100000">
                                          <p:val>
                                            <p:strVal val="#ppt_x"/>
                                          </p:val>
                                        </p:tav>
                                      </p:tavLst>
                                    </p:anim>
                                    <p:anim calcmode="lin" valueType="num">
                                      <p:cBhvr additive="base">
                                        <p:cTn id="33" dur="500" fill="hold"/>
                                        <p:tgtEl>
                                          <p:spTgt spid="7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70"/>
                                        </p:tgtEl>
                                        <p:attrNameLst>
                                          <p:attrName>style.visibility</p:attrName>
                                        </p:attrNameLst>
                                      </p:cBhvr>
                                      <p:to>
                                        <p:strVal val="visible"/>
                                      </p:to>
                                    </p:set>
                                    <p:anim calcmode="lin" valueType="num">
                                      <p:cBhvr additive="base">
                                        <p:cTn id="37" dur="500" fill="hold"/>
                                        <p:tgtEl>
                                          <p:spTgt spid="70"/>
                                        </p:tgtEl>
                                        <p:attrNameLst>
                                          <p:attrName>ppt_x</p:attrName>
                                        </p:attrNameLst>
                                      </p:cBhvr>
                                      <p:tavLst>
                                        <p:tav tm="0">
                                          <p:val>
                                            <p:strVal val="#ppt_x"/>
                                          </p:val>
                                        </p:tav>
                                        <p:tav tm="100000">
                                          <p:val>
                                            <p:strVal val="#ppt_x"/>
                                          </p:val>
                                        </p:tav>
                                      </p:tavLst>
                                    </p:anim>
                                    <p:anim calcmode="lin" valueType="num">
                                      <p:cBhvr additive="base">
                                        <p:cTn id="38" dur="500" fill="hold"/>
                                        <p:tgtEl>
                                          <p:spTgt spid="70"/>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77"/>
                                        </p:tgtEl>
                                        <p:attrNameLst>
                                          <p:attrName>style.visibility</p:attrName>
                                        </p:attrNameLst>
                                      </p:cBhvr>
                                      <p:to>
                                        <p:strVal val="visible"/>
                                      </p:to>
                                    </p:set>
                                    <p:anim calcmode="lin" valueType="num">
                                      <p:cBhvr additive="base">
                                        <p:cTn id="42" dur="500" fill="hold"/>
                                        <p:tgtEl>
                                          <p:spTgt spid="77"/>
                                        </p:tgtEl>
                                        <p:attrNameLst>
                                          <p:attrName>ppt_x</p:attrName>
                                        </p:attrNameLst>
                                      </p:cBhvr>
                                      <p:tavLst>
                                        <p:tav tm="0">
                                          <p:val>
                                            <p:strVal val="#ppt_x"/>
                                          </p:val>
                                        </p:tav>
                                        <p:tav tm="100000">
                                          <p:val>
                                            <p:strVal val="#ppt_x"/>
                                          </p:val>
                                        </p:tav>
                                      </p:tavLst>
                                    </p:anim>
                                    <p:anim calcmode="lin" valueType="num">
                                      <p:cBhvr additive="base">
                                        <p:cTn id="43" dur="500" fill="hold"/>
                                        <p:tgtEl>
                                          <p:spTgt spid="77"/>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78"/>
                                        </p:tgtEl>
                                        <p:attrNameLst>
                                          <p:attrName>style.visibility</p:attrName>
                                        </p:attrNameLst>
                                      </p:cBhvr>
                                      <p:to>
                                        <p:strVal val="visible"/>
                                      </p:to>
                                    </p:set>
                                    <p:anim calcmode="lin" valueType="num">
                                      <p:cBhvr additive="base">
                                        <p:cTn id="47" dur="500" fill="hold"/>
                                        <p:tgtEl>
                                          <p:spTgt spid="78"/>
                                        </p:tgtEl>
                                        <p:attrNameLst>
                                          <p:attrName>ppt_x</p:attrName>
                                        </p:attrNameLst>
                                      </p:cBhvr>
                                      <p:tavLst>
                                        <p:tav tm="0">
                                          <p:val>
                                            <p:strVal val="#ppt_x"/>
                                          </p:val>
                                        </p:tav>
                                        <p:tav tm="100000">
                                          <p:val>
                                            <p:strVal val="#ppt_x"/>
                                          </p:val>
                                        </p:tav>
                                      </p:tavLst>
                                    </p:anim>
                                    <p:anim calcmode="lin" valueType="num">
                                      <p:cBhvr additive="base">
                                        <p:cTn id="48" dur="500" fill="hold"/>
                                        <p:tgtEl>
                                          <p:spTgt spid="7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79"/>
                                        </p:tgtEl>
                                        <p:attrNameLst>
                                          <p:attrName>style.visibility</p:attrName>
                                        </p:attrNameLst>
                                      </p:cBhvr>
                                      <p:to>
                                        <p:strVal val="visible"/>
                                      </p:to>
                                    </p:set>
                                    <p:anim calcmode="lin" valueType="num">
                                      <p:cBhvr additive="base">
                                        <p:cTn id="52" dur="500" fill="hold"/>
                                        <p:tgtEl>
                                          <p:spTgt spid="79"/>
                                        </p:tgtEl>
                                        <p:attrNameLst>
                                          <p:attrName>ppt_x</p:attrName>
                                        </p:attrNameLst>
                                      </p:cBhvr>
                                      <p:tavLst>
                                        <p:tav tm="0">
                                          <p:val>
                                            <p:strVal val="#ppt_x"/>
                                          </p:val>
                                        </p:tav>
                                        <p:tav tm="100000">
                                          <p:val>
                                            <p:strVal val="#ppt_x"/>
                                          </p:val>
                                        </p:tav>
                                      </p:tavLst>
                                    </p:anim>
                                    <p:anim calcmode="lin" valueType="num">
                                      <p:cBhvr additive="base">
                                        <p:cTn id="53" dur="500" fill="hold"/>
                                        <p:tgtEl>
                                          <p:spTgt spid="79"/>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80"/>
                                        </p:tgtEl>
                                        <p:attrNameLst>
                                          <p:attrName>style.visibility</p:attrName>
                                        </p:attrNameLst>
                                      </p:cBhvr>
                                      <p:to>
                                        <p:strVal val="visible"/>
                                      </p:to>
                                    </p:set>
                                    <p:anim calcmode="lin" valueType="num">
                                      <p:cBhvr additive="base">
                                        <p:cTn id="57" dur="500" fill="hold"/>
                                        <p:tgtEl>
                                          <p:spTgt spid="80"/>
                                        </p:tgtEl>
                                        <p:attrNameLst>
                                          <p:attrName>ppt_x</p:attrName>
                                        </p:attrNameLst>
                                      </p:cBhvr>
                                      <p:tavLst>
                                        <p:tav tm="0">
                                          <p:val>
                                            <p:strVal val="#ppt_x"/>
                                          </p:val>
                                        </p:tav>
                                        <p:tav tm="100000">
                                          <p:val>
                                            <p:strVal val="#ppt_x"/>
                                          </p:val>
                                        </p:tav>
                                      </p:tavLst>
                                    </p:anim>
                                    <p:anim calcmode="lin" valueType="num">
                                      <p:cBhvr additive="base">
                                        <p:cTn id="58" dur="500" fill="hold"/>
                                        <p:tgtEl>
                                          <p:spTgt spid="80"/>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81"/>
                                        </p:tgtEl>
                                        <p:attrNameLst>
                                          <p:attrName>style.visibility</p:attrName>
                                        </p:attrNameLst>
                                      </p:cBhvr>
                                      <p:to>
                                        <p:strVal val="visible"/>
                                      </p:to>
                                    </p:set>
                                    <p:anim calcmode="lin" valueType="num">
                                      <p:cBhvr additive="base">
                                        <p:cTn id="62" dur="500" fill="hold"/>
                                        <p:tgtEl>
                                          <p:spTgt spid="81"/>
                                        </p:tgtEl>
                                        <p:attrNameLst>
                                          <p:attrName>ppt_x</p:attrName>
                                        </p:attrNameLst>
                                      </p:cBhvr>
                                      <p:tavLst>
                                        <p:tav tm="0">
                                          <p:val>
                                            <p:strVal val="#ppt_x"/>
                                          </p:val>
                                        </p:tav>
                                        <p:tav tm="100000">
                                          <p:val>
                                            <p:strVal val="#ppt_x"/>
                                          </p:val>
                                        </p:tav>
                                      </p:tavLst>
                                    </p:anim>
                                    <p:anim calcmode="lin" valueType="num">
                                      <p:cBhvr additive="base">
                                        <p:cTn id="63" dur="500" fill="hold"/>
                                        <p:tgtEl>
                                          <p:spTgt spid="81"/>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82"/>
                                        </p:tgtEl>
                                        <p:attrNameLst>
                                          <p:attrName>style.visibility</p:attrName>
                                        </p:attrNameLst>
                                      </p:cBhvr>
                                      <p:to>
                                        <p:strVal val="visible"/>
                                      </p:to>
                                    </p:set>
                                    <p:anim calcmode="lin" valueType="num">
                                      <p:cBhvr additive="base">
                                        <p:cTn id="67" dur="500" fill="hold"/>
                                        <p:tgtEl>
                                          <p:spTgt spid="82"/>
                                        </p:tgtEl>
                                        <p:attrNameLst>
                                          <p:attrName>ppt_x</p:attrName>
                                        </p:attrNameLst>
                                      </p:cBhvr>
                                      <p:tavLst>
                                        <p:tav tm="0">
                                          <p:val>
                                            <p:strVal val="#ppt_x"/>
                                          </p:val>
                                        </p:tav>
                                        <p:tav tm="100000">
                                          <p:val>
                                            <p:strVal val="#ppt_x"/>
                                          </p:val>
                                        </p:tav>
                                      </p:tavLst>
                                    </p:anim>
                                    <p:anim calcmode="lin" valueType="num">
                                      <p:cBhvr additive="base">
                                        <p:cTn id="68" dur="500" fill="hold"/>
                                        <p:tgtEl>
                                          <p:spTgt spid="82"/>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83"/>
                                        </p:tgtEl>
                                        <p:attrNameLst>
                                          <p:attrName>style.visibility</p:attrName>
                                        </p:attrNameLst>
                                      </p:cBhvr>
                                      <p:to>
                                        <p:strVal val="visible"/>
                                      </p:to>
                                    </p:set>
                                    <p:anim calcmode="lin" valueType="num">
                                      <p:cBhvr additive="base">
                                        <p:cTn id="72" dur="500" fill="hold"/>
                                        <p:tgtEl>
                                          <p:spTgt spid="83"/>
                                        </p:tgtEl>
                                        <p:attrNameLst>
                                          <p:attrName>ppt_x</p:attrName>
                                        </p:attrNameLst>
                                      </p:cBhvr>
                                      <p:tavLst>
                                        <p:tav tm="0">
                                          <p:val>
                                            <p:strVal val="#ppt_x"/>
                                          </p:val>
                                        </p:tav>
                                        <p:tav tm="100000">
                                          <p:val>
                                            <p:strVal val="#ppt_x"/>
                                          </p:val>
                                        </p:tav>
                                      </p:tavLst>
                                    </p:anim>
                                    <p:anim calcmode="lin" valueType="num">
                                      <p:cBhvr additive="base">
                                        <p:cTn id="73" dur="500" fill="hold"/>
                                        <p:tgtEl>
                                          <p:spTgt spid="83"/>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84"/>
                                        </p:tgtEl>
                                        <p:attrNameLst>
                                          <p:attrName>style.visibility</p:attrName>
                                        </p:attrNameLst>
                                      </p:cBhvr>
                                      <p:to>
                                        <p:strVal val="visible"/>
                                      </p:to>
                                    </p:set>
                                    <p:anim calcmode="lin" valueType="num">
                                      <p:cBhvr additive="base">
                                        <p:cTn id="77" dur="500" fill="hold"/>
                                        <p:tgtEl>
                                          <p:spTgt spid="84"/>
                                        </p:tgtEl>
                                        <p:attrNameLst>
                                          <p:attrName>ppt_x</p:attrName>
                                        </p:attrNameLst>
                                      </p:cBhvr>
                                      <p:tavLst>
                                        <p:tav tm="0">
                                          <p:val>
                                            <p:strVal val="#ppt_x"/>
                                          </p:val>
                                        </p:tav>
                                        <p:tav tm="100000">
                                          <p:val>
                                            <p:strVal val="#ppt_x"/>
                                          </p:val>
                                        </p:tav>
                                      </p:tavLst>
                                    </p:anim>
                                    <p:anim calcmode="lin" valueType="num">
                                      <p:cBhvr additive="base">
                                        <p:cTn id="78" dur="500" fill="hold"/>
                                        <p:tgtEl>
                                          <p:spTgt spid="84"/>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grpId="0" nodeType="afterEffect">
                                  <p:stCondLst>
                                    <p:cond delay="0"/>
                                  </p:stCondLst>
                                  <p:childTnLst>
                                    <p:set>
                                      <p:cBhvr>
                                        <p:cTn id="81" dur="1" fill="hold">
                                          <p:stCondLst>
                                            <p:cond delay="0"/>
                                          </p:stCondLst>
                                        </p:cTn>
                                        <p:tgtEl>
                                          <p:spTgt spid="86"/>
                                        </p:tgtEl>
                                        <p:attrNameLst>
                                          <p:attrName>style.visibility</p:attrName>
                                        </p:attrNameLst>
                                      </p:cBhvr>
                                      <p:to>
                                        <p:strVal val="visible"/>
                                      </p:to>
                                    </p:set>
                                    <p:anim calcmode="lin" valueType="num">
                                      <p:cBhvr additive="base">
                                        <p:cTn id="82" dur="500" fill="hold"/>
                                        <p:tgtEl>
                                          <p:spTgt spid="86"/>
                                        </p:tgtEl>
                                        <p:attrNameLst>
                                          <p:attrName>ppt_x</p:attrName>
                                        </p:attrNameLst>
                                      </p:cBhvr>
                                      <p:tavLst>
                                        <p:tav tm="0">
                                          <p:val>
                                            <p:strVal val="#ppt_x"/>
                                          </p:val>
                                        </p:tav>
                                        <p:tav tm="100000">
                                          <p:val>
                                            <p:strVal val="#ppt_x"/>
                                          </p:val>
                                        </p:tav>
                                      </p:tavLst>
                                    </p:anim>
                                    <p:anim calcmode="lin" valueType="num">
                                      <p:cBhvr additive="base">
                                        <p:cTn id="83" dur="500" fill="hold"/>
                                        <p:tgtEl>
                                          <p:spTgt spid="86"/>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grpId="0" nodeType="afterEffect">
                                  <p:stCondLst>
                                    <p:cond delay="0"/>
                                  </p:stCondLst>
                                  <p:childTnLst>
                                    <p:set>
                                      <p:cBhvr>
                                        <p:cTn id="86" dur="1" fill="hold">
                                          <p:stCondLst>
                                            <p:cond delay="0"/>
                                          </p:stCondLst>
                                        </p:cTn>
                                        <p:tgtEl>
                                          <p:spTgt spid="76"/>
                                        </p:tgtEl>
                                        <p:attrNameLst>
                                          <p:attrName>style.visibility</p:attrName>
                                        </p:attrNameLst>
                                      </p:cBhvr>
                                      <p:to>
                                        <p:strVal val="visible"/>
                                      </p:to>
                                    </p:set>
                                    <p:anim calcmode="lin" valueType="num">
                                      <p:cBhvr additive="base">
                                        <p:cTn id="87" dur="500" fill="hold"/>
                                        <p:tgtEl>
                                          <p:spTgt spid="76"/>
                                        </p:tgtEl>
                                        <p:attrNameLst>
                                          <p:attrName>ppt_x</p:attrName>
                                        </p:attrNameLst>
                                      </p:cBhvr>
                                      <p:tavLst>
                                        <p:tav tm="0">
                                          <p:val>
                                            <p:strVal val="#ppt_x"/>
                                          </p:val>
                                        </p:tav>
                                        <p:tav tm="100000">
                                          <p:val>
                                            <p:strVal val="#ppt_x"/>
                                          </p:val>
                                        </p:tav>
                                      </p:tavLst>
                                    </p:anim>
                                    <p:anim calcmode="lin" valueType="num">
                                      <p:cBhvr additive="base">
                                        <p:cTn id="88" dur="500" fill="hold"/>
                                        <p:tgtEl>
                                          <p:spTgt spid="76"/>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fill="hold" grpId="0" nodeType="afterEffect">
                                  <p:stCondLst>
                                    <p:cond delay="0"/>
                                  </p:stCondLst>
                                  <p:childTnLst>
                                    <p:set>
                                      <p:cBhvr>
                                        <p:cTn id="91" dur="1" fill="hold">
                                          <p:stCondLst>
                                            <p:cond delay="0"/>
                                          </p:stCondLst>
                                        </p:cTn>
                                        <p:tgtEl>
                                          <p:spTgt spid="87"/>
                                        </p:tgtEl>
                                        <p:attrNameLst>
                                          <p:attrName>style.visibility</p:attrName>
                                        </p:attrNameLst>
                                      </p:cBhvr>
                                      <p:to>
                                        <p:strVal val="visible"/>
                                      </p:to>
                                    </p:set>
                                    <p:anim calcmode="lin" valueType="num">
                                      <p:cBhvr additive="base">
                                        <p:cTn id="92" dur="500" fill="hold"/>
                                        <p:tgtEl>
                                          <p:spTgt spid="87"/>
                                        </p:tgtEl>
                                        <p:attrNameLst>
                                          <p:attrName>ppt_x</p:attrName>
                                        </p:attrNameLst>
                                      </p:cBhvr>
                                      <p:tavLst>
                                        <p:tav tm="0">
                                          <p:val>
                                            <p:strVal val="#ppt_x"/>
                                          </p:val>
                                        </p:tav>
                                        <p:tav tm="100000">
                                          <p:val>
                                            <p:strVal val="#ppt_x"/>
                                          </p:val>
                                        </p:tav>
                                      </p:tavLst>
                                    </p:anim>
                                    <p:anim calcmode="lin" valueType="num">
                                      <p:cBhvr additive="base">
                                        <p:cTn id="93" dur="500" fill="hold"/>
                                        <p:tgtEl>
                                          <p:spTgt spid="87"/>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fill="hold" grpId="0" nodeType="afterEffect">
                                  <p:stCondLst>
                                    <p:cond delay="0"/>
                                  </p:stCondLst>
                                  <p:childTnLst>
                                    <p:set>
                                      <p:cBhvr>
                                        <p:cTn id="96" dur="1" fill="hold">
                                          <p:stCondLst>
                                            <p:cond delay="0"/>
                                          </p:stCondLst>
                                        </p:cTn>
                                        <p:tgtEl>
                                          <p:spTgt spid="88"/>
                                        </p:tgtEl>
                                        <p:attrNameLst>
                                          <p:attrName>style.visibility</p:attrName>
                                        </p:attrNameLst>
                                      </p:cBhvr>
                                      <p:to>
                                        <p:strVal val="visible"/>
                                      </p:to>
                                    </p:set>
                                    <p:anim calcmode="lin" valueType="num">
                                      <p:cBhvr additive="base">
                                        <p:cTn id="97" dur="500" fill="hold"/>
                                        <p:tgtEl>
                                          <p:spTgt spid="88"/>
                                        </p:tgtEl>
                                        <p:attrNameLst>
                                          <p:attrName>ppt_x</p:attrName>
                                        </p:attrNameLst>
                                      </p:cBhvr>
                                      <p:tavLst>
                                        <p:tav tm="0">
                                          <p:val>
                                            <p:strVal val="#ppt_x"/>
                                          </p:val>
                                        </p:tav>
                                        <p:tav tm="100000">
                                          <p:val>
                                            <p:strVal val="#ppt_x"/>
                                          </p:val>
                                        </p:tav>
                                      </p:tavLst>
                                    </p:anim>
                                    <p:anim calcmode="lin" valueType="num">
                                      <p:cBhvr additive="base">
                                        <p:cTn id="98"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8" grpId="0"/>
      <p:bldP spid="70" grpId="0"/>
      <p:bldP spid="71" grpId="0" animBg="1"/>
      <p:bldP spid="73" grpId="0"/>
      <p:bldP spid="75" grpId="0" animBg="1"/>
      <p:bldP spid="76" grpId="0"/>
      <p:bldP spid="77" grpId="0"/>
      <p:bldP spid="78" grpId="0" animBg="1"/>
      <p:bldP spid="79" grpId="0"/>
      <p:bldP spid="80" grpId="0" animBg="1"/>
      <p:bldP spid="81" grpId="0"/>
      <p:bldP spid="82" grpId="0"/>
      <p:bldP spid="83" grpId="0"/>
      <p:bldP spid="84" grpId="0"/>
      <p:bldP spid="85" grpId="0" animBg="1"/>
      <p:bldP spid="86" grpId="0"/>
      <p:bldP spid="87" grpId="0" animBg="1"/>
      <p:bldP spid="88"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7" name="Rectangle 5"/>
          <p:cNvSpPr>
            <a:spLocks noChangeArrowheads="1"/>
          </p:cNvSpPr>
          <p:nvPr/>
        </p:nvSpPr>
        <p:spPr bwMode="auto">
          <a:xfrm>
            <a:off x="1135063"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5" name="文本框 4"/>
          <p:cNvSpPr txBox="1"/>
          <p:nvPr/>
        </p:nvSpPr>
        <p:spPr>
          <a:xfrm>
            <a:off x="563563" y="1279525"/>
            <a:ext cx="11002962" cy="2457450"/>
          </a:xfrm>
          <a:prstGeom prst="rect">
            <a:avLst/>
          </a:prstGeom>
          <a:noFill/>
        </p:spPr>
        <p:txBody>
          <a:bodyPr>
            <a:spAutoFit/>
          </a:bodyPr>
          <a:lstStyle/>
          <a:p>
            <a:pPr indent="266700" algn="just" fontAlgn="auto">
              <a:lnSpc>
                <a:spcPts val="48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charset="-122"/>
                <a:ea typeface="黑体" panose="02010609060101010101" charset="-122"/>
                <a:cs typeface="Courier New" panose="02070309020205020404" pitchFamily="49" charset="0"/>
              </a:rPr>
              <a:t>解析</a:t>
            </a:r>
            <a:r>
              <a:rPr lang="en-US" altLang="zh-CN" sz="2600" b="1" kern="100" dirty="0">
                <a:solidFill>
                  <a:srgbClr val="0000FF"/>
                </a:solidFill>
                <a:latin typeface="+mn-ea"/>
                <a:ea typeface="+mn-ea"/>
                <a:cs typeface="Courier New" panose="02070309020205020404" pitchFamily="49" charset="0"/>
              </a:rPr>
              <a:t>]</a:t>
            </a:r>
            <a:r>
              <a:rPr lang="zh-CN" altLang="en-US" sz="2600" b="1" kern="100" dirty="0">
                <a:latin typeface="仿宋" panose="02010609060101010101" charset="-122"/>
                <a:ea typeface="仿宋" panose="02010609060101010101" charset="-122"/>
                <a:cs typeface="Courier New" panose="02070309020205020404" pitchFamily="49" charset="0"/>
              </a:rPr>
              <a:t> 水和少量的无机盐、尿素以汗液的形式由皮肤排出；二氧化碳和少量的水以气体的形式通过呼吸系统排出；绝大部分水、无机盐、尿素等废物以尿的形式通过泌尿系统排出。因此人体产生的废物中只可通过一种途径排出的是二氧化碳。</a:t>
            </a:r>
            <a:endParaRPr lang="zh-CN" altLang="en-US" sz="2600" b="1" kern="100" dirty="0">
              <a:latin typeface="仿宋" panose="02010609060101010101" charset="-122"/>
              <a:ea typeface="仿宋" panose="02010609060101010101" charset="-122"/>
              <a:cs typeface="Courier New" panose="02070309020205020404" pitchFamily="49"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1" name="Rectangle 5"/>
          <p:cNvSpPr>
            <a:spLocks noChangeArrowheads="1"/>
          </p:cNvSpPr>
          <p:nvPr/>
        </p:nvSpPr>
        <p:spPr bwMode="auto">
          <a:xfrm>
            <a:off x="1162050"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4" name="文本框 2"/>
          <p:cNvSpPr txBox="1"/>
          <p:nvPr/>
        </p:nvSpPr>
        <p:spPr>
          <a:xfrm>
            <a:off x="768350" y="842963"/>
            <a:ext cx="11020425" cy="4939030"/>
          </a:xfrm>
          <a:prstGeom prst="rect">
            <a:avLst/>
          </a:prstGeom>
          <a:noFill/>
        </p:spPr>
        <p:txBody>
          <a:bodyPr>
            <a:spAutoFit/>
          </a:bodyPr>
          <a:lstStyle/>
          <a:p>
            <a:pPr fontAlgn="auto">
              <a:lnSpc>
                <a:spcPct val="150000"/>
              </a:lnSpc>
              <a:spcBef>
                <a:spcPts val="0"/>
              </a:spcBef>
              <a:spcAft>
                <a:spcPts val="0"/>
              </a:spcAft>
              <a:defRPr/>
            </a:pP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11</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  有关人体代谢废物排出的叙述，不正确的是</a:t>
            </a: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　　</a:t>
            </a: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a:t>
            </a:r>
            <a:endParaRPr lang="en-US" altLang="zh-CN" sz="3000" b="1" kern="100" dirty="0">
              <a:latin typeface="宋体" panose="02010600030101010101" pitchFamily="2" charset="-122"/>
              <a:ea typeface="宋体" panose="02010600030101010101" pitchFamily="2" charset="-122"/>
              <a:cs typeface="Times New Roman" panose="02020603050405020304" pitchFamily="18" charset="0"/>
            </a:endParaRPr>
          </a:p>
          <a:p>
            <a:pPr fontAlgn="auto">
              <a:lnSpc>
                <a:spcPct val="150000"/>
              </a:lnSpc>
              <a:spcBef>
                <a:spcPts val="0"/>
              </a:spcBef>
              <a:spcAft>
                <a:spcPts val="0"/>
              </a:spcAft>
              <a:defRPr/>
            </a:pP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A</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．尿液的形成与排出途径是：肾→输尿管→膀胱→尿道→体外 </a:t>
            </a:r>
            <a:endParaRPr lang="zh-CN" altLang="en-US" sz="3000" b="1" kern="100" dirty="0">
              <a:latin typeface="宋体" panose="02010600030101010101" pitchFamily="2" charset="-122"/>
              <a:ea typeface="宋体" panose="02010600030101010101" pitchFamily="2" charset="-122"/>
              <a:cs typeface="Times New Roman" panose="02020603050405020304" pitchFamily="18" charset="0"/>
            </a:endParaRPr>
          </a:p>
          <a:p>
            <a:pPr fontAlgn="auto">
              <a:lnSpc>
                <a:spcPct val="150000"/>
              </a:lnSpc>
              <a:spcBef>
                <a:spcPts val="0"/>
              </a:spcBef>
              <a:spcAft>
                <a:spcPts val="0"/>
              </a:spcAft>
              <a:defRPr/>
            </a:pP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B</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．人体只通过尿液和汗液两种形式排出体内的代谢废物 </a:t>
            </a:r>
            <a:endParaRPr lang="zh-CN" altLang="en-US" sz="3000" b="1" kern="100" dirty="0">
              <a:latin typeface="宋体" panose="02010600030101010101" pitchFamily="2" charset="-122"/>
              <a:ea typeface="宋体" panose="02010600030101010101" pitchFamily="2" charset="-122"/>
              <a:cs typeface="Times New Roman" panose="02020603050405020304" pitchFamily="18" charset="0"/>
            </a:endParaRPr>
          </a:p>
          <a:p>
            <a:pPr fontAlgn="auto">
              <a:lnSpc>
                <a:spcPct val="150000"/>
              </a:lnSpc>
              <a:spcBef>
                <a:spcPts val="0"/>
              </a:spcBef>
              <a:spcAft>
                <a:spcPts val="0"/>
              </a:spcAft>
              <a:defRPr/>
            </a:pP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C</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．正常人的血浆、原尿和尿液中都含有水、无机盐、尿素等代谢废物 </a:t>
            </a:r>
            <a:endParaRPr lang="zh-CN" altLang="en-US" sz="3000" b="1" kern="100" dirty="0">
              <a:latin typeface="宋体" panose="02010600030101010101" pitchFamily="2" charset="-122"/>
              <a:ea typeface="宋体" panose="02010600030101010101" pitchFamily="2" charset="-122"/>
              <a:cs typeface="Times New Roman" panose="02020603050405020304" pitchFamily="18" charset="0"/>
            </a:endParaRPr>
          </a:p>
          <a:p>
            <a:pPr fontAlgn="auto">
              <a:lnSpc>
                <a:spcPct val="150000"/>
              </a:lnSpc>
              <a:spcBef>
                <a:spcPts val="0"/>
              </a:spcBef>
              <a:spcAft>
                <a:spcPts val="0"/>
              </a:spcAft>
              <a:defRPr/>
            </a:pP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D</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．人体的一部分代谢废物</a:t>
            </a: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如尿素、无机盐等</a:t>
            </a: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只有溶解到水中才能排出体外，所以适量饮水有利于健康</a:t>
            </a:r>
            <a:endParaRPr lang="zh-CN" altLang="en-US" sz="3000" b="1" kern="100" dirty="0">
              <a:latin typeface="宋体" panose="02010600030101010101" pitchFamily="2" charset="-122"/>
              <a:ea typeface="宋体" panose="02010600030101010101" pitchFamily="2" charset="-122"/>
              <a:cs typeface="Times New Roman" panose="02020603050405020304" pitchFamily="18" charset="0"/>
            </a:endParaRPr>
          </a:p>
        </p:txBody>
      </p:sp>
      <p:sp>
        <p:nvSpPr>
          <p:cNvPr id="5" name="矩形 4"/>
          <p:cNvSpPr>
            <a:spLocks noChangeArrowheads="1"/>
          </p:cNvSpPr>
          <p:nvPr/>
        </p:nvSpPr>
        <p:spPr bwMode="auto">
          <a:xfrm>
            <a:off x="9684385" y="1064578"/>
            <a:ext cx="390525" cy="460375"/>
          </a:xfrm>
          <a:prstGeom prst="rect">
            <a:avLst/>
          </a:prstGeom>
          <a:noFill/>
          <a:ln w="9525">
            <a:noFill/>
            <a:miter lim="800000"/>
          </a:ln>
        </p:spPr>
        <p:txBody>
          <a:bodyPr wrap="squar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B</a:t>
            </a:r>
            <a:endParaRPr lang="zh-CN" altLang="en-US" sz="24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5" name="Rectangle 5"/>
          <p:cNvSpPr>
            <a:spLocks noChangeArrowheads="1"/>
          </p:cNvSpPr>
          <p:nvPr/>
        </p:nvSpPr>
        <p:spPr bwMode="auto">
          <a:xfrm>
            <a:off x="1135063"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5" name="文本框 4"/>
          <p:cNvSpPr txBox="1"/>
          <p:nvPr/>
        </p:nvSpPr>
        <p:spPr>
          <a:xfrm>
            <a:off x="563563" y="1004888"/>
            <a:ext cx="11002962" cy="4919662"/>
          </a:xfrm>
          <a:prstGeom prst="rect">
            <a:avLst/>
          </a:prstGeom>
          <a:noFill/>
        </p:spPr>
        <p:txBody>
          <a:bodyPr>
            <a:spAutoFit/>
          </a:bodyPr>
          <a:lstStyle/>
          <a:p>
            <a:pPr indent="266700" algn="just" fontAlgn="auto">
              <a:lnSpc>
                <a:spcPts val="48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charset="-122"/>
                <a:ea typeface="黑体" panose="02010609060101010101" charset="-122"/>
                <a:cs typeface="Courier New" panose="02070309020205020404" pitchFamily="49" charset="0"/>
              </a:rPr>
              <a:t>解析</a:t>
            </a:r>
            <a:r>
              <a:rPr lang="en-US" altLang="zh-CN" sz="2600" b="1" kern="100" dirty="0">
                <a:solidFill>
                  <a:srgbClr val="0000FF"/>
                </a:solidFill>
                <a:latin typeface="+mn-ea"/>
                <a:ea typeface="+mn-ea"/>
                <a:cs typeface="Courier New" panose="02070309020205020404" pitchFamily="49" charset="0"/>
              </a:rPr>
              <a:t>]</a:t>
            </a:r>
            <a:r>
              <a:rPr lang="zh-CN" altLang="en-US" sz="2600" b="1" kern="100" dirty="0">
                <a:latin typeface="仿宋" panose="02010609060101010101" charset="-122"/>
                <a:ea typeface="仿宋" panose="02010609060101010101" charset="-122"/>
                <a:cs typeface="Courier New" panose="02070309020205020404" pitchFamily="49" charset="0"/>
              </a:rPr>
              <a:t> 人体的泌尿系统由肾、输尿管、膀胱、尿道共同组成。肾中形成的尿液，经过肾盂流入输尿管，再流入膀胱，在膀胱内暂时贮存。膀胱内贮存了一定的尿液后，膀胱就会绷紧，产生尿意。在大脑的支配下，尿经尿道排出体外。所以，尿液排出体外的顺序是：肾→输尿管→膀胱→尿道→体外。排汗和排尿可以排出代谢废物，呼吸也能排出二氧化碳等代谢废物。正常人的血浆、原尿和尿液中都含有的物质有水、无机盐和尿素等代谢废物；适量饮水有助于把溶解在水中的一部分代谢废物</a:t>
            </a:r>
            <a:r>
              <a:rPr lang="en-US" altLang="zh-CN" sz="2600" b="1" kern="100" dirty="0">
                <a:latin typeface="仿宋" panose="02010609060101010101" charset="-122"/>
                <a:ea typeface="仿宋" panose="02010609060101010101" charset="-122"/>
                <a:cs typeface="Courier New" panose="02070309020205020404" pitchFamily="49" charset="0"/>
              </a:rPr>
              <a:t>(</a:t>
            </a:r>
            <a:r>
              <a:rPr lang="zh-CN" altLang="en-US" sz="2600" b="1" kern="100" dirty="0">
                <a:latin typeface="仿宋" panose="02010609060101010101" charset="-122"/>
                <a:ea typeface="仿宋" panose="02010609060101010101" charset="-122"/>
                <a:cs typeface="Courier New" panose="02070309020205020404" pitchFamily="49" charset="0"/>
              </a:rPr>
              <a:t>如尿素、无机盐等</a:t>
            </a:r>
            <a:r>
              <a:rPr lang="en-US" altLang="zh-CN" sz="2600" b="1" kern="100" dirty="0">
                <a:latin typeface="仿宋" panose="02010609060101010101" charset="-122"/>
                <a:ea typeface="仿宋" panose="02010609060101010101" charset="-122"/>
                <a:cs typeface="Courier New" panose="02070309020205020404" pitchFamily="49" charset="0"/>
              </a:rPr>
              <a:t>)</a:t>
            </a:r>
            <a:r>
              <a:rPr lang="zh-CN" altLang="en-US" sz="2600" b="1" kern="100" dirty="0">
                <a:latin typeface="仿宋" panose="02010609060101010101" charset="-122"/>
                <a:ea typeface="仿宋" panose="02010609060101010101" charset="-122"/>
                <a:cs typeface="Courier New" panose="02070309020205020404" pitchFamily="49" charset="0"/>
              </a:rPr>
              <a:t>排出体外。</a:t>
            </a:r>
            <a:endParaRPr lang="zh-CN" altLang="en-US" sz="2600" b="1" kern="100" dirty="0">
              <a:latin typeface="仿宋" panose="02010609060101010101" charset="-122"/>
              <a:ea typeface="仿宋" panose="02010609060101010101" charset="-122"/>
              <a:cs typeface="Courier New" panose="02070309020205020404" pitchFamily="49"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3" name="Rectangle 5"/>
          <p:cNvSpPr>
            <a:spLocks noChangeArrowheads="1"/>
          </p:cNvSpPr>
          <p:nvPr/>
        </p:nvSpPr>
        <p:spPr bwMode="auto">
          <a:xfrm>
            <a:off x="1016000" y="0"/>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63" name="Text Box 252"/>
          <p:cNvSpPr txBox="1">
            <a:spLocks noChangeArrowheads="1"/>
          </p:cNvSpPr>
          <p:nvPr/>
        </p:nvSpPr>
        <p:spPr bwMode="auto">
          <a:xfrm>
            <a:off x="452438" y="2617788"/>
            <a:ext cx="936625" cy="2247900"/>
          </a:xfrm>
          <a:prstGeom prst="rect">
            <a:avLst/>
          </a:prstGeom>
          <a:noFill/>
          <a:ln w="9525" algn="ctr">
            <a:noFill/>
            <a:miter lim="800000"/>
          </a:ln>
          <a:effectLst/>
        </p:spPr>
        <p:txBody>
          <a:bodyPr>
            <a:spAutoFit/>
          </a:bodyPr>
          <a:lstStyle/>
          <a:p>
            <a:pPr fontAlgn="auto">
              <a:spcBef>
                <a:spcPct val="50000"/>
              </a:spcBef>
              <a:spcAft>
                <a:spcPts val="0"/>
              </a:spcAft>
              <a:defRPr/>
            </a:pPr>
            <a:r>
              <a:rPr lang="zh-CN" altLang="en-US" sz="2800" b="1" dirty="0">
                <a:latin typeface="+mn-ea"/>
                <a:ea typeface="+mn-ea"/>
              </a:rPr>
              <a:t>人体内的废物排入环境 </a:t>
            </a:r>
            <a:endParaRPr lang="zh-CN" altLang="en-US" sz="2800" b="1" dirty="0">
              <a:latin typeface="+mn-ea"/>
              <a:ea typeface="+mn-ea"/>
            </a:endParaRPr>
          </a:p>
        </p:txBody>
      </p:sp>
      <p:sp>
        <p:nvSpPr>
          <p:cNvPr id="64" name="AutoShape 255"/>
          <p:cNvSpPr/>
          <p:nvPr/>
        </p:nvSpPr>
        <p:spPr bwMode="auto">
          <a:xfrm>
            <a:off x="1279525" y="1963738"/>
            <a:ext cx="431800" cy="3527425"/>
          </a:xfrm>
          <a:prstGeom prst="leftBrace">
            <a:avLst>
              <a:gd name="adj1" fmla="val 68076"/>
              <a:gd name="adj2" fmla="val 50000"/>
            </a:avLst>
          </a:prstGeom>
          <a:noFill/>
          <a:ln w="9525">
            <a:solidFill>
              <a:schemeClr val="tx1"/>
            </a:solidFill>
            <a:round/>
          </a:ln>
        </p:spPr>
        <p:txBody>
          <a:bodyPr anchor="ctr">
            <a:spAutoFit/>
          </a:bodyPr>
          <a:lstStyle/>
          <a:p>
            <a:endParaRPr lang="zh-CN" altLang="en-US">
              <a:latin typeface="Calibri" panose="020F0502020204030204" pitchFamily="34" charset="0"/>
            </a:endParaRPr>
          </a:p>
        </p:txBody>
      </p:sp>
      <p:sp>
        <p:nvSpPr>
          <p:cNvPr id="66" name="Text Box 266"/>
          <p:cNvSpPr txBox="1">
            <a:spLocks noChangeArrowheads="1"/>
          </p:cNvSpPr>
          <p:nvPr/>
        </p:nvSpPr>
        <p:spPr bwMode="auto">
          <a:xfrm>
            <a:off x="1639888" y="1395413"/>
            <a:ext cx="1368425" cy="954087"/>
          </a:xfrm>
          <a:prstGeom prst="rect">
            <a:avLst/>
          </a:prstGeom>
          <a:noFill/>
          <a:ln w="9525" algn="ctr">
            <a:noFill/>
            <a:miter lim="800000"/>
          </a:ln>
          <a:effectLst/>
        </p:spPr>
        <p:txBody>
          <a:bodyPr>
            <a:spAutoFit/>
          </a:bodyPr>
          <a:lstStyle/>
          <a:p>
            <a:pPr fontAlgn="auto">
              <a:spcBef>
                <a:spcPct val="50000"/>
              </a:spcBef>
              <a:spcAft>
                <a:spcPts val="0"/>
              </a:spcAft>
              <a:defRPr/>
            </a:pPr>
            <a:r>
              <a:rPr lang="zh-CN" altLang="en-US" sz="2800" b="1" kern="0" dirty="0">
                <a:solidFill>
                  <a:sysClr val="windowText" lastClr="000000"/>
                </a:solidFill>
                <a:latin typeface="+mn-lt"/>
                <a:ea typeface="+mn-ea"/>
              </a:rPr>
              <a:t>尿液的形成 </a:t>
            </a:r>
            <a:endParaRPr lang="zh-CN" altLang="en-US" sz="2800" b="1" kern="0" dirty="0">
              <a:solidFill>
                <a:sysClr val="windowText" lastClr="000000"/>
              </a:solidFill>
              <a:latin typeface="+mn-lt"/>
              <a:ea typeface="+mn-ea"/>
            </a:endParaRPr>
          </a:p>
        </p:txBody>
      </p:sp>
      <p:sp>
        <p:nvSpPr>
          <p:cNvPr id="67" name="左大括号 66"/>
          <p:cNvSpPr/>
          <p:nvPr/>
        </p:nvSpPr>
        <p:spPr>
          <a:xfrm>
            <a:off x="2787650" y="1233488"/>
            <a:ext cx="252413" cy="1277937"/>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b="1" dirty="0"/>
          </a:p>
        </p:txBody>
      </p:sp>
      <p:sp>
        <p:nvSpPr>
          <p:cNvPr id="68" name="Rectangle 275"/>
          <p:cNvSpPr>
            <a:spLocks noChangeArrowheads="1"/>
          </p:cNvSpPr>
          <p:nvPr/>
        </p:nvSpPr>
        <p:spPr bwMode="auto">
          <a:xfrm>
            <a:off x="2989263" y="1169988"/>
            <a:ext cx="8931275" cy="1385887"/>
          </a:xfrm>
          <a:prstGeom prst="rect">
            <a:avLst/>
          </a:prstGeom>
          <a:noFill/>
          <a:ln w="9525" algn="ctr">
            <a:noFill/>
            <a:miter lim="800000"/>
          </a:ln>
          <a:effectLst/>
        </p:spPr>
        <p:txBody>
          <a:bodyPr anchor="ctr">
            <a:spAutoFit/>
          </a:bodyPr>
          <a:lstStyle/>
          <a:p>
            <a:pPr fontAlgn="auto">
              <a:spcBef>
                <a:spcPts val="0"/>
              </a:spcBef>
              <a:spcAft>
                <a:spcPts val="0"/>
              </a:spcAft>
              <a:defRPr/>
            </a:pPr>
            <a:r>
              <a:rPr lang="zh-CN" altLang="en-US" sz="2800" b="1" dirty="0">
                <a:latin typeface="+mn-ea"/>
                <a:ea typeface="+mn-ea"/>
              </a:rPr>
              <a:t>肾小球和肾小囊</a:t>
            </a:r>
            <a:r>
              <a:rPr lang="zh-CN" altLang="en-US" sz="2800" b="1" dirty="0">
                <a:latin typeface="+mn-ea"/>
                <a:ea typeface="+mn-ea"/>
              </a:rPr>
              <a:t>壁的</a:t>
            </a:r>
            <a:r>
              <a:rPr lang="zh-CN" altLang="en-US" sz="2800" b="1" dirty="0">
                <a:latin typeface="+mn-ea"/>
                <a:ea typeface="+mn-ea"/>
              </a:rPr>
              <a:t>滤过作用</a:t>
            </a:r>
            <a:r>
              <a:rPr lang="en-US" altLang="zh-CN" sz="2800" b="1" dirty="0">
                <a:latin typeface="+mn-ea"/>
                <a:ea typeface="+mn-ea"/>
              </a:rPr>
              <a:t>——</a:t>
            </a:r>
            <a:r>
              <a:rPr lang="zh-CN" altLang="en-US" sz="2800" b="1" dirty="0">
                <a:latin typeface="+mn-ea"/>
                <a:ea typeface="+mn-ea"/>
              </a:rPr>
              <a:t>过滤血液、形成</a:t>
            </a:r>
            <a:r>
              <a:rPr lang="zh-CN" altLang="en-US" sz="2800" b="1" dirty="0">
                <a:latin typeface="+mn-ea"/>
                <a:ea typeface="+mn-ea"/>
              </a:rPr>
              <a:t>原尿</a:t>
            </a:r>
            <a:endParaRPr lang="zh-CN" altLang="en-US" sz="2800" b="1" dirty="0">
              <a:latin typeface="+mn-ea"/>
              <a:ea typeface="+mn-ea"/>
            </a:endParaRPr>
          </a:p>
          <a:p>
            <a:pPr fontAlgn="auto">
              <a:spcBef>
                <a:spcPts val="0"/>
              </a:spcBef>
              <a:spcAft>
                <a:spcPts val="0"/>
              </a:spcAft>
              <a:defRPr/>
            </a:pPr>
            <a:r>
              <a:rPr lang="zh-CN" altLang="en-US" sz="2800" b="1" dirty="0">
                <a:latin typeface="+mn-ea"/>
                <a:ea typeface="+mn-ea"/>
              </a:rPr>
              <a:t>肾小管的重吸收作用</a:t>
            </a:r>
            <a:r>
              <a:rPr lang="en-US" altLang="zh-CN" sz="2800" b="1" dirty="0">
                <a:latin typeface="+mn-ea"/>
                <a:ea typeface="+mn-ea"/>
              </a:rPr>
              <a:t>——</a:t>
            </a:r>
            <a:r>
              <a:rPr lang="zh-CN" altLang="en-US" sz="2800" b="1" dirty="0">
                <a:latin typeface="+mn-ea"/>
                <a:ea typeface="+mn-ea"/>
              </a:rPr>
              <a:t>重吸收有用物质，剩余的水、无机盐、尿素等形成</a:t>
            </a:r>
            <a:r>
              <a:rPr lang="zh-CN" altLang="en-US" sz="2800" b="1" dirty="0">
                <a:latin typeface="+mn-ea"/>
                <a:ea typeface="+mn-ea"/>
              </a:rPr>
              <a:t>尿液 </a:t>
            </a:r>
            <a:endParaRPr lang="zh-CN" altLang="en-US" sz="2800" b="1" dirty="0">
              <a:latin typeface="+mn-ea"/>
              <a:ea typeface="+mn-ea"/>
            </a:endParaRPr>
          </a:p>
        </p:txBody>
      </p:sp>
      <p:sp>
        <p:nvSpPr>
          <p:cNvPr id="69" name="Rectangle 276"/>
          <p:cNvSpPr>
            <a:spLocks noChangeArrowheads="1"/>
          </p:cNvSpPr>
          <p:nvPr/>
        </p:nvSpPr>
        <p:spPr bwMode="auto">
          <a:xfrm>
            <a:off x="1582738" y="2582863"/>
            <a:ext cx="9105900" cy="523875"/>
          </a:xfrm>
          <a:prstGeom prst="rect">
            <a:avLst/>
          </a:prstGeom>
          <a:noFill/>
          <a:ln w="9525" algn="ctr">
            <a:noFill/>
            <a:miter lim="800000"/>
          </a:ln>
        </p:spPr>
        <p:txBody>
          <a:bodyPr wrap="none" anchor="ctr">
            <a:spAutoFit/>
          </a:bodyPr>
          <a:lstStyle/>
          <a:p>
            <a:r>
              <a:rPr lang="zh-CN" altLang="en-US" sz="2800" b="1">
                <a:latin typeface="Calibri" panose="020F0502020204030204" pitchFamily="34" charset="0"/>
              </a:rPr>
              <a:t>尿液的排出：肾单位→肾盂→输尿管→膀胱→尿道→体外  </a:t>
            </a:r>
            <a:endParaRPr lang="zh-CN" altLang="en-US" sz="2800" b="1">
              <a:latin typeface="Calibri" panose="020F0502020204030204" pitchFamily="34" charset="0"/>
            </a:endParaRPr>
          </a:p>
        </p:txBody>
      </p:sp>
      <p:sp>
        <p:nvSpPr>
          <p:cNvPr id="70" name="Text Box 266"/>
          <p:cNvSpPr txBox="1">
            <a:spLocks noChangeArrowheads="1"/>
          </p:cNvSpPr>
          <p:nvPr/>
        </p:nvSpPr>
        <p:spPr bwMode="auto">
          <a:xfrm>
            <a:off x="1584325" y="3144838"/>
            <a:ext cx="1366838" cy="954087"/>
          </a:xfrm>
          <a:prstGeom prst="rect">
            <a:avLst/>
          </a:prstGeom>
          <a:noFill/>
          <a:ln w="9525" algn="ctr">
            <a:noFill/>
            <a:miter lim="800000"/>
          </a:ln>
          <a:effectLst/>
        </p:spPr>
        <p:txBody>
          <a:bodyPr>
            <a:spAutoFit/>
          </a:bodyPr>
          <a:lstStyle/>
          <a:p>
            <a:pPr fontAlgn="auto">
              <a:spcBef>
                <a:spcPct val="50000"/>
              </a:spcBef>
              <a:spcAft>
                <a:spcPts val="0"/>
              </a:spcAft>
              <a:defRPr/>
            </a:pPr>
            <a:r>
              <a:rPr lang="zh-CN" altLang="en-US" sz="2800" b="1" kern="0" dirty="0">
                <a:solidFill>
                  <a:sysClr val="windowText" lastClr="000000"/>
                </a:solidFill>
                <a:latin typeface="+mn-lt"/>
                <a:ea typeface="+mn-ea"/>
              </a:rPr>
              <a:t>排尿的意义 </a:t>
            </a:r>
            <a:endParaRPr lang="zh-CN" altLang="en-US" sz="2800" b="1" kern="0" dirty="0">
              <a:solidFill>
                <a:sysClr val="windowText" lastClr="000000"/>
              </a:solidFill>
              <a:latin typeface="+mn-lt"/>
              <a:ea typeface="+mn-ea"/>
            </a:endParaRPr>
          </a:p>
        </p:txBody>
      </p:sp>
      <p:sp>
        <p:nvSpPr>
          <p:cNvPr id="71" name="左大括号 70"/>
          <p:cNvSpPr/>
          <p:nvPr/>
        </p:nvSpPr>
        <p:spPr>
          <a:xfrm>
            <a:off x="2674938" y="3138488"/>
            <a:ext cx="254000" cy="1277937"/>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b="1" dirty="0"/>
          </a:p>
        </p:txBody>
      </p:sp>
      <p:sp>
        <p:nvSpPr>
          <p:cNvPr id="72" name="Rectangle 275"/>
          <p:cNvSpPr>
            <a:spLocks noChangeArrowheads="1"/>
          </p:cNvSpPr>
          <p:nvPr/>
        </p:nvSpPr>
        <p:spPr bwMode="auto">
          <a:xfrm>
            <a:off x="2943225" y="3019425"/>
            <a:ext cx="9128125" cy="1284288"/>
          </a:xfrm>
          <a:prstGeom prst="rect">
            <a:avLst/>
          </a:prstGeom>
          <a:noFill/>
          <a:ln w="9525" algn="ctr">
            <a:noFill/>
            <a:miter lim="800000"/>
          </a:ln>
          <a:effectLst/>
        </p:spPr>
        <p:txBody>
          <a:bodyPr anchor="ctr">
            <a:spAutoFit/>
          </a:bodyPr>
          <a:lstStyle/>
          <a:p>
            <a:pPr fontAlgn="auto">
              <a:lnSpc>
                <a:spcPct val="150000"/>
              </a:lnSpc>
              <a:spcBef>
                <a:spcPts val="0"/>
              </a:spcBef>
              <a:spcAft>
                <a:spcPts val="0"/>
              </a:spcAft>
              <a:defRPr/>
            </a:pPr>
            <a:r>
              <a:rPr lang="zh-CN" altLang="en-US" sz="2800" b="1" dirty="0">
                <a:latin typeface="+mn-ea"/>
                <a:ea typeface="+mn-ea"/>
              </a:rPr>
              <a:t>排出废物</a:t>
            </a:r>
            <a:endParaRPr lang="en-US" altLang="zh-CN" sz="2800" b="1" dirty="0">
              <a:latin typeface="+mn-ea"/>
              <a:ea typeface="+mn-ea"/>
            </a:endParaRPr>
          </a:p>
          <a:p>
            <a:pPr fontAlgn="auto">
              <a:lnSpc>
                <a:spcPct val="150000"/>
              </a:lnSpc>
              <a:spcBef>
                <a:spcPts val="0"/>
              </a:spcBef>
              <a:spcAft>
                <a:spcPts val="0"/>
              </a:spcAft>
              <a:defRPr/>
            </a:pPr>
            <a:r>
              <a:rPr lang="zh-CN" altLang="en-US" sz="2800" b="1" dirty="0">
                <a:latin typeface="+mn-ea"/>
                <a:ea typeface="+mn-ea"/>
              </a:rPr>
              <a:t>调节体内水分和无机盐的含量，维持细胞的正常生理功能</a:t>
            </a:r>
            <a:endParaRPr lang="zh-CN" altLang="en-US" sz="2800" b="1" dirty="0">
              <a:latin typeface="+mn-ea"/>
              <a:ea typeface="+mn-ea"/>
            </a:endParaRPr>
          </a:p>
        </p:txBody>
      </p:sp>
      <p:sp>
        <p:nvSpPr>
          <p:cNvPr id="73" name="Text Box 266"/>
          <p:cNvSpPr txBox="1">
            <a:spLocks noChangeArrowheads="1"/>
          </p:cNvSpPr>
          <p:nvPr/>
        </p:nvSpPr>
        <p:spPr bwMode="auto">
          <a:xfrm>
            <a:off x="1660525" y="4521200"/>
            <a:ext cx="1366838" cy="1384300"/>
          </a:xfrm>
          <a:prstGeom prst="rect">
            <a:avLst/>
          </a:prstGeom>
          <a:noFill/>
          <a:ln w="9525" algn="ctr">
            <a:noFill/>
            <a:miter lim="800000"/>
          </a:ln>
          <a:effectLst/>
        </p:spPr>
        <p:txBody>
          <a:bodyPr>
            <a:spAutoFit/>
          </a:bodyPr>
          <a:lstStyle/>
          <a:p>
            <a:pPr fontAlgn="auto">
              <a:spcBef>
                <a:spcPct val="50000"/>
              </a:spcBef>
              <a:spcAft>
                <a:spcPts val="0"/>
              </a:spcAft>
              <a:defRPr/>
            </a:pPr>
            <a:r>
              <a:rPr lang="zh-CN" altLang="en-US" sz="2800" b="1" kern="0" dirty="0">
                <a:solidFill>
                  <a:sysClr val="windowText" lastClr="000000"/>
                </a:solidFill>
                <a:latin typeface="+mn-lt"/>
                <a:ea typeface="+mn-ea"/>
              </a:rPr>
              <a:t>泌尿系统的卫生</a:t>
            </a:r>
            <a:endParaRPr lang="zh-CN" altLang="en-US" sz="2800" b="1" kern="0" dirty="0">
              <a:solidFill>
                <a:sysClr val="windowText" lastClr="000000"/>
              </a:solidFill>
              <a:latin typeface="+mn-lt"/>
              <a:ea typeface="+mn-ea"/>
            </a:endParaRPr>
          </a:p>
        </p:txBody>
      </p:sp>
      <p:sp>
        <p:nvSpPr>
          <p:cNvPr id="74" name="左大括号 73"/>
          <p:cNvSpPr/>
          <p:nvPr/>
        </p:nvSpPr>
        <p:spPr>
          <a:xfrm>
            <a:off x="2828925" y="4524375"/>
            <a:ext cx="277813" cy="1766888"/>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b="1" dirty="0"/>
          </a:p>
        </p:txBody>
      </p:sp>
      <p:sp>
        <p:nvSpPr>
          <p:cNvPr id="75" name="Rectangle 275"/>
          <p:cNvSpPr>
            <a:spLocks noChangeArrowheads="1"/>
          </p:cNvSpPr>
          <p:nvPr/>
        </p:nvSpPr>
        <p:spPr bwMode="auto">
          <a:xfrm>
            <a:off x="3032125" y="4351338"/>
            <a:ext cx="4040188" cy="2030412"/>
          </a:xfrm>
          <a:prstGeom prst="rect">
            <a:avLst/>
          </a:prstGeom>
          <a:noFill/>
          <a:ln w="9525" algn="ctr">
            <a:noFill/>
            <a:miter lim="800000"/>
          </a:ln>
          <a:effectLst/>
        </p:spPr>
        <p:txBody>
          <a:bodyPr anchor="ctr">
            <a:spAutoFit/>
          </a:bodyPr>
          <a:lstStyle/>
          <a:p>
            <a:pPr fontAlgn="auto">
              <a:lnSpc>
                <a:spcPct val="150000"/>
              </a:lnSpc>
              <a:spcBef>
                <a:spcPts val="0"/>
              </a:spcBef>
              <a:spcAft>
                <a:spcPts val="0"/>
              </a:spcAft>
              <a:defRPr/>
            </a:pPr>
            <a:r>
              <a:rPr lang="zh-CN" altLang="en-US" sz="2800" b="1" dirty="0">
                <a:latin typeface="+mn-ea"/>
                <a:ea typeface="+mn-ea"/>
              </a:rPr>
              <a:t>每天喝适量的开水</a:t>
            </a:r>
            <a:endParaRPr lang="en-US" altLang="zh-CN" sz="2800" b="1" dirty="0">
              <a:latin typeface="+mn-ea"/>
              <a:ea typeface="+mn-ea"/>
            </a:endParaRPr>
          </a:p>
          <a:p>
            <a:pPr fontAlgn="auto">
              <a:lnSpc>
                <a:spcPct val="150000"/>
              </a:lnSpc>
              <a:spcBef>
                <a:spcPts val="0"/>
              </a:spcBef>
              <a:spcAft>
                <a:spcPts val="0"/>
              </a:spcAft>
              <a:defRPr/>
            </a:pPr>
            <a:r>
              <a:rPr lang="zh-CN" altLang="en-US" sz="2800" b="1" dirty="0">
                <a:latin typeface="+mn-ea"/>
                <a:ea typeface="+mn-ea"/>
              </a:rPr>
              <a:t>及时排尿</a:t>
            </a:r>
            <a:endParaRPr lang="en-US" altLang="zh-CN" sz="2800" b="1" dirty="0">
              <a:latin typeface="+mn-ea"/>
              <a:ea typeface="+mn-ea"/>
            </a:endParaRPr>
          </a:p>
          <a:p>
            <a:pPr fontAlgn="auto">
              <a:lnSpc>
                <a:spcPct val="150000"/>
              </a:lnSpc>
              <a:spcBef>
                <a:spcPts val="0"/>
              </a:spcBef>
              <a:spcAft>
                <a:spcPts val="0"/>
              </a:spcAft>
              <a:defRPr/>
            </a:pPr>
            <a:r>
              <a:rPr lang="zh-CN" altLang="en-US" sz="2800" b="1" dirty="0">
                <a:latin typeface="+mn-ea"/>
                <a:ea typeface="+mn-ea"/>
              </a:rPr>
              <a:t>注意尿道口周围的卫生</a:t>
            </a:r>
            <a:endParaRPr lang="zh-CN" altLang="en-US" sz="2800" b="1" dirty="0">
              <a:latin typeface="+mn-ea"/>
              <a:ea typeface="+mn-ea"/>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additive="base">
                                        <p:cTn id="12" dur="500" fill="hold"/>
                                        <p:tgtEl>
                                          <p:spTgt spid="64"/>
                                        </p:tgtEl>
                                        <p:attrNameLst>
                                          <p:attrName>ppt_x</p:attrName>
                                        </p:attrNameLst>
                                      </p:cBhvr>
                                      <p:tavLst>
                                        <p:tav tm="0">
                                          <p:val>
                                            <p:strVal val="#ppt_x"/>
                                          </p:val>
                                        </p:tav>
                                        <p:tav tm="100000">
                                          <p:val>
                                            <p:strVal val="#ppt_x"/>
                                          </p:val>
                                        </p:tav>
                                      </p:tavLst>
                                    </p:anim>
                                    <p:anim calcmode="lin" valueType="num">
                                      <p:cBhvr additive="base">
                                        <p:cTn id="13" dur="500" fill="hold"/>
                                        <p:tgtEl>
                                          <p:spTgt spid="6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500" fill="hold"/>
                                        <p:tgtEl>
                                          <p:spTgt spid="66"/>
                                        </p:tgtEl>
                                        <p:attrNameLst>
                                          <p:attrName>ppt_x</p:attrName>
                                        </p:attrNameLst>
                                      </p:cBhvr>
                                      <p:tavLst>
                                        <p:tav tm="0">
                                          <p:val>
                                            <p:strVal val="#ppt_x"/>
                                          </p:val>
                                        </p:tav>
                                        <p:tav tm="100000">
                                          <p:val>
                                            <p:strVal val="#ppt_x"/>
                                          </p:val>
                                        </p:tav>
                                      </p:tavLst>
                                    </p:anim>
                                    <p:anim calcmode="lin" valueType="num">
                                      <p:cBhvr additive="base">
                                        <p:cTn id="18" dur="500" fill="hold"/>
                                        <p:tgtEl>
                                          <p:spTgt spid="6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67"/>
                                        </p:tgtEl>
                                        <p:attrNameLst>
                                          <p:attrName>style.visibility</p:attrName>
                                        </p:attrNameLst>
                                      </p:cBhvr>
                                      <p:to>
                                        <p:strVal val="visible"/>
                                      </p:to>
                                    </p:set>
                                    <p:anim calcmode="lin" valueType="num">
                                      <p:cBhvr additive="base">
                                        <p:cTn id="22" dur="500" fill="hold"/>
                                        <p:tgtEl>
                                          <p:spTgt spid="67"/>
                                        </p:tgtEl>
                                        <p:attrNameLst>
                                          <p:attrName>ppt_x</p:attrName>
                                        </p:attrNameLst>
                                      </p:cBhvr>
                                      <p:tavLst>
                                        <p:tav tm="0">
                                          <p:val>
                                            <p:strVal val="#ppt_x"/>
                                          </p:val>
                                        </p:tav>
                                        <p:tav tm="100000">
                                          <p:val>
                                            <p:strVal val="#ppt_x"/>
                                          </p:val>
                                        </p:tav>
                                      </p:tavLst>
                                    </p:anim>
                                    <p:anim calcmode="lin" valueType="num">
                                      <p:cBhvr additive="base">
                                        <p:cTn id="23" dur="500" fill="hold"/>
                                        <p:tgtEl>
                                          <p:spTgt spid="6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500" fill="hold"/>
                                        <p:tgtEl>
                                          <p:spTgt spid="68"/>
                                        </p:tgtEl>
                                        <p:attrNameLst>
                                          <p:attrName>ppt_x</p:attrName>
                                        </p:attrNameLst>
                                      </p:cBhvr>
                                      <p:tavLst>
                                        <p:tav tm="0">
                                          <p:val>
                                            <p:strVal val="#ppt_x"/>
                                          </p:val>
                                        </p:tav>
                                        <p:tav tm="100000">
                                          <p:val>
                                            <p:strVal val="#ppt_x"/>
                                          </p:val>
                                        </p:tav>
                                      </p:tavLst>
                                    </p:anim>
                                    <p:anim calcmode="lin" valueType="num">
                                      <p:cBhvr additive="base">
                                        <p:cTn id="28" dur="500" fill="hold"/>
                                        <p:tgtEl>
                                          <p:spTgt spid="6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69"/>
                                        </p:tgtEl>
                                        <p:attrNameLst>
                                          <p:attrName>style.visibility</p:attrName>
                                        </p:attrNameLst>
                                      </p:cBhvr>
                                      <p:to>
                                        <p:strVal val="visible"/>
                                      </p:to>
                                    </p:set>
                                    <p:anim calcmode="lin" valueType="num">
                                      <p:cBhvr additive="base">
                                        <p:cTn id="32" dur="500" fill="hold"/>
                                        <p:tgtEl>
                                          <p:spTgt spid="69"/>
                                        </p:tgtEl>
                                        <p:attrNameLst>
                                          <p:attrName>ppt_x</p:attrName>
                                        </p:attrNameLst>
                                      </p:cBhvr>
                                      <p:tavLst>
                                        <p:tav tm="0">
                                          <p:val>
                                            <p:strVal val="#ppt_x"/>
                                          </p:val>
                                        </p:tav>
                                        <p:tav tm="100000">
                                          <p:val>
                                            <p:strVal val="#ppt_x"/>
                                          </p:val>
                                        </p:tav>
                                      </p:tavLst>
                                    </p:anim>
                                    <p:anim calcmode="lin" valueType="num">
                                      <p:cBhvr additive="base">
                                        <p:cTn id="33" dur="500" fill="hold"/>
                                        <p:tgtEl>
                                          <p:spTgt spid="69"/>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70"/>
                                        </p:tgtEl>
                                        <p:attrNameLst>
                                          <p:attrName>style.visibility</p:attrName>
                                        </p:attrNameLst>
                                      </p:cBhvr>
                                      <p:to>
                                        <p:strVal val="visible"/>
                                      </p:to>
                                    </p:set>
                                    <p:anim calcmode="lin" valueType="num">
                                      <p:cBhvr additive="base">
                                        <p:cTn id="37" dur="500" fill="hold"/>
                                        <p:tgtEl>
                                          <p:spTgt spid="70"/>
                                        </p:tgtEl>
                                        <p:attrNameLst>
                                          <p:attrName>ppt_x</p:attrName>
                                        </p:attrNameLst>
                                      </p:cBhvr>
                                      <p:tavLst>
                                        <p:tav tm="0">
                                          <p:val>
                                            <p:strVal val="#ppt_x"/>
                                          </p:val>
                                        </p:tav>
                                        <p:tav tm="100000">
                                          <p:val>
                                            <p:strVal val="#ppt_x"/>
                                          </p:val>
                                        </p:tav>
                                      </p:tavLst>
                                    </p:anim>
                                    <p:anim calcmode="lin" valueType="num">
                                      <p:cBhvr additive="base">
                                        <p:cTn id="38" dur="500" fill="hold"/>
                                        <p:tgtEl>
                                          <p:spTgt spid="70"/>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71"/>
                                        </p:tgtEl>
                                        <p:attrNameLst>
                                          <p:attrName>style.visibility</p:attrName>
                                        </p:attrNameLst>
                                      </p:cBhvr>
                                      <p:to>
                                        <p:strVal val="visible"/>
                                      </p:to>
                                    </p:set>
                                    <p:anim calcmode="lin" valueType="num">
                                      <p:cBhvr additive="base">
                                        <p:cTn id="42" dur="500" fill="hold"/>
                                        <p:tgtEl>
                                          <p:spTgt spid="71"/>
                                        </p:tgtEl>
                                        <p:attrNameLst>
                                          <p:attrName>ppt_x</p:attrName>
                                        </p:attrNameLst>
                                      </p:cBhvr>
                                      <p:tavLst>
                                        <p:tav tm="0">
                                          <p:val>
                                            <p:strVal val="#ppt_x"/>
                                          </p:val>
                                        </p:tav>
                                        <p:tav tm="100000">
                                          <p:val>
                                            <p:strVal val="#ppt_x"/>
                                          </p:val>
                                        </p:tav>
                                      </p:tavLst>
                                    </p:anim>
                                    <p:anim calcmode="lin" valueType="num">
                                      <p:cBhvr additive="base">
                                        <p:cTn id="43" dur="500" fill="hold"/>
                                        <p:tgtEl>
                                          <p:spTgt spid="7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72"/>
                                        </p:tgtEl>
                                        <p:attrNameLst>
                                          <p:attrName>style.visibility</p:attrName>
                                        </p:attrNameLst>
                                      </p:cBhvr>
                                      <p:to>
                                        <p:strVal val="visible"/>
                                      </p:to>
                                    </p:set>
                                    <p:anim calcmode="lin" valueType="num">
                                      <p:cBhvr additive="base">
                                        <p:cTn id="47" dur="500" fill="hold"/>
                                        <p:tgtEl>
                                          <p:spTgt spid="72"/>
                                        </p:tgtEl>
                                        <p:attrNameLst>
                                          <p:attrName>ppt_x</p:attrName>
                                        </p:attrNameLst>
                                      </p:cBhvr>
                                      <p:tavLst>
                                        <p:tav tm="0">
                                          <p:val>
                                            <p:strVal val="#ppt_x"/>
                                          </p:val>
                                        </p:tav>
                                        <p:tav tm="100000">
                                          <p:val>
                                            <p:strVal val="#ppt_x"/>
                                          </p:val>
                                        </p:tav>
                                      </p:tavLst>
                                    </p:anim>
                                    <p:anim calcmode="lin" valueType="num">
                                      <p:cBhvr additive="base">
                                        <p:cTn id="48" dur="500" fill="hold"/>
                                        <p:tgtEl>
                                          <p:spTgt spid="72"/>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cBhvr additive="base">
                                        <p:cTn id="52" dur="500" fill="hold"/>
                                        <p:tgtEl>
                                          <p:spTgt spid="73"/>
                                        </p:tgtEl>
                                        <p:attrNameLst>
                                          <p:attrName>ppt_x</p:attrName>
                                        </p:attrNameLst>
                                      </p:cBhvr>
                                      <p:tavLst>
                                        <p:tav tm="0">
                                          <p:val>
                                            <p:strVal val="#ppt_x"/>
                                          </p:val>
                                        </p:tav>
                                        <p:tav tm="100000">
                                          <p:val>
                                            <p:strVal val="#ppt_x"/>
                                          </p:val>
                                        </p:tav>
                                      </p:tavLst>
                                    </p:anim>
                                    <p:anim calcmode="lin" valueType="num">
                                      <p:cBhvr additive="base">
                                        <p:cTn id="53" dur="500" fill="hold"/>
                                        <p:tgtEl>
                                          <p:spTgt spid="73"/>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74"/>
                                        </p:tgtEl>
                                        <p:attrNameLst>
                                          <p:attrName>style.visibility</p:attrName>
                                        </p:attrNameLst>
                                      </p:cBhvr>
                                      <p:to>
                                        <p:strVal val="visible"/>
                                      </p:to>
                                    </p:set>
                                    <p:anim calcmode="lin" valueType="num">
                                      <p:cBhvr additive="base">
                                        <p:cTn id="57" dur="500" fill="hold"/>
                                        <p:tgtEl>
                                          <p:spTgt spid="74"/>
                                        </p:tgtEl>
                                        <p:attrNameLst>
                                          <p:attrName>ppt_x</p:attrName>
                                        </p:attrNameLst>
                                      </p:cBhvr>
                                      <p:tavLst>
                                        <p:tav tm="0">
                                          <p:val>
                                            <p:strVal val="#ppt_x"/>
                                          </p:val>
                                        </p:tav>
                                        <p:tav tm="100000">
                                          <p:val>
                                            <p:strVal val="#ppt_x"/>
                                          </p:val>
                                        </p:tav>
                                      </p:tavLst>
                                    </p:anim>
                                    <p:anim calcmode="lin" valueType="num">
                                      <p:cBhvr additive="base">
                                        <p:cTn id="58" dur="500" fill="hold"/>
                                        <p:tgtEl>
                                          <p:spTgt spid="74"/>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75"/>
                                        </p:tgtEl>
                                        <p:attrNameLst>
                                          <p:attrName>style.visibility</p:attrName>
                                        </p:attrNameLst>
                                      </p:cBhvr>
                                      <p:to>
                                        <p:strVal val="visible"/>
                                      </p:to>
                                    </p:set>
                                    <p:anim calcmode="lin" valueType="num">
                                      <p:cBhvr additive="base">
                                        <p:cTn id="62" dur="500" fill="hold"/>
                                        <p:tgtEl>
                                          <p:spTgt spid="75"/>
                                        </p:tgtEl>
                                        <p:attrNameLst>
                                          <p:attrName>ppt_x</p:attrName>
                                        </p:attrNameLst>
                                      </p:cBhvr>
                                      <p:tavLst>
                                        <p:tav tm="0">
                                          <p:val>
                                            <p:strVal val="#ppt_x"/>
                                          </p:val>
                                        </p:tav>
                                        <p:tav tm="100000">
                                          <p:val>
                                            <p:strVal val="#ppt_x"/>
                                          </p:val>
                                        </p:tav>
                                      </p:tavLst>
                                    </p:anim>
                                    <p:anim calcmode="lin" valueType="num">
                                      <p:cBhvr additive="base">
                                        <p:cTn id="63"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animBg="1"/>
      <p:bldP spid="66" grpId="0"/>
      <p:bldP spid="67" grpId="0" animBg="1"/>
      <p:bldP spid="68" grpId="0"/>
      <p:bldP spid="69" grpId="0"/>
      <p:bldP spid="70" grpId="0"/>
      <p:bldP spid="71" grpId="0" animBg="1"/>
      <p:bldP spid="72" grpId="0"/>
      <p:bldP spid="73" grpId="0"/>
      <p:bldP spid="74" grpId="0" animBg="1"/>
      <p:bldP spid="7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7" name="Rectangle 5"/>
          <p:cNvSpPr>
            <a:spLocks noChangeArrowheads="1"/>
          </p:cNvSpPr>
          <p:nvPr/>
        </p:nvSpPr>
        <p:spPr bwMode="auto">
          <a:xfrm>
            <a:off x="1162050" y="14288"/>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34" name="Text Box 252"/>
          <p:cNvSpPr txBox="1">
            <a:spLocks noChangeArrowheads="1"/>
          </p:cNvSpPr>
          <p:nvPr/>
        </p:nvSpPr>
        <p:spPr bwMode="auto">
          <a:xfrm>
            <a:off x="452438" y="2617788"/>
            <a:ext cx="936625" cy="2247900"/>
          </a:xfrm>
          <a:prstGeom prst="rect">
            <a:avLst/>
          </a:prstGeom>
          <a:noFill/>
          <a:ln w="9525" algn="ctr">
            <a:noFill/>
            <a:miter lim="800000"/>
          </a:ln>
          <a:effectLst/>
        </p:spPr>
        <p:txBody>
          <a:bodyPr>
            <a:spAutoFit/>
          </a:bodyPr>
          <a:lstStyle/>
          <a:p>
            <a:pPr fontAlgn="auto">
              <a:spcBef>
                <a:spcPct val="50000"/>
              </a:spcBef>
              <a:spcAft>
                <a:spcPts val="0"/>
              </a:spcAft>
              <a:defRPr/>
            </a:pPr>
            <a:r>
              <a:rPr lang="zh-CN" altLang="en-US" sz="2800" b="1" dirty="0">
                <a:latin typeface="+mn-ea"/>
                <a:ea typeface="+mn-ea"/>
              </a:rPr>
              <a:t>人体内的废物排入环境 </a:t>
            </a:r>
            <a:endParaRPr lang="zh-CN" altLang="en-US" sz="2800" b="1" dirty="0">
              <a:latin typeface="+mn-ea"/>
              <a:ea typeface="+mn-ea"/>
            </a:endParaRPr>
          </a:p>
        </p:txBody>
      </p:sp>
      <p:sp>
        <p:nvSpPr>
          <p:cNvPr id="35" name="AutoShape 255"/>
          <p:cNvSpPr/>
          <p:nvPr/>
        </p:nvSpPr>
        <p:spPr bwMode="auto">
          <a:xfrm>
            <a:off x="1279525" y="1963738"/>
            <a:ext cx="431800" cy="3527425"/>
          </a:xfrm>
          <a:prstGeom prst="leftBrace">
            <a:avLst>
              <a:gd name="adj1" fmla="val 68076"/>
              <a:gd name="adj2" fmla="val 50000"/>
            </a:avLst>
          </a:prstGeom>
          <a:noFill/>
          <a:ln w="9525">
            <a:solidFill>
              <a:schemeClr val="tx1"/>
            </a:solidFill>
            <a:round/>
          </a:ln>
        </p:spPr>
        <p:txBody>
          <a:bodyPr anchor="ctr">
            <a:spAutoFit/>
          </a:bodyPr>
          <a:lstStyle/>
          <a:p>
            <a:endParaRPr lang="zh-CN" altLang="en-US">
              <a:latin typeface="Calibri" panose="020F0502020204030204" pitchFamily="34" charset="0"/>
            </a:endParaRPr>
          </a:p>
        </p:txBody>
      </p:sp>
      <p:sp>
        <p:nvSpPr>
          <p:cNvPr id="37" name="Text Box 266"/>
          <p:cNvSpPr txBox="1">
            <a:spLocks noChangeArrowheads="1"/>
          </p:cNvSpPr>
          <p:nvPr/>
        </p:nvSpPr>
        <p:spPr bwMode="auto">
          <a:xfrm>
            <a:off x="1595438" y="3454400"/>
            <a:ext cx="960437" cy="522288"/>
          </a:xfrm>
          <a:prstGeom prst="rect">
            <a:avLst/>
          </a:prstGeom>
          <a:noFill/>
          <a:ln w="9525" algn="ctr">
            <a:noFill/>
            <a:miter lim="800000"/>
          </a:ln>
          <a:effectLst/>
        </p:spPr>
        <p:txBody>
          <a:bodyPr>
            <a:spAutoFit/>
          </a:bodyPr>
          <a:lstStyle/>
          <a:p>
            <a:pPr fontAlgn="auto">
              <a:spcBef>
                <a:spcPct val="50000"/>
              </a:spcBef>
              <a:spcAft>
                <a:spcPts val="0"/>
              </a:spcAft>
              <a:defRPr/>
            </a:pPr>
            <a:r>
              <a:rPr lang="zh-CN" altLang="en-US" sz="2800" b="1" kern="0" dirty="0">
                <a:solidFill>
                  <a:sysClr val="windowText" lastClr="000000"/>
                </a:solidFill>
                <a:latin typeface="+mn-lt"/>
                <a:ea typeface="+mn-ea"/>
              </a:rPr>
              <a:t>排泄</a:t>
            </a:r>
            <a:endParaRPr lang="zh-CN" altLang="en-US" sz="2800" b="1" kern="0" dirty="0">
              <a:solidFill>
                <a:sysClr val="windowText" lastClr="000000"/>
              </a:solidFill>
              <a:latin typeface="+mn-lt"/>
              <a:ea typeface="+mn-ea"/>
            </a:endParaRPr>
          </a:p>
        </p:txBody>
      </p:sp>
      <p:sp>
        <p:nvSpPr>
          <p:cNvPr id="38" name="左大括号 37"/>
          <p:cNvSpPr/>
          <p:nvPr/>
        </p:nvSpPr>
        <p:spPr>
          <a:xfrm>
            <a:off x="2411413" y="2201863"/>
            <a:ext cx="331787" cy="3063875"/>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b="1" dirty="0"/>
          </a:p>
        </p:txBody>
      </p:sp>
      <p:sp>
        <p:nvSpPr>
          <p:cNvPr id="40" name="Text Box 6"/>
          <p:cNvSpPr txBox="1">
            <a:spLocks noChangeArrowheads="1"/>
          </p:cNvSpPr>
          <p:nvPr/>
        </p:nvSpPr>
        <p:spPr bwMode="auto">
          <a:xfrm>
            <a:off x="2709863" y="2128838"/>
            <a:ext cx="7851775" cy="954087"/>
          </a:xfrm>
          <a:prstGeom prst="rect">
            <a:avLst/>
          </a:prstGeom>
          <a:noFill/>
          <a:ln w="9525" algn="ctr">
            <a:noFill/>
            <a:miter lim="800000"/>
          </a:ln>
        </p:spPr>
        <p:txBody>
          <a:bodyPr>
            <a:spAutoFit/>
          </a:bodyPr>
          <a:lstStyle/>
          <a:p>
            <a:pPr>
              <a:spcBef>
                <a:spcPct val="50000"/>
              </a:spcBef>
            </a:pPr>
            <a:r>
              <a:rPr lang="zh-CN" altLang="en-US" sz="2800" b="1">
                <a:latin typeface="Calibri" panose="020F0502020204030204" pitchFamily="34" charset="0"/>
              </a:rPr>
              <a:t>概念 ：人体将废物如尿素、二氧化碳以及多余的水和无机盐等排出体外的过程 </a:t>
            </a:r>
            <a:endParaRPr lang="zh-CN" altLang="en-US" sz="2800" b="1">
              <a:latin typeface="Calibri" panose="020F0502020204030204" pitchFamily="34" charset="0"/>
            </a:endParaRPr>
          </a:p>
        </p:txBody>
      </p:sp>
      <p:sp>
        <p:nvSpPr>
          <p:cNvPr id="41" name="Text Box 13"/>
          <p:cNvSpPr txBox="1">
            <a:spLocks noChangeArrowheads="1"/>
          </p:cNvSpPr>
          <p:nvPr/>
        </p:nvSpPr>
        <p:spPr bwMode="auto">
          <a:xfrm>
            <a:off x="2689225" y="3754438"/>
            <a:ext cx="850900" cy="954087"/>
          </a:xfrm>
          <a:prstGeom prst="rect">
            <a:avLst/>
          </a:prstGeom>
          <a:noFill/>
          <a:ln w="9525" algn="ctr">
            <a:noFill/>
            <a:miter lim="800000"/>
          </a:ln>
        </p:spPr>
        <p:txBody>
          <a:bodyPr>
            <a:spAutoFit/>
          </a:bodyPr>
          <a:lstStyle/>
          <a:p>
            <a:pPr>
              <a:spcBef>
                <a:spcPct val="50000"/>
              </a:spcBef>
            </a:pPr>
            <a:r>
              <a:rPr lang="zh-CN" altLang="en-US" sz="2800" b="1">
                <a:latin typeface="Calibri" panose="020F0502020204030204" pitchFamily="34" charset="0"/>
              </a:rPr>
              <a:t>途径 </a:t>
            </a:r>
            <a:endParaRPr lang="zh-CN" altLang="en-US" sz="2800" b="1">
              <a:latin typeface="Calibri" panose="020F0502020204030204" pitchFamily="34" charset="0"/>
            </a:endParaRPr>
          </a:p>
        </p:txBody>
      </p:sp>
      <p:sp>
        <p:nvSpPr>
          <p:cNvPr id="42" name="左大括号 41"/>
          <p:cNvSpPr/>
          <p:nvPr/>
        </p:nvSpPr>
        <p:spPr>
          <a:xfrm>
            <a:off x="3138488" y="3435350"/>
            <a:ext cx="254000" cy="1797050"/>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b="1" dirty="0"/>
          </a:p>
        </p:txBody>
      </p:sp>
      <p:sp>
        <p:nvSpPr>
          <p:cNvPr id="43" name="Text Box 14"/>
          <p:cNvSpPr txBox="1">
            <a:spLocks noChangeArrowheads="1"/>
          </p:cNvSpPr>
          <p:nvPr/>
        </p:nvSpPr>
        <p:spPr bwMode="auto">
          <a:xfrm>
            <a:off x="3340100" y="3495675"/>
            <a:ext cx="7302500" cy="1644650"/>
          </a:xfrm>
          <a:prstGeom prst="rect">
            <a:avLst/>
          </a:prstGeom>
          <a:noFill/>
          <a:ln w="9525" algn="ctr">
            <a:noFill/>
            <a:miter lim="800000"/>
          </a:ln>
          <a:effectLst/>
        </p:spPr>
        <p:txBody>
          <a:bodyPr>
            <a:spAutoFit/>
          </a:bodyPr>
          <a:lstStyle/>
          <a:p>
            <a:pPr fontAlgn="auto">
              <a:lnSpc>
                <a:spcPct val="80000"/>
              </a:lnSpc>
              <a:spcBef>
                <a:spcPct val="50000"/>
              </a:spcBef>
              <a:spcAft>
                <a:spcPts val="0"/>
              </a:spcAft>
              <a:defRPr/>
            </a:pPr>
            <a:r>
              <a:rPr lang="zh-CN" altLang="en-US" sz="2800" b="1" dirty="0">
                <a:latin typeface="+mn-ea"/>
                <a:ea typeface="+mn-ea"/>
              </a:rPr>
              <a:t>泌尿：尿</a:t>
            </a:r>
            <a:r>
              <a:rPr lang="zh-CN" altLang="en-US" sz="2800" b="1" dirty="0">
                <a:latin typeface="+mn-ea"/>
                <a:ea typeface="+mn-ea"/>
              </a:rPr>
              <a:t>液中有尿素、无机盐</a:t>
            </a:r>
            <a:r>
              <a:rPr lang="zh-CN" altLang="en-US" sz="2800" b="1" dirty="0">
                <a:latin typeface="+mn-ea"/>
                <a:ea typeface="+mn-ea"/>
              </a:rPr>
              <a:t>和水</a:t>
            </a:r>
            <a:endParaRPr lang="en-US" altLang="zh-CN" sz="2800" b="1" dirty="0">
              <a:latin typeface="+mn-ea"/>
              <a:ea typeface="+mn-ea"/>
            </a:endParaRPr>
          </a:p>
          <a:p>
            <a:pPr fontAlgn="auto">
              <a:spcBef>
                <a:spcPct val="50000"/>
              </a:spcBef>
              <a:spcAft>
                <a:spcPts val="0"/>
              </a:spcAft>
              <a:defRPr/>
            </a:pPr>
            <a:r>
              <a:rPr lang="zh-CN" altLang="en-US" sz="2800" b="1" dirty="0">
                <a:latin typeface="+mn-ea"/>
                <a:ea typeface="+mn-ea"/>
              </a:rPr>
              <a:t>呼吸：二氧化碳和水</a:t>
            </a:r>
            <a:endParaRPr lang="en-US" altLang="zh-CN" sz="2800" b="1" dirty="0">
              <a:latin typeface="+mn-ea"/>
              <a:ea typeface="+mn-ea"/>
            </a:endParaRPr>
          </a:p>
          <a:p>
            <a:pPr fontAlgn="auto">
              <a:lnSpc>
                <a:spcPct val="80000"/>
              </a:lnSpc>
              <a:spcBef>
                <a:spcPct val="50000"/>
              </a:spcBef>
              <a:spcAft>
                <a:spcPts val="0"/>
              </a:spcAft>
              <a:defRPr/>
            </a:pPr>
            <a:r>
              <a:rPr lang="zh-CN" altLang="en-US" sz="2800" b="1" dirty="0">
                <a:latin typeface="+mn-ea"/>
                <a:ea typeface="+mn-ea"/>
              </a:rPr>
              <a:t>皮肤</a:t>
            </a:r>
            <a:r>
              <a:rPr lang="zh-CN" altLang="en-US" sz="2800" b="1" dirty="0">
                <a:latin typeface="+mn-ea"/>
                <a:ea typeface="+mn-ea"/>
              </a:rPr>
              <a:t>：汗液</a:t>
            </a:r>
            <a:r>
              <a:rPr lang="zh-CN" altLang="en-US" sz="2800" b="1" dirty="0">
                <a:latin typeface="+mn-ea"/>
                <a:ea typeface="+mn-ea"/>
              </a:rPr>
              <a:t>中有水、无机盐</a:t>
            </a:r>
            <a:r>
              <a:rPr lang="zh-CN" altLang="en-US" sz="2800" b="1" dirty="0">
                <a:latin typeface="+mn-ea"/>
                <a:ea typeface="+mn-ea"/>
              </a:rPr>
              <a:t>和少量</a:t>
            </a:r>
            <a:r>
              <a:rPr lang="zh-CN" altLang="en-US" sz="2800" b="1" dirty="0">
                <a:latin typeface="+mn-ea"/>
                <a:ea typeface="+mn-ea"/>
              </a:rPr>
              <a:t>的尿素 </a:t>
            </a:r>
            <a:endParaRPr lang="en-US" altLang="zh-CN" sz="2800" b="1" dirty="0">
              <a:latin typeface="+mn-ea"/>
              <a:ea typeface="+mn-ea"/>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linds(horizontal)">
                                      <p:cBhvr>
                                        <p:cTn id="7" dur="500"/>
                                        <p:tgtEl>
                                          <p:spTgt spid="3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blinds(horizontal)">
                                      <p:cBhvr>
                                        <p:cTn id="11" dur="500"/>
                                        <p:tgtEl>
                                          <p:spTgt spid="35"/>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blinds(horizontal)">
                                      <p:cBhvr>
                                        <p:cTn id="15" dur="500"/>
                                        <p:tgtEl>
                                          <p:spTgt spid="37"/>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blinds(horizontal)">
                                      <p:cBhvr>
                                        <p:cTn id="19" dur="500"/>
                                        <p:tgtEl>
                                          <p:spTgt spid="38"/>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blinds(horizontal)">
                                      <p:cBhvr>
                                        <p:cTn id="23" dur="500"/>
                                        <p:tgtEl>
                                          <p:spTgt spid="40"/>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blinds(horizontal)">
                                      <p:cBhvr>
                                        <p:cTn id="27" dur="500"/>
                                        <p:tgtEl>
                                          <p:spTgt spid="41"/>
                                        </p:tgtEl>
                                      </p:cBhvr>
                                    </p:animEffect>
                                  </p:childTnLst>
                                </p:cTn>
                              </p:par>
                            </p:childTnLst>
                          </p:cTn>
                        </p:par>
                        <p:par>
                          <p:cTn id="28" fill="hold">
                            <p:stCondLst>
                              <p:cond delay="3000"/>
                            </p:stCondLst>
                            <p:childTnLst>
                              <p:par>
                                <p:cTn id="29" presetID="3" presetClass="entr" presetSubtype="1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blinds(horizontal)">
                                      <p:cBhvr>
                                        <p:cTn id="31" dur="500"/>
                                        <p:tgtEl>
                                          <p:spTgt spid="42"/>
                                        </p:tgtEl>
                                      </p:cBhvr>
                                    </p:animEffect>
                                  </p:childTnLst>
                                </p:cTn>
                              </p:par>
                            </p:childTnLst>
                          </p:cTn>
                        </p:par>
                        <p:par>
                          <p:cTn id="32" fill="hold">
                            <p:stCondLst>
                              <p:cond delay="3500"/>
                            </p:stCondLst>
                            <p:childTnLst>
                              <p:par>
                                <p:cTn id="33" presetID="3" presetClass="entr" presetSubtype="1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blinds(horizontal)">
                                      <p:cBhvr>
                                        <p:cTn id="3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animBg="1"/>
      <p:bldP spid="37" grpId="0"/>
      <p:bldP spid="38" grpId="0" animBg="1"/>
      <p:bldP spid="40" grpId="0"/>
      <p:bldP spid="41" grpId="0"/>
      <p:bldP spid="42" grpId="0" animBg="1"/>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1" name="图片 9" descr="图标-03"/>
          <p:cNvPicPr>
            <a:picLocks noChangeAspect="1"/>
          </p:cNvPicPr>
          <p:nvPr/>
        </p:nvPicPr>
        <p:blipFill>
          <a:blip r:embed="rId1"/>
          <a:srcRect/>
          <a:stretch>
            <a:fillRect/>
          </a:stretch>
        </p:blipFill>
        <p:spPr bwMode="auto">
          <a:xfrm>
            <a:off x="449263" y="1050925"/>
            <a:ext cx="4521200" cy="846138"/>
          </a:xfrm>
          <a:prstGeom prst="rect">
            <a:avLst/>
          </a:prstGeom>
          <a:noFill/>
          <a:ln w="9525">
            <a:noFill/>
            <a:miter lim="800000"/>
            <a:headEnd/>
            <a:tailEnd/>
          </a:ln>
        </p:spPr>
      </p:pic>
      <p:sp>
        <p:nvSpPr>
          <p:cNvPr id="4" name="Rectangle 9"/>
          <p:cNvSpPr>
            <a:spLocks noChangeArrowheads="1"/>
          </p:cNvSpPr>
          <p:nvPr/>
        </p:nvSpPr>
        <p:spPr bwMode="auto">
          <a:xfrm>
            <a:off x="746125" y="1816100"/>
            <a:ext cx="7040563" cy="636588"/>
          </a:xfrm>
          <a:prstGeom prst="rect">
            <a:avLst/>
          </a:prstGeom>
          <a:noFill/>
          <a:ln w="9525">
            <a:noFill/>
            <a:miter lim="800000"/>
          </a:ln>
        </p:spPr>
        <p:txBody>
          <a:bodyPr anchor="ctr">
            <a:spAutoFit/>
          </a:bodyPr>
          <a:lstStyle/>
          <a:p>
            <a:pPr eaLnBrk="0" hangingPunct="0">
              <a:lnSpc>
                <a:spcPct val="150000"/>
              </a:lnSpc>
            </a:pPr>
            <a:r>
              <a:rPr lang="zh-CN" altLang="en-US" sz="2800" b="1">
                <a:solidFill>
                  <a:srgbClr val="00A6AD"/>
                </a:solidFill>
                <a:latin typeface="宋体" panose="02010600030101010101" pitchFamily="2" charset="-122"/>
              </a:rPr>
              <a:t>类型一　泌尿系统的组成和功能 </a:t>
            </a:r>
            <a:endParaRPr lang="zh-CN" altLang="en-US" sz="2800" b="1">
              <a:solidFill>
                <a:srgbClr val="00A6AD"/>
              </a:solidFill>
              <a:latin typeface="宋体" panose="02010600030101010101" pitchFamily="2" charset="-122"/>
            </a:endParaRPr>
          </a:p>
        </p:txBody>
      </p:sp>
      <p:sp>
        <p:nvSpPr>
          <p:cNvPr id="19" name="文本框 18"/>
          <p:cNvSpPr txBox="1"/>
          <p:nvPr/>
        </p:nvSpPr>
        <p:spPr>
          <a:xfrm>
            <a:off x="1020763" y="1220788"/>
            <a:ext cx="3108325" cy="523875"/>
          </a:xfrm>
          <a:prstGeom prst="rect">
            <a:avLst/>
          </a:prstGeom>
          <a:noFill/>
        </p:spPr>
        <p:txBody>
          <a:bodyPr>
            <a:spAutoFit/>
          </a:bodyPr>
          <a:lstStyle/>
          <a:p>
            <a:pPr fontAlgn="auto">
              <a:spcBef>
                <a:spcPts val="0"/>
              </a:spcBef>
              <a:spcAft>
                <a:spcPts val="0"/>
              </a:spcAft>
              <a:defRPr/>
            </a:pPr>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归 类 整 合 创 新</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sp>
        <p:nvSpPr>
          <p:cNvPr id="10244" name="Rectangle 5"/>
          <p:cNvSpPr>
            <a:spLocks noChangeArrowheads="1"/>
          </p:cNvSpPr>
          <p:nvPr/>
        </p:nvSpPr>
        <p:spPr bwMode="auto">
          <a:xfrm>
            <a:off x="1176338"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pic>
        <p:nvPicPr>
          <p:cNvPr id="10245" name="Picture 4"/>
          <p:cNvPicPr>
            <a:picLocks noChangeAspect="1"/>
          </p:cNvPicPr>
          <p:nvPr/>
        </p:nvPicPr>
        <p:blipFill>
          <a:blip r:embed="rId2"/>
          <a:srcRect/>
          <a:stretch>
            <a:fillRect/>
          </a:stretch>
        </p:blipFill>
        <p:spPr bwMode="auto">
          <a:xfrm>
            <a:off x="523875" y="1995488"/>
            <a:ext cx="114300" cy="474662"/>
          </a:xfrm>
          <a:prstGeom prst="rect">
            <a:avLst/>
          </a:prstGeom>
          <a:noFill/>
          <a:ln w="9525">
            <a:noFill/>
            <a:miter lim="800000"/>
            <a:headEnd/>
            <a:tailEnd/>
          </a:ln>
        </p:spPr>
      </p:pic>
      <p:pic>
        <p:nvPicPr>
          <p:cNvPr id="21505" name="Picture 1" descr="SJC11-9"/>
          <p:cNvPicPr>
            <a:picLocks noChangeAspect="1" noChangeArrowheads="1"/>
          </p:cNvPicPr>
          <p:nvPr/>
        </p:nvPicPr>
        <p:blipFill>
          <a:blip r:embed="rId3"/>
          <a:srcRect/>
          <a:stretch>
            <a:fillRect/>
          </a:stretch>
        </p:blipFill>
        <p:spPr bwMode="auto">
          <a:xfrm>
            <a:off x="2179638" y="2616200"/>
            <a:ext cx="6292850" cy="3546475"/>
          </a:xfrm>
          <a:prstGeom prst="rect">
            <a:avLst/>
          </a:prstGeom>
          <a:noFill/>
          <a:ln w="9525">
            <a:noFill/>
            <a:miter lim="800000"/>
            <a:headEnd/>
            <a:tailEnd/>
          </a:ln>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nodeType="afterEffect">
                                  <p:stCondLst>
                                    <p:cond delay="0"/>
                                  </p:stCondLst>
                                  <p:childTnLst>
                                    <p:set>
                                      <p:cBhvr>
                                        <p:cTn id="11" dur="1" fill="hold">
                                          <p:stCondLst>
                                            <p:cond delay="0"/>
                                          </p:stCondLst>
                                        </p:cTn>
                                        <p:tgtEl>
                                          <p:spTgt spid="21505"/>
                                        </p:tgtEl>
                                        <p:attrNameLst>
                                          <p:attrName>style.visibility</p:attrName>
                                        </p:attrNameLst>
                                      </p:cBhvr>
                                      <p:to>
                                        <p:strVal val="visible"/>
                                      </p:to>
                                    </p:set>
                                    <p:animEffect transition="in" filter="blinds(horizontal)">
                                      <p:cBhvr>
                                        <p:cTn id="12" dur="500"/>
                                        <p:tgtEl>
                                          <p:spTgt spid="215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623888" y="971550"/>
            <a:ext cx="10701337" cy="2168525"/>
          </a:xfrm>
          <a:prstGeom prst="rect">
            <a:avLst/>
          </a:prstGeom>
          <a:noFill/>
        </p:spPr>
        <p:txBody>
          <a:bodyPr>
            <a:spAutoFit/>
          </a:bodyPr>
          <a:lstStyle/>
          <a:p>
            <a:pPr indent="266700" algn="just" fontAlgn="auto">
              <a:lnSpc>
                <a:spcPct val="150000"/>
              </a:lnSpc>
              <a:spcBef>
                <a:spcPts val="0"/>
              </a:spcBef>
              <a:spcAft>
                <a:spcPts val="0"/>
              </a:spcAft>
              <a:defRPr/>
            </a:pPr>
            <a:r>
              <a:rPr lang="zh-CN" altLang="en-US" sz="3000" b="1" kern="100" dirty="0">
                <a:solidFill>
                  <a:srgbClr val="FF0000"/>
                </a:solidFill>
                <a:latin typeface="Times New Roman" panose="02020603050405020304"/>
                <a:ea typeface="+mn-ea"/>
                <a:cs typeface="Times New Roman" panose="02020603050405020304"/>
              </a:rPr>
              <a:t>例</a:t>
            </a:r>
            <a:r>
              <a:rPr lang="en-US" sz="3000" b="1" kern="100" dirty="0">
                <a:solidFill>
                  <a:srgbClr val="FF0000"/>
                </a:solidFill>
                <a:latin typeface="Times New Roman" panose="02020603050405020304"/>
                <a:ea typeface="+mn-ea"/>
                <a:cs typeface="Courier New" panose="02070309020205020404"/>
              </a:rPr>
              <a:t>1</a:t>
            </a:r>
            <a:r>
              <a:rPr lang="zh-CN" altLang="en-US" sz="3000" b="1" kern="100" dirty="0">
                <a:latin typeface="Times New Roman" panose="02020603050405020304"/>
                <a:ea typeface="+mn-ea"/>
                <a:cs typeface="Times New Roman" panose="02020603050405020304"/>
              </a:rPr>
              <a:t>　</a:t>
            </a:r>
            <a:r>
              <a:rPr lang="zh-CN" altLang="en-US" sz="3000" b="1" kern="100" dirty="0">
                <a:latin typeface="Times New Roman" panose="02020603050405020304"/>
                <a:ea typeface="+mn-ea"/>
                <a:cs typeface="Courier New" panose="02070309020205020404"/>
              </a:rPr>
              <a:t>图为泌尿系统组成示意图，其中贮存尿液的器官是</a:t>
            </a:r>
            <a:endParaRPr lang="zh-CN" altLang="en-US" sz="3000" b="1" kern="100" dirty="0">
              <a:latin typeface="Times New Roman" panose="02020603050405020304"/>
              <a:ea typeface="+mn-ea"/>
              <a:cs typeface="Courier New" panose="02070309020205020404"/>
            </a:endParaRPr>
          </a:p>
          <a:p>
            <a:pPr indent="266700" algn="just" fontAlgn="auto">
              <a:lnSpc>
                <a:spcPct val="150000"/>
              </a:lnSpc>
              <a:spcBef>
                <a:spcPts val="0"/>
              </a:spcBef>
              <a:spcAft>
                <a:spcPts val="0"/>
              </a:spcAft>
              <a:defRPr/>
            </a:pPr>
            <a:r>
              <a:rPr lang="en-US" altLang="zh-CN" sz="3000" b="1" kern="100" dirty="0">
                <a:latin typeface="Times New Roman" panose="02020603050405020304"/>
                <a:ea typeface="+mn-ea"/>
                <a:cs typeface="Courier New" panose="02070309020205020404"/>
              </a:rPr>
              <a:t>(</a:t>
            </a:r>
            <a:r>
              <a:rPr lang="zh-CN" altLang="en-US" sz="3000" b="1" kern="100" dirty="0">
                <a:latin typeface="Times New Roman" panose="02020603050405020304"/>
                <a:ea typeface="+mn-ea"/>
                <a:cs typeface="Courier New" panose="02070309020205020404"/>
              </a:rPr>
              <a:t>　　</a:t>
            </a:r>
            <a:r>
              <a:rPr lang="en-US" altLang="zh-CN" sz="3000" b="1" kern="100" dirty="0">
                <a:latin typeface="Times New Roman" panose="02020603050405020304"/>
                <a:ea typeface="+mn-ea"/>
                <a:cs typeface="Courier New" panose="02070309020205020404"/>
              </a:rPr>
              <a:t>)</a:t>
            </a:r>
            <a:endParaRPr lang="en-US" altLang="zh-CN" sz="3000" b="1" kern="100" dirty="0">
              <a:latin typeface="Times New Roman" panose="02020603050405020304"/>
              <a:ea typeface="+mn-ea"/>
              <a:cs typeface="Courier New" panose="02070309020205020404"/>
            </a:endParaRPr>
          </a:p>
          <a:p>
            <a:pPr indent="266700" algn="just" fontAlgn="auto">
              <a:lnSpc>
                <a:spcPct val="150000"/>
              </a:lnSpc>
              <a:spcBef>
                <a:spcPts val="0"/>
              </a:spcBef>
              <a:spcAft>
                <a:spcPts val="0"/>
              </a:spcAft>
              <a:defRPr/>
            </a:pPr>
            <a:r>
              <a:rPr lang="en-US" altLang="zh-CN" sz="3000" b="1" kern="100" dirty="0">
                <a:latin typeface="Times New Roman" panose="02020603050405020304"/>
                <a:ea typeface="+mn-ea"/>
                <a:cs typeface="Courier New" panose="02070309020205020404"/>
              </a:rPr>
              <a:t>A</a:t>
            </a:r>
            <a:r>
              <a:rPr lang="zh-CN" altLang="en-US" sz="3000" b="1" kern="100" dirty="0">
                <a:latin typeface="Times New Roman" panose="02020603050405020304"/>
                <a:ea typeface="+mn-ea"/>
                <a:cs typeface="Courier New" panose="02070309020205020404"/>
              </a:rPr>
              <a:t>．</a:t>
            </a:r>
            <a:r>
              <a:rPr lang="en-US" altLang="zh-CN" sz="3000" b="1" kern="100" dirty="0">
                <a:latin typeface="Times New Roman" panose="02020603050405020304"/>
                <a:ea typeface="+mn-ea"/>
                <a:cs typeface="Courier New" panose="02070309020205020404"/>
              </a:rPr>
              <a:t>1</a:t>
            </a:r>
            <a:r>
              <a:rPr lang="zh-CN" altLang="en-US" sz="3000" b="1" kern="100" dirty="0">
                <a:latin typeface="Times New Roman" panose="02020603050405020304"/>
                <a:ea typeface="+mn-ea"/>
                <a:cs typeface="Courier New" panose="02070309020205020404"/>
              </a:rPr>
              <a:t>　　</a:t>
            </a:r>
            <a:r>
              <a:rPr lang="en-US" altLang="zh-CN" sz="3000" b="1" kern="100" dirty="0">
                <a:latin typeface="Times New Roman" panose="02020603050405020304"/>
                <a:ea typeface="+mn-ea"/>
                <a:cs typeface="Courier New" panose="02070309020205020404"/>
              </a:rPr>
              <a:t>B</a:t>
            </a:r>
            <a:r>
              <a:rPr lang="zh-CN" altLang="en-US" sz="3000" b="1" kern="100" dirty="0">
                <a:latin typeface="Times New Roman" panose="02020603050405020304"/>
                <a:ea typeface="+mn-ea"/>
                <a:cs typeface="Courier New" panose="02070309020205020404"/>
              </a:rPr>
              <a:t>．</a:t>
            </a:r>
            <a:r>
              <a:rPr lang="en-US" altLang="zh-CN" sz="3000" b="1" kern="100" dirty="0">
                <a:latin typeface="Times New Roman" panose="02020603050405020304"/>
                <a:ea typeface="+mn-ea"/>
                <a:cs typeface="Courier New" panose="02070309020205020404"/>
              </a:rPr>
              <a:t>2</a:t>
            </a:r>
            <a:r>
              <a:rPr lang="zh-CN" altLang="en-US" sz="3000" b="1" kern="100" dirty="0">
                <a:latin typeface="Times New Roman" panose="02020603050405020304"/>
                <a:ea typeface="+mn-ea"/>
                <a:cs typeface="Courier New" panose="02070309020205020404"/>
              </a:rPr>
              <a:t>　　</a:t>
            </a:r>
            <a:r>
              <a:rPr lang="en-US" altLang="zh-CN" sz="3000" b="1" kern="100" dirty="0">
                <a:latin typeface="Times New Roman" panose="02020603050405020304"/>
                <a:ea typeface="+mn-ea"/>
                <a:cs typeface="Courier New" panose="02070309020205020404"/>
              </a:rPr>
              <a:t>C</a:t>
            </a:r>
            <a:r>
              <a:rPr lang="zh-CN" altLang="en-US" sz="3000" b="1" kern="100" dirty="0">
                <a:latin typeface="Times New Roman" panose="02020603050405020304"/>
                <a:ea typeface="+mn-ea"/>
                <a:cs typeface="Courier New" panose="02070309020205020404"/>
              </a:rPr>
              <a:t>．</a:t>
            </a:r>
            <a:r>
              <a:rPr lang="en-US" altLang="zh-CN" sz="3000" b="1" kern="100" dirty="0">
                <a:latin typeface="Times New Roman" panose="02020603050405020304"/>
                <a:ea typeface="+mn-ea"/>
                <a:cs typeface="Courier New" panose="02070309020205020404"/>
              </a:rPr>
              <a:t>3</a:t>
            </a:r>
            <a:r>
              <a:rPr lang="zh-CN" altLang="en-US" sz="3000" b="1" kern="100" dirty="0">
                <a:latin typeface="Times New Roman" panose="02020603050405020304"/>
                <a:ea typeface="+mn-ea"/>
                <a:cs typeface="Courier New" panose="02070309020205020404"/>
              </a:rPr>
              <a:t>　　</a:t>
            </a:r>
            <a:r>
              <a:rPr lang="en-US" altLang="zh-CN" sz="3000" b="1" kern="100" dirty="0">
                <a:latin typeface="Times New Roman" panose="02020603050405020304"/>
                <a:ea typeface="+mn-ea"/>
                <a:cs typeface="Courier New" panose="02070309020205020404"/>
              </a:rPr>
              <a:t>D</a:t>
            </a:r>
            <a:r>
              <a:rPr lang="zh-CN" altLang="en-US" sz="3000" b="1" kern="100" dirty="0">
                <a:latin typeface="Times New Roman" panose="02020603050405020304"/>
                <a:ea typeface="+mn-ea"/>
                <a:cs typeface="Courier New" panose="02070309020205020404"/>
              </a:rPr>
              <a:t>．</a:t>
            </a:r>
            <a:r>
              <a:rPr lang="en-US" altLang="zh-CN" sz="3000" b="1" kern="100" dirty="0">
                <a:latin typeface="Times New Roman" panose="02020603050405020304"/>
                <a:ea typeface="+mn-ea"/>
                <a:cs typeface="Courier New" panose="02070309020205020404"/>
              </a:rPr>
              <a:t>4</a:t>
            </a:r>
            <a:endParaRPr lang="en-US" altLang="zh-CN" sz="3000" b="1" kern="100" dirty="0">
              <a:latin typeface="Times New Roman" panose="02020603050405020304"/>
              <a:ea typeface="+mn-ea"/>
              <a:cs typeface="Courier New" panose="02070309020205020404"/>
            </a:endParaRPr>
          </a:p>
        </p:txBody>
      </p:sp>
      <p:sp>
        <p:nvSpPr>
          <p:cNvPr id="11266" name="Rectangle 5"/>
          <p:cNvSpPr>
            <a:spLocks noChangeArrowheads="1"/>
          </p:cNvSpPr>
          <p:nvPr/>
        </p:nvSpPr>
        <p:spPr bwMode="auto">
          <a:xfrm>
            <a:off x="1162050"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993775" y="1873250"/>
            <a:ext cx="477838" cy="461963"/>
          </a:xfrm>
          <a:prstGeom prst="rect">
            <a:avLst/>
          </a:prstGeom>
          <a:noFill/>
          <a:ln w="9525">
            <a:noFill/>
            <a:miter lim="800000"/>
          </a:ln>
        </p:spPr>
        <p:txBody>
          <a:bodyPr wrap="none">
            <a:spAutoFit/>
          </a:bodyPr>
          <a:lstStyle/>
          <a:p>
            <a:r>
              <a:rPr lang="zh-CN" altLang="en-US" sz="2400">
                <a:solidFill>
                  <a:srgbClr val="FF0000"/>
                </a:solidFill>
                <a:latin typeface="Calibri" panose="020F0502020204030204" pitchFamily="34" charset="0"/>
              </a:rPr>
              <a:t> </a:t>
            </a:r>
            <a:r>
              <a:rPr lang="en-US" altLang="zh-CN" sz="2400" b="1">
                <a:solidFill>
                  <a:srgbClr val="FF0000"/>
                </a:solidFill>
                <a:latin typeface="Times New Roman" panose="02020603050405020304" pitchFamily="18" charset="0"/>
                <a:cs typeface="Times New Roman" panose="02020603050405020304" pitchFamily="18" charset="0"/>
              </a:rPr>
              <a:t>C</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6" name="文本框 4"/>
          <p:cNvSpPr txBox="1"/>
          <p:nvPr/>
        </p:nvSpPr>
        <p:spPr>
          <a:xfrm>
            <a:off x="346075" y="3403600"/>
            <a:ext cx="11233150" cy="1225550"/>
          </a:xfrm>
          <a:prstGeom prst="rect">
            <a:avLst/>
          </a:prstGeom>
          <a:noFill/>
        </p:spPr>
        <p:txBody>
          <a:bodyPr>
            <a:spAutoFit/>
          </a:bodyPr>
          <a:lstStyle/>
          <a:p>
            <a:pPr indent="266700" algn="just" fontAlgn="auto">
              <a:lnSpc>
                <a:spcPts val="4800"/>
              </a:lnSpc>
              <a:spcBef>
                <a:spcPts val="0"/>
              </a:spcBef>
              <a:spcAft>
                <a:spcPts val="0"/>
              </a:spcAft>
              <a:defRPr/>
            </a:pPr>
            <a:r>
              <a:rPr lang="en-US" altLang="zh-CN" sz="2400" b="1" kern="100" dirty="0">
                <a:solidFill>
                  <a:srgbClr val="0000FF"/>
                </a:solidFill>
                <a:latin typeface="+mn-ea"/>
                <a:ea typeface="+mn-ea"/>
                <a:cs typeface="Courier New" panose="02070309020205020404" pitchFamily="49" charset="0"/>
              </a:rPr>
              <a:t>[</a:t>
            </a:r>
            <a:r>
              <a:rPr lang="zh-CN" altLang="en-US" sz="2400" b="1" kern="100" dirty="0">
                <a:solidFill>
                  <a:srgbClr val="0000FF"/>
                </a:solidFill>
                <a:latin typeface="黑体" panose="02010609060101010101" charset="-122"/>
                <a:ea typeface="黑体" panose="02010609060101010101" charset="-122"/>
                <a:cs typeface="Courier New" panose="02070309020205020404" pitchFamily="49" charset="0"/>
              </a:rPr>
              <a:t>解析</a:t>
            </a:r>
            <a:r>
              <a:rPr lang="en-US" altLang="zh-CN" sz="2400" b="1" kern="100" dirty="0">
                <a:solidFill>
                  <a:srgbClr val="0000FF"/>
                </a:solidFill>
                <a:latin typeface="+mn-ea"/>
                <a:ea typeface="+mn-ea"/>
                <a:cs typeface="Courier New" panose="02070309020205020404" pitchFamily="49" charset="0"/>
              </a:rPr>
              <a:t>]</a:t>
            </a:r>
            <a:r>
              <a:rPr lang="zh-CN" altLang="en-US" sz="2600" b="1" kern="100" dirty="0">
                <a:latin typeface="仿宋" panose="02010609060101010101" charset="-122"/>
                <a:ea typeface="仿宋" panose="02010609060101010101" charset="-122"/>
                <a:cs typeface="Courier New" panose="02070309020205020404" pitchFamily="49" charset="0"/>
              </a:rPr>
              <a:t> 尿液是血液流经肾时形成的，经过输尿管输入膀胱中暂时贮存。图中</a:t>
            </a:r>
            <a:r>
              <a:rPr lang="en-US" altLang="zh-CN" sz="2600" b="1" kern="100" dirty="0">
                <a:latin typeface="仿宋" panose="02010609060101010101" charset="-122"/>
                <a:ea typeface="仿宋" panose="02010609060101010101" charset="-122"/>
                <a:cs typeface="Courier New" panose="02070309020205020404" pitchFamily="49" charset="0"/>
              </a:rPr>
              <a:t>1</a:t>
            </a:r>
            <a:r>
              <a:rPr lang="zh-CN" altLang="en-US" sz="2600" b="1" kern="100" dirty="0">
                <a:latin typeface="仿宋" panose="02010609060101010101" charset="-122"/>
                <a:ea typeface="仿宋" panose="02010609060101010101" charset="-122"/>
                <a:cs typeface="Courier New" panose="02070309020205020404" pitchFamily="49" charset="0"/>
              </a:rPr>
              <a:t>为肾，</a:t>
            </a:r>
            <a:r>
              <a:rPr lang="en-US" altLang="zh-CN" sz="2600" b="1" kern="100" dirty="0">
                <a:latin typeface="仿宋" panose="02010609060101010101" charset="-122"/>
                <a:ea typeface="仿宋" panose="02010609060101010101" charset="-122"/>
                <a:cs typeface="Courier New" panose="02070309020205020404" pitchFamily="49" charset="0"/>
              </a:rPr>
              <a:t>2</a:t>
            </a:r>
            <a:r>
              <a:rPr lang="zh-CN" altLang="en-US" sz="2600" b="1" kern="100" dirty="0">
                <a:latin typeface="仿宋" panose="02010609060101010101" charset="-122"/>
                <a:ea typeface="仿宋" panose="02010609060101010101" charset="-122"/>
                <a:cs typeface="Courier New" panose="02070309020205020404" pitchFamily="49" charset="0"/>
              </a:rPr>
              <a:t>为输尿管，</a:t>
            </a:r>
            <a:r>
              <a:rPr lang="en-US" altLang="zh-CN" sz="2600" b="1" kern="100" dirty="0">
                <a:latin typeface="仿宋" panose="02010609060101010101" charset="-122"/>
                <a:ea typeface="仿宋" panose="02010609060101010101" charset="-122"/>
                <a:cs typeface="Courier New" panose="02070309020205020404" pitchFamily="49" charset="0"/>
              </a:rPr>
              <a:t>3</a:t>
            </a:r>
            <a:r>
              <a:rPr lang="zh-CN" altLang="en-US" sz="2600" b="1" kern="100" dirty="0">
                <a:latin typeface="仿宋" panose="02010609060101010101" charset="-122"/>
                <a:ea typeface="仿宋" panose="02010609060101010101" charset="-122"/>
                <a:cs typeface="Courier New" panose="02070309020205020404" pitchFamily="49" charset="0"/>
              </a:rPr>
              <a:t>为膀胱，</a:t>
            </a:r>
            <a:r>
              <a:rPr lang="en-US" altLang="zh-CN" sz="2600" b="1" kern="100" dirty="0">
                <a:latin typeface="仿宋" panose="02010609060101010101" charset="-122"/>
                <a:ea typeface="仿宋" panose="02010609060101010101" charset="-122"/>
                <a:cs typeface="Courier New" panose="02070309020205020404" pitchFamily="49" charset="0"/>
              </a:rPr>
              <a:t>4</a:t>
            </a:r>
            <a:r>
              <a:rPr lang="zh-CN" altLang="en-US" sz="2600" b="1" kern="100" dirty="0">
                <a:latin typeface="仿宋" panose="02010609060101010101" charset="-122"/>
                <a:ea typeface="仿宋" panose="02010609060101010101" charset="-122"/>
                <a:cs typeface="Courier New" panose="02070309020205020404" pitchFamily="49" charset="0"/>
              </a:rPr>
              <a:t>为尿道。</a:t>
            </a:r>
            <a:endParaRPr lang="zh-CN" altLang="en-US" sz="2600" b="1" kern="100" dirty="0">
              <a:latin typeface="仿宋" panose="02010609060101010101" charset="-122"/>
              <a:ea typeface="仿宋" panose="02010609060101010101" charset="-122"/>
              <a:cs typeface="Courier New" panose="02070309020205020404" pitchFamily="49" charset="0"/>
            </a:endParaRPr>
          </a:p>
        </p:txBody>
      </p:sp>
      <p:pic>
        <p:nvPicPr>
          <p:cNvPr id="19457" name="Picture 1" descr="YYD87"/>
          <p:cNvPicPr>
            <a:picLocks noChangeAspect="1" noChangeArrowheads="1"/>
          </p:cNvPicPr>
          <p:nvPr/>
        </p:nvPicPr>
        <p:blipFill>
          <a:blip r:embed="rId1"/>
          <a:srcRect/>
          <a:stretch>
            <a:fillRect/>
          </a:stretch>
        </p:blipFill>
        <p:spPr bwMode="auto">
          <a:xfrm>
            <a:off x="8594725" y="1755775"/>
            <a:ext cx="1684338" cy="1130300"/>
          </a:xfrm>
          <a:prstGeom prst="rect">
            <a:avLst/>
          </a:prstGeom>
          <a:noFill/>
          <a:ln w="9525">
            <a:noFill/>
            <a:miter lim="800000"/>
            <a:headEnd/>
            <a:tailEnd/>
          </a:ln>
        </p:spPr>
      </p:pic>
      <p:sp>
        <p:nvSpPr>
          <p:cNvPr id="7" name="文本框 2"/>
          <p:cNvSpPr txBox="1"/>
          <p:nvPr/>
        </p:nvSpPr>
        <p:spPr>
          <a:xfrm>
            <a:off x="446088" y="4908550"/>
            <a:ext cx="10701337" cy="1389063"/>
          </a:xfrm>
          <a:prstGeom prst="rect">
            <a:avLst/>
          </a:prstGeom>
          <a:noFill/>
        </p:spPr>
        <p:txBody>
          <a:bodyPr>
            <a:spAutoFit/>
          </a:bodyPr>
          <a:lstStyle/>
          <a:p>
            <a:pPr indent="266700" algn="just" fontAlgn="auto">
              <a:lnSpc>
                <a:spcPct val="150000"/>
              </a:lnSpc>
              <a:spcBef>
                <a:spcPts val="0"/>
              </a:spcBef>
              <a:spcAft>
                <a:spcPts val="0"/>
              </a:spcAft>
              <a:defRPr/>
            </a:pPr>
            <a:r>
              <a:rPr lang="en-US" altLang="zh-CN" sz="3000" b="1" kern="100" dirty="0">
                <a:latin typeface="Times New Roman" panose="02020603050405020304"/>
                <a:ea typeface="+mn-ea"/>
                <a:cs typeface="Times New Roman" panose="02020603050405020304"/>
              </a:rPr>
              <a:t>[</a:t>
            </a:r>
            <a:r>
              <a:rPr lang="zh-CN" altLang="en-US" sz="3000" b="1" kern="100" dirty="0">
                <a:latin typeface="Times New Roman" panose="02020603050405020304"/>
                <a:ea typeface="+mn-ea"/>
                <a:cs typeface="Times New Roman" panose="02020603050405020304"/>
              </a:rPr>
              <a:t>方法点拨</a:t>
            </a:r>
            <a:r>
              <a:rPr lang="en-US" altLang="zh-CN" sz="3000" b="1" kern="100" dirty="0">
                <a:latin typeface="Times New Roman" panose="02020603050405020304"/>
                <a:ea typeface="+mn-ea"/>
                <a:cs typeface="Times New Roman" panose="02020603050405020304"/>
              </a:rPr>
              <a:t>] </a:t>
            </a:r>
            <a:r>
              <a:rPr lang="zh-CN" altLang="en-US" sz="3000" b="1" kern="100" dirty="0">
                <a:latin typeface="Times New Roman" panose="02020603050405020304"/>
                <a:ea typeface="+mn-ea"/>
                <a:cs typeface="Times New Roman" panose="02020603050405020304"/>
              </a:rPr>
              <a:t>巧记泌尿系统的组成：产尿器官为肾脏，暂贮尿液靠膀胱；排尿通道三部分，膀胱尿道输尿管。</a:t>
            </a:r>
            <a:endParaRPr lang="zh-CN" altLang="en-US" sz="3000" b="1" kern="100" dirty="0">
              <a:latin typeface="Times New Roman" panose="02020603050405020304"/>
              <a:ea typeface="+mn-ea"/>
              <a:cs typeface="Times New Roman" panose="02020603050405020304"/>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9457"/>
                                        </p:tgtEl>
                                        <p:attrNameLst>
                                          <p:attrName>style.visibility</p:attrName>
                                        </p:attrNameLst>
                                      </p:cBhvr>
                                      <p:to>
                                        <p:strVal val="visible"/>
                                      </p:to>
                                    </p:set>
                                    <p:animEffect transition="in" filter="blinds(horizontal)">
                                      <p:cBhvr>
                                        <p:cTn id="11" dur="500"/>
                                        <p:tgtEl>
                                          <p:spTgt spid="19457"/>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1"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1"/>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676275" y="1216660"/>
            <a:ext cx="10456863" cy="4246245"/>
          </a:xfrm>
          <a:prstGeom prst="rect">
            <a:avLst/>
          </a:prstGeom>
          <a:noFill/>
        </p:spPr>
        <p:txBody>
          <a:bodyPr>
            <a:spAutoFit/>
          </a:bodyPr>
          <a:lstStyle/>
          <a:p>
            <a:pPr indent="266700" algn="just" fontAlgn="auto">
              <a:lnSpc>
                <a:spcPct val="150000"/>
              </a:lnSpc>
              <a:spcBef>
                <a:spcPts val="0"/>
              </a:spcBef>
              <a:spcAft>
                <a:spcPts val="0"/>
              </a:spcAft>
              <a:defRPr/>
            </a:pP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 </a:t>
            </a: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1</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 肾脏结构和功能的基本单位是肾单位，关于肾单位组成叙述正确的是</a:t>
            </a: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　　</a:t>
            </a: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a:t>
            </a:r>
            <a:endParaRPr lang="en-US" altLang="zh-CN" sz="3000" b="1" kern="100" dirty="0">
              <a:latin typeface="宋体" panose="02010600030101010101" pitchFamily="2" charset="-122"/>
              <a:ea typeface="宋体" panose="02010600030101010101" pitchFamily="2" charset="-122"/>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A</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．由收集管、肾小囊、肾小球构成</a:t>
            </a:r>
            <a:endParaRPr lang="zh-CN" altLang="en-US" sz="3000" b="1" kern="100" dirty="0">
              <a:latin typeface="宋体" panose="02010600030101010101" pitchFamily="2" charset="-122"/>
              <a:ea typeface="宋体" panose="02010600030101010101" pitchFamily="2" charset="-122"/>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B</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．由肾小管、肾小囊、肾小球构成</a:t>
            </a:r>
            <a:endParaRPr lang="zh-CN" altLang="en-US" sz="3000" b="1" kern="100" dirty="0">
              <a:latin typeface="宋体" panose="02010600030101010101" pitchFamily="2" charset="-122"/>
              <a:ea typeface="宋体" panose="02010600030101010101" pitchFamily="2" charset="-122"/>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C</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．由入球小动脉、肾小球、出球小动脉构成</a:t>
            </a:r>
            <a:endParaRPr lang="zh-CN" altLang="en-US" sz="3000" b="1" kern="100" dirty="0">
              <a:latin typeface="宋体" panose="02010600030101010101" pitchFamily="2" charset="-122"/>
              <a:ea typeface="宋体" panose="02010600030101010101" pitchFamily="2" charset="-122"/>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D</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．由入球小动脉、肾小囊、出球小动脉构成</a:t>
            </a:r>
            <a:endParaRPr lang="zh-CN" altLang="en-US" sz="3000" b="1" kern="100" dirty="0">
              <a:latin typeface="宋体" panose="02010600030101010101" pitchFamily="2" charset="-122"/>
              <a:ea typeface="宋体" panose="02010600030101010101" pitchFamily="2" charset="-122"/>
              <a:cs typeface="Times New Roman" panose="02020603050405020304" pitchFamily="18" charset="0"/>
            </a:endParaRPr>
          </a:p>
        </p:txBody>
      </p:sp>
      <p:sp>
        <p:nvSpPr>
          <p:cNvPr id="5" name="矩形 4"/>
          <p:cNvSpPr>
            <a:spLocks noChangeArrowheads="1"/>
          </p:cNvSpPr>
          <p:nvPr/>
        </p:nvSpPr>
        <p:spPr bwMode="auto">
          <a:xfrm>
            <a:off x="3843020" y="2117090"/>
            <a:ext cx="458788" cy="461963"/>
          </a:xfrm>
          <a:prstGeom prst="rect">
            <a:avLst/>
          </a:prstGeom>
          <a:noFill/>
          <a:ln w="9525">
            <a:noFill/>
            <a:miter lim="800000"/>
          </a:ln>
        </p:spPr>
        <p:txBody>
          <a:bodyPr wrap="none">
            <a:spAutoFit/>
          </a:bodyPr>
          <a:lstStyle/>
          <a:p>
            <a:r>
              <a:rPr lang="zh-CN" altLang="en-US" sz="2400">
                <a:solidFill>
                  <a:srgbClr val="FF0000"/>
                </a:solidFill>
                <a:latin typeface="Calibri" panose="020F0502020204030204" pitchFamily="34" charset="0"/>
              </a:rPr>
              <a:t> </a:t>
            </a:r>
            <a:r>
              <a:rPr lang="en-US" altLang="zh-CN" sz="2400" b="1">
                <a:solidFill>
                  <a:srgbClr val="FF0000"/>
                </a:solidFill>
                <a:latin typeface="Times New Roman" panose="02020603050405020304" pitchFamily="18" charset="0"/>
                <a:cs typeface="Times New Roman" panose="02020603050405020304" pitchFamily="18" charset="0"/>
              </a:rPr>
              <a:t>B</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12292" name="Rectangle 5"/>
          <p:cNvSpPr>
            <a:spLocks noChangeArrowheads="1"/>
          </p:cNvSpPr>
          <p:nvPr/>
        </p:nvSpPr>
        <p:spPr bwMode="auto">
          <a:xfrm>
            <a:off x="1244600"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7" name="文本框 4"/>
          <p:cNvSpPr txBox="1"/>
          <p:nvPr/>
        </p:nvSpPr>
        <p:spPr>
          <a:xfrm>
            <a:off x="479425" y="5623560"/>
            <a:ext cx="10653713" cy="609600"/>
          </a:xfrm>
          <a:prstGeom prst="rect">
            <a:avLst/>
          </a:prstGeom>
          <a:noFill/>
        </p:spPr>
        <p:txBody>
          <a:bodyPr>
            <a:spAutoFit/>
          </a:bodyPr>
          <a:lstStyle/>
          <a:p>
            <a:pPr indent="266700" algn="just" fontAlgn="auto">
              <a:lnSpc>
                <a:spcPts val="4800"/>
              </a:lnSpc>
              <a:spcBef>
                <a:spcPts val="0"/>
              </a:spcBef>
              <a:spcAft>
                <a:spcPts val="0"/>
              </a:spcAft>
              <a:defRPr/>
            </a:pPr>
            <a:r>
              <a:rPr lang="en-US" altLang="zh-CN" sz="2400" b="1" kern="100" dirty="0">
                <a:solidFill>
                  <a:srgbClr val="0000FF"/>
                </a:solidFill>
                <a:latin typeface="+mn-ea"/>
                <a:ea typeface="+mn-ea"/>
                <a:cs typeface="Courier New" panose="02070309020205020404" pitchFamily="49" charset="0"/>
              </a:rPr>
              <a:t>[</a:t>
            </a:r>
            <a:r>
              <a:rPr lang="zh-CN" altLang="en-US" sz="2400" b="1" kern="100" dirty="0">
                <a:solidFill>
                  <a:srgbClr val="0000FF"/>
                </a:solidFill>
                <a:latin typeface="黑体" panose="02010609060101010101" charset="-122"/>
                <a:ea typeface="黑体" panose="02010609060101010101" charset="-122"/>
                <a:cs typeface="Courier New" panose="02070309020205020404" pitchFamily="49" charset="0"/>
              </a:rPr>
              <a:t>解析</a:t>
            </a:r>
            <a:r>
              <a:rPr lang="en-US" altLang="zh-CN" sz="2400" b="1" kern="100" dirty="0">
                <a:solidFill>
                  <a:srgbClr val="0000FF"/>
                </a:solidFill>
                <a:latin typeface="+mn-ea"/>
                <a:ea typeface="+mn-ea"/>
                <a:cs typeface="Courier New" panose="02070309020205020404" pitchFamily="49" charset="0"/>
              </a:rPr>
              <a:t>]</a:t>
            </a:r>
            <a:r>
              <a:rPr lang="zh-CN" altLang="en-US" sz="2600" b="1" kern="100" dirty="0">
                <a:latin typeface="仿宋" panose="02010609060101010101" charset="-122"/>
                <a:ea typeface="仿宋" panose="02010609060101010101" charset="-122"/>
                <a:cs typeface="Courier New" panose="02070309020205020404" pitchFamily="49" charset="0"/>
              </a:rPr>
              <a:t> 肾单位由肾小管、肾小囊、肾小球构成。 </a:t>
            </a:r>
            <a:endParaRPr lang="zh-CN" altLang="en-US" sz="2600" b="1" kern="100" dirty="0">
              <a:latin typeface="仿宋" panose="02010609060101010101" charset="-122"/>
              <a:ea typeface="仿宋" panose="02010609060101010101" charset="-122"/>
              <a:cs typeface="Courier New" panose="02070309020205020404" pitchFamily="49"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heckerboard(across)">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3" name="Rectangle 5"/>
          <p:cNvSpPr>
            <a:spLocks noChangeArrowheads="1"/>
          </p:cNvSpPr>
          <p:nvPr/>
        </p:nvSpPr>
        <p:spPr bwMode="auto">
          <a:xfrm>
            <a:off x="1162050" y="100013"/>
            <a:ext cx="3057525"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总结提升（四）</a:t>
            </a:r>
            <a:endParaRPr lang="zh-CN" altLang="en-US" sz="3200">
              <a:latin typeface="微软雅黑" panose="020B0503020204020204" pitchFamily="34" charset="-122"/>
              <a:ea typeface="微软雅黑" panose="020B0503020204020204" pitchFamily="34" charset="-122"/>
            </a:endParaRPr>
          </a:p>
        </p:txBody>
      </p:sp>
      <p:sp>
        <p:nvSpPr>
          <p:cNvPr id="4" name="文本框 2"/>
          <p:cNvSpPr txBox="1"/>
          <p:nvPr/>
        </p:nvSpPr>
        <p:spPr>
          <a:xfrm>
            <a:off x="703263" y="992188"/>
            <a:ext cx="10456862" cy="1476375"/>
          </a:xfrm>
          <a:prstGeom prst="rect">
            <a:avLst/>
          </a:prstGeom>
          <a:noFill/>
        </p:spPr>
        <p:txBody>
          <a:bodyPr>
            <a:spAutoFit/>
          </a:bodyPr>
          <a:lstStyle/>
          <a:p>
            <a:pPr indent="266700" algn="just" fontAlgn="auto">
              <a:lnSpc>
                <a:spcPct val="150000"/>
              </a:lnSpc>
              <a:spcBef>
                <a:spcPts val="0"/>
              </a:spcBef>
              <a:spcAft>
                <a:spcPts val="0"/>
              </a:spcAft>
              <a:defRPr/>
            </a:pP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2</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  如图是肾单位模式图，其中②内形成的液体是</a:t>
            </a: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　　</a:t>
            </a: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a:t>
            </a:r>
            <a:endParaRPr lang="en-US" altLang="zh-CN" sz="3000" b="1" kern="100" dirty="0">
              <a:latin typeface="宋体" panose="02010600030101010101" pitchFamily="2" charset="-122"/>
              <a:ea typeface="宋体" panose="02010600030101010101" pitchFamily="2" charset="-122"/>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A</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．血液 　</a:t>
            </a: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B</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．血浆 　</a:t>
            </a: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C</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．原尿 　</a:t>
            </a:r>
            <a:r>
              <a:rPr lang="en-US" altLang="zh-CN" sz="3000" b="1" kern="100" dirty="0">
                <a:latin typeface="宋体" panose="02010600030101010101" pitchFamily="2" charset="-122"/>
                <a:ea typeface="宋体" panose="02010600030101010101" pitchFamily="2" charset="-122"/>
                <a:cs typeface="Times New Roman" panose="02020603050405020304" pitchFamily="18" charset="0"/>
              </a:rPr>
              <a:t>D</a:t>
            </a:r>
            <a:r>
              <a:rPr lang="zh-CN" altLang="en-US" sz="3000" b="1" kern="100" dirty="0">
                <a:latin typeface="宋体" panose="02010600030101010101" pitchFamily="2" charset="-122"/>
                <a:ea typeface="宋体" panose="02010600030101010101" pitchFamily="2" charset="-122"/>
                <a:cs typeface="Times New Roman" panose="02020603050405020304" pitchFamily="18" charset="0"/>
              </a:rPr>
              <a:t>．尿液</a:t>
            </a:r>
            <a:endParaRPr lang="zh-CN" altLang="en-US" sz="3000" b="1" kern="100" dirty="0">
              <a:latin typeface="宋体" panose="02010600030101010101" pitchFamily="2" charset="-122"/>
              <a:ea typeface="宋体" panose="02010600030101010101" pitchFamily="2" charset="-122"/>
              <a:cs typeface="Times New Roman" panose="02020603050405020304" pitchFamily="18" charset="0"/>
            </a:endParaRPr>
          </a:p>
        </p:txBody>
      </p:sp>
      <p:sp>
        <p:nvSpPr>
          <p:cNvPr id="5" name="矩形 4"/>
          <p:cNvSpPr>
            <a:spLocks noChangeArrowheads="1"/>
          </p:cNvSpPr>
          <p:nvPr/>
        </p:nvSpPr>
        <p:spPr bwMode="auto">
          <a:xfrm>
            <a:off x="9990455" y="1199198"/>
            <a:ext cx="476250" cy="461962"/>
          </a:xfrm>
          <a:prstGeom prst="rect">
            <a:avLst/>
          </a:prstGeom>
          <a:noFill/>
          <a:ln w="9525">
            <a:noFill/>
            <a:miter lim="800000"/>
          </a:ln>
        </p:spPr>
        <p:txBody>
          <a:bodyPr wrap="none">
            <a:spAutoFit/>
          </a:bodyPr>
          <a:lstStyle/>
          <a:p>
            <a:r>
              <a:rPr lang="zh-CN" altLang="en-US" sz="2400">
                <a:solidFill>
                  <a:srgbClr val="FF0000"/>
                </a:solidFill>
                <a:latin typeface="Calibri" panose="020F0502020204030204" pitchFamily="34" charset="0"/>
              </a:rPr>
              <a:t> </a:t>
            </a:r>
            <a:r>
              <a:rPr lang="en-US" altLang="zh-CN" sz="2400" b="1">
                <a:solidFill>
                  <a:srgbClr val="FF0000"/>
                </a:solidFill>
                <a:latin typeface="Times New Roman" panose="02020603050405020304" pitchFamily="18" charset="0"/>
                <a:cs typeface="Times New Roman" panose="02020603050405020304" pitchFamily="18" charset="0"/>
              </a:rPr>
              <a:t>C</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6" name="文本框 4"/>
          <p:cNvSpPr txBox="1"/>
          <p:nvPr/>
        </p:nvSpPr>
        <p:spPr>
          <a:xfrm>
            <a:off x="527050" y="3392488"/>
            <a:ext cx="10655300" cy="1841500"/>
          </a:xfrm>
          <a:prstGeom prst="rect">
            <a:avLst/>
          </a:prstGeom>
          <a:noFill/>
        </p:spPr>
        <p:txBody>
          <a:bodyPr>
            <a:spAutoFit/>
          </a:bodyPr>
          <a:lstStyle/>
          <a:p>
            <a:pPr indent="266700" algn="just" fontAlgn="auto">
              <a:lnSpc>
                <a:spcPts val="4800"/>
              </a:lnSpc>
              <a:spcBef>
                <a:spcPts val="0"/>
              </a:spcBef>
              <a:spcAft>
                <a:spcPts val="0"/>
              </a:spcAft>
              <a:defRPr/>
            </a:pPr>
            <a:r>
              <a:rPr lang="en-US" altLang="zh-CN" sz="2400" b="1" kern="100" dirty="0">
                <a:solidFill>
                  <a:srgbClr val="0000FF"/>
                </a:solidFill>
                <a:latin typeface="+mn-ea"/>
                <a:ea typeface="+mn-ea"/>
                <a:cs typeface="Courier New" panose="02070309020205020404" pitchFamily="49" charset="0"/>
              </a:rPr>
              <a:t>[</a:t>
            </a:r>
            <a:r>
              <a:rPr lang="zh-CN" altLang="en-US" sz="2400" b="1" kern="100" dirty="0">
                <a:solidFill>
                  <a:srgbClr val="0000FF"/>
                </a:solidFill>
                <a:latin typeface="黑体" panose="02010609060101010101" charset="-122"/>
                <a:ea typeface="黑体" panose="02010609060101010101" charset="-122"/>
                <a:cs typeface="Courier New" panose="02070309020205020404" pitchFamily="49" charset="0"/>
              </a:rPr>
              <a:t>解析</a:t>
            </a:r>
            <a:r>
              <a:rPr lang="en-US" altLang="zh-CN" sz="2400" b="1" kern="100" dirty="0">
                <a:solidFill>
                  <a:srgbClr val="0000FF"/>
                </a:solidFill>
                <a:latin typeface="+mn-ea"/>
                <a:ea typeface="+mn-ea"/>
                <a:cs typeface="Courier New" panose="02070309020205020404" pitchFamily="49" charset="0"/>
              </a:rPr>
              <a:t>]</a:t>
            </a:r>
            <a:r>
              <a:rPr lang="zh-CN" altLang="en-US" sz="2600" b="1" kern="100" dirty="0">
                <a:latin typeface="仿宋" panose="02010609060101010101" charset="-122"/>
                <a:ea typeface="仿宋" panose="02010609060101010101" charset="-122"/>
                <a:cs typeface="Courier New" panose="02070309020205020404" pitchFamily="49" charset="0"/>
              </a:rPr>
              <a:t> 图中①入球小动脉和③肾小球里流的是动脉血；②肾小囊腔内是经过肾小球滤过作用后形成的原尿；原尿经过④肾小管的重吸收作用后形成尿液。</a:t>
            </a:r>
            <a:endParaRPr lang="zh-CN" altLang="en-US" sz="2600" b="1" kern="100" dirty="0">
              <a:latin typeface="仿宋" panose="02010609060101010101" charset="-122"/>
              <a:ea typeface="仿宋" panose="02010609060101010101" charset="-122"/>
              <a:cs typeface="Courier New" panose="02070309020205020404" pitchFamily="49" charset="0"/>
            </a:endParaRPr>
          </a:p>
        </p:txBody>
      </p:sp>
      <p:pic>
        <p:nvPicPr>
          <p:cNvPr id="16385" name="Picture 1" descr="SJC11-10"/>
          <p:cNvPicPr>
            <a:picLocks noChangeAspect="1" noChangeArrowheads="1"/>
          </p:cNvPicPr>
          <p:nvPr/>
        </p:nvPicPr>
        <p:blipFill>
          <a:blip r:embed="rId1"/>
          <a:srcRect/>
          <a:stretch>
            <a:fillRect/>
          </a:stretch>
        </p:blipFill>
        <p:spPr bwMode="auto">
          <a:xfrm>
            <a:off x="9747250" y="1768475"/>
            <a:ext cx="962025" cy="1430338"/>
          </a:xfrm>
          <a:prstGeom prst="rect">
            <a:avLst/>
          </a:prstGeom>
          <a:noFill/>
          <a:ln w="9525">
            <a:noFill/>
            <a:miter lim="800000"/>
            <a:headEnd/>
            <a:tailEnd/>
          </a:ln>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6385"/>
                                        </p:tgtEl>
                                        <p:attrNameLst>
                                          <p:attrName>style.visibility</p:attrName>
                                        </p:attrNameLst>
                                      </p:cBhvr>
                                      <p:to>
                                        <p:strVal val="visible"/>
                                      </p:to>
                                    </p:set>
                                    <p:animEffect transition="in" filter="blinds(horizontal)">
                                      <p:cBhvr>
                                        <p:cTn id="11" dur="500"/>
                                        <p:tgtEl>
                                          <p:spTgt spid="1638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tags/tag1.xml><?xml version="1.0" encoding="utf-8"?>
<p:tagLst xmlns:p="http://schemas.openxmlformats.org/presentationml/2006/main">
  <p:tag name="KSO_WM_UNIT_TABLE_BEAUTIFY" val="smartTable{c832f8ea-42c9-48b5-bed3-cee15fc43c49}"/>
</p:tagLst>
</file>

<file path=ppt/tags/tag2.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演示文稿1">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4606</Words>
  <Application>WPS 演示</Application>
  <PresentationFormat>自定义</PresentationFormat>
  <Paragraphs>351</Paragraphs>
  <Slides>32</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32</vt:i4>
      </vt:variant>
    </vt:vector>
  </HeadingPairs>
  <TitlesOfParts>
    <vt:vector size="47" baseType="lpstr">
      <vt:lpstr>Arial</vt:lpstr>
      <vt:lpstr>宋体</vt:lpstr>
      <vt:lpstr>Wingdings</vt:lpstr>
      <vt:lpstr>黑体</vt:lpstr>
      <vt:lpstr>微软雅黑</vt:lpstr>
      <vt:lpstr>华文新魏</vt:lpstr>
      <vt:lpstr>Calibri</vt:lpstr>
      <vt:lpstr>Times New Roman</vt:lpstr>
      <vt:lpstr>Courier New</vt:lpstr>
      <vt:lpstr>Times New Roman</vt:lpstr>
      <vt:lpstr>Courier New</vt:lpstr>
      <vt:lpstr>仿宋</vt:lpstr>
      <vt:lpstr>Arial Unicode MS</vt:lpstr>
      <vt:lpstr>Arial Unicode MS</vt:lpstr>
      <vt:lpstr>演示文稿1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103</cp:revision>
  <dcterms:created xsi:type="dcterms:W3CDTF">2018-02-07T00:47:00Z</dcterms:created>
  <dcterms:modified xsi:type="dcterms:W3CDTF">2023-12-27T01:47:45Z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KSORubyTemplateID">
    <vt:lpwstr>2</vt:lpwstr>
  </property>
  <property fmtid="{D5CDD505-2E9C-101B-9397-08002B2CF9AE}" pid="4" name="ICV">
    <vt:lpwstr>72B2E4BA6289428C9E54DEBB051AF1A2_12</vt:lpwstr>
  </property>
</Properties>
</file>