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96" r:id="rId5"/>
    <p:sldId id="301" r:id="rId6"/>
    <p:sldId id="362" r:id="rId7"/>
    <p:sldId id="363" r:id="rId8"/>
    <p:sldId id="344" r:id="rId9"/>
    <p:sldId id="345" r:id="rId10"/>
    <p:sldId id="303" r:id="rId11"/>
    <p:sldId id="348" r:id="rId12"/>
    <p:sldId id="347" r:id="rId13"/>
    <p:sldId id="306" r:id="rId14"/>
    <p:sldId id="307" r:id="rId15"/>
    <p:sldId id="305" r:id="rId16"/>
    <p:sldId id="312" r:id="rId17"/>
    <p:sldId id="310" r:id="rId18"/>
    <p:sldId id="349" r:id="rId19"/>
    <p:sldId id="350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840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  <p15:guide id="7" orient="horz" pos="7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EBFAB7"/>
    <a:srgbClr val="EBFAB5"/>
    <a:srgbClr val="95EAE8"/>
    <a:srgbClr val="ECE3AD"/>
    <a:srgbClr val="29C8B8"/>
    <a:srgbClr val="045483"/>
    <a:srgbClr val="E8FAC4"/>
    <a:srgbClr val="FFFF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418" autoAdjust="0"/>
    <p:restoredTop sz="94660"/>
  </p:normalViewPr>
  <p:slideViewPr>
    <p:cSldViewPr snapToGrid="0" showGuides="1">
      <p:cViewPr varScale="1">
        <p:scale>
          <a:sx n="53" d="100"/>
          <a:sy n="53" d="100"/>
        </p:scale>
        <p:origin x="96" y="1350"/>
      </p:cViewPr>
      <p:guideLst>
        <p:guide pos="3840"/>
        <p:guide orient="horz" pos="2840"/>
        <p:guide orient="horz" pos="7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8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FE1F4-DEB7-4E88-B7FF-DBAAF2215C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B9B85-F48A-4B12-8BF7-545C517E8E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B9B85-F48A-4B12-8BF7-545C517E8E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B9B85-F48A-4B12-8BF7-545C517E8E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B9B85-F48A-4B12-8BF7-545C517E8E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0E51AA44-E094-4FE0-82CF-138DA18AC0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9512C-DA8E-4868-8DD9-06B3FF5FF2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5C57F-7DA2-4AD1-8325-2E4B50DC171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52"/>
          <a:stretch>
            <a:fillRect/>
          </a:stretch>
        </p:blipFill>
        <p:spPr>
          <a:xfrm>
            <a:off x="0" y="0"/>
            <a:ext cx="5883815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54" b="21675"/>
          <a:stretch>
            <a:fillRect/>
          </a:stretch>
        </p:blipFill>
        <p:spPr>
          <a:xfrm>
            <a:off x="7461504" y="233916"/>
            <a:ext cx="4730496" cy="68473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t="13206" r="48659" b="13222"/>
          <a:stretch>
            <a:fillRect/>
          </a:stretch>
        </p:blipFill>
        <p:spPr>
          <a:xfrm flipH="1">
            <a:off x="116957" y="-350215"/>
            <a:ext cx="12521609" cy="72082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t="13206" r="48659" b="13222"/>
          <a:stretch>
            <a:fillRect/>
          </a:stretch>
        </p:blipFill>
        <p:spPr>
          <a:xfrm>
            <a:off x="-361509" y="-39279"/>
            <a:ext cx="11198323" cy="6760754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 rot="20132266">
            <a:off x="5231450" y="3110266"/>
            <a:ext cx="1729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ts val="1335"/>
        </a:spcBef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52"/>
          <a:stretch>
            <a:fillRect/>
          </a:stretch>
        </p:blipFill>
        <p:spPr>
          <a:xfrm>
            <a:off x="0" y="0"/>
            <a:ext cx="5883815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54" b="21675"/>
          <a:stretch>
            <a:fillRect/>
          </a:stretch>
        </p:blipFill>
        <p:spPr>
          <a:xfrm>
            <a:off x="7461504" y="233916"/>
            <a:ext cx="4730496" cy="684736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5883815" y="786809"/>
            <a:ext cx="5720003" cy="506848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t="13206" r="48659" b="13222"/>
          <a:stretch>
            <a:fillRect/>
          </a:stretch>
        </p:blipFill>
        <p:spPr>
          <a:xfrm>
            <a:off x="362124" y="1495317"/>
            <a:ext cx="10196005" cy="4108041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4"/>
            </p:custDataLst>
          </p:nvPr>
        </p:nvSpPr>
        <p:spPr>
          <a:xfrm>
            <a:off x="364328" y="6642556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84610" y="5016970"/>
            <a:ext cx="896190" cy="292633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 rot="20132266">
            <a:off x="5231450" y="3427767"/>
            <a:ext cx="1729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25003" y="3063103"/>
            <a:ext cx="4236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口算除法（</a:t>
            </a:r>
            <a:r>
              <a:rPr lang="en-US" altLang="zh-CN" sz="4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130344" y="4586045"/>
            <a:ext cx="1931311" cy="327145"/>
            <a:chOff x="242380" y="196184"/>
            <a:chExt cx="2575081" cy="436193"/>
          </a:xfrm>
        </p:grpSpPr>
        <p:sp>
          <p:nvSpPr>
            <p:cNvPr id="13" name="矩形 12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4" name="矩形 13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6" name="矩形 15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7" name="矩形 16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42380" y="201491"/>
              <a:ext cx="2575081" cy="430886"/>
              <a:chOff x="242380" y="201491"/>
              <a:chExt cx="2575081" cy="430886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42380" y="201491"/>
                <a:ext cx="533797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5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R·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61576" y="201491"/>
                <a:ext cx="484104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81155" y="201491"/>
                <a:ext cx="42843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378452" y="201491"/>
                <a:ext cx="439009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500188" y="201491"/>
                <a:ext cx="462231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38450" y="201491"/>
                <a:ext cx="463704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6" name="文本框 25"/>
          <p:cNvSpPr txBox="1"/>
          <p:nvPr>
            <p:custDataLst>
              <p:tags r:id="rId7"/>
            </p:custDataLst>
          </p:nvPr>
        </p:nvSpPr>
        <p:spPr>
          <a:xfrm>
            <a:off x="29625" y="6589798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82168" y="5013795"/>
            <a:ext cx="896190" cy="292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016778" y="499608"/>
            <a:ext cx="24479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073" y="1493015"/>
            <a:ext cx="10076033" cy="270627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 bwMode="auto">
          <a:xfrm>
            <a:off x="7810683" y="6034487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66CC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4094830" y="1617707"/>
            <a:ext cx="877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4094830" y="2262166"/>
            <a:ext cx="877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4094830" y="2794197"/>
            <a:ext cx="877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094830" y="3494871"/>
            <a:ext cx="877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9747891" y="1615835"/>
            <a:ext cx="14288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9747891" y="2206385"/>
            <a:ext cx="14288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 bwMode="auto">
          <a:xfrm>
            <a:off x="9747891" y="2800819"/>
            <a:ext cx="14288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9747891" y="3447150"/>
            <a:ext cx="142886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095793" y="4336201"/>
            <a:ext cx="8497630" cy="1495032"/>
            <a:chOff x="879835" y="4409657"/>
            <a:chExt cx="8497630" cy="1495032"/>
          </a:xfrm>
        </p:grpSpPr>
        <p:sp>
          <p:nvSpPr>
            <p:cNvPr id="42" name="圆角矩形 51"/>
            <p:cNvSpPr/>
            <p:nvPr/>
          </p:nvSpPr>
          <p:spPr bwMode="auto">
            <a:xfrm>
              <a:off x="879835" y="4409657"/>
              <a:ext cx="8497630" cy="1495032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 bwMode="auto">
            <a:xfrm>
              <a:off x="1139628" y="4552579"/>
              <a:ext cx="823783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被除数增大，除数不变，商变大；</a:t>
              </a:r>
              <a:endPara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l"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被除数不变，除数增大，商变小。</a:t>
              </a:r>
              <a:endParaRPr 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1" name="对话气泡: 圆角矩形 40"/>
          <p:cNvSpPr/>
          <p:nvPr/>
        </p:nvSpPr>
        <p:spPr>
          <a:xfrm>
            <a:off x="2324912" y="449538"/>
            <a:ext cx="4873557" cy="704892"/>
          </a:xfrm>
          <a:prstGeom prst="wedgeRoundRectCallout">
            <a:avLst>
              <a:gd name="adj1" fmla="val 33858"/>
              <a:gd name="adj2" fmla="val 80440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你发现什么规律了吗？</a:t>
            </a:r>
            <a:endParaRPr 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874054" y="504182"/>
            <a:ext cx="1008062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公园运来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88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盆花，准备摆在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个花坛里。平均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每个花坛</a:t>
            </a: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摆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多少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盆花？每个花坛里的花摆成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行，平均每行要摆多少盆花？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4155873" y="2782669"/>
            <a:ext cx="35104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88÷2=44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（盆）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4166728" y="3598479"/>
            <a:ext cx="351045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44÷4=11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2135332" y="4768971"/>
            <a:ext cx="881934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答：平均每个花坛摆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44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盆，每行摆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7849593" y="6122036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66CC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5812" y="1897847"/>
            <a:ext cx="7415575" cy="3529971"/>
          </a:xfrm>
          <a:prstGeom prst="rect">
            <a:avLst/>
          </a:prstGeom>
        </p:spPr>
      </p:pic>
      <p:sp>
        <p:nvSpPr>
          <p:cNvPr id="27" name="Text Box 52"/>
          <p:cNvSpPr txBox="1">
            <a:spLocks noChangeArrowheads="1"/>
          </p:cNvSpPr>
          <p:nvPr/>
        </p:nvSpPr>
        <p:spPr bwMode="auto">
          <a:xfrm>
            <a:off x="1094553" y="633323"/>
            <a:ext cx="1000289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r>
              <a:rPr lang="en-US" altLang="zh-CN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.</a:t>
            </a:r>
            <a:r>
              <a:rPr lang="zh-CN" altLang="en-US" sz="3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一只老虎的体重是一只梅花鹿的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倍，是一只藏羚羊的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倍。</a:t>
            </a:r>
            <a:endParaRPr lang="zh-CN" altLang="en-US" sz="36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2474382" y="4517863"/>
            <a:ext cx="2058697" cy="1012971"/>
          </a:xfrm>
          <a:prstGeom prst="roundRect">
            <a:avLst/>
          </a:prstGeom>
          <a:solidFill>
            <a:srgbClr val="E6CDA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pc="-2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</a:t>
            </a:r>
            <a:endParaRPr lang="en-US" altLang="zh-CN" sz="2800" b="1" spc="-2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spc="-25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2 4 0</a:t>
            </a:r>
            <a:r>
              <a:rPr lang="zh-CN" altLang="en-US" sz="2800" b="1" spc="-2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spc="-2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4881179" y="4517863"/>
            <a:ext cx="2058697" cy="1012971"/>
          </a:xfrm>
          <a:prstGeom prst="roundRect">
            <a:avLst/>
          </a:prstGeom>
          <a:solidFill>
            <a:srgbClr val="E6CDA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pc="-2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梅花鹿</a:t>
            </a:r>
            <a:endParaRPr lang="en-US" altLang="zh-CN" sz="2800" b="1" spc="-2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800" b="1" spc="-25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en-US" sz="2800" b="1" spc="-25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spc="-25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spc="-2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spc="-2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7356064" y="4517863"/>
            <a:ext cx="2137186" cy="1012971"/>
          </a:xfrm>
          <a:prstGeom prst="roundRect">
            <a:avLst/>
          </a:prstGeom>
          <a:solidFill>
            <a:srgbClr val="E6CDA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pc="-2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藏羚羊</a:t>
            </a:r>
            <a:endParaRPr lang="en-US" altLang="zh-CN" sz="2800" b="1" spc="-2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800" b="1" spc="-25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zh-CN" altLang="en-US" sz="2800" b="1" spc="-25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b="1" spc="-25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800" b="1" spc="-25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spc="-25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5316802" y="4975520"/>
            <a:ext cx="5937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80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0" name="TextBox 14"/>
          <p:cNvSpPr txBox="1"/>
          <p:nvPr/>
        </p:nvSpPr>
        <p:spPr>
          <a:xfrm>
            <a:off x="7830932" y="4951552"/>
            <a:ext cx="59372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40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 bwMode="auto">
          <a:xfrm>
            <a:off x="7849593" y="6122036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66CC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7"/>
          <p:cNvGrpSpPr/>
          <p:nvPr/>
        </p:nvGrpSpPr>
        <p:grpSpPr bwMode="auto">
          <a:xfrm>
            <a:off x="590550" y="4292135"/>
            <a:ext cx="5322888" cy="1228725"/>
            <a:chOff x="71" y="1601"/>
            <a:chExt cx="3353" cy="774"/>
          </a:xfrm>
        </p:grpSpPr>
        <p:pic>
          <p:nvPicPr>
            <p:cNvPr id="11" name="Picture 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71" y="1601"/>
              <a:ext cx="72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922" y="1601"/>
              <a:ext cx="2502" cy="680"/>
            </a:xfrm>
            <a:prstGeom prst="wedgeRoundRectCallout">
              <a:avLst>
                <a:gd name="adj1" fmla="val -60716"/>
                <a:gd name="adj2" fmla="val -734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说一说除数是一位数的除法口算是怎么算的。</a:t>
              </a:r>
              <a:endParaRPr lang="zh-CN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oup 63"/>
          <p:cNvGrpSpPr/>
          <p:nvPr/>
        </p:nvGrpSpPr>
        <p:grpSpPr bwMode="auto">
          <a:xfrm>
            <a:off x="6380163" y="4085762"/>
            <a:ext cx="5554661" cy="2692401"/>
            <a:chOff x="2156" y="3120"/>
            <a:chExt cx="3499" cy="1696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28" y="3120"/>
              <a:ext cx="727" cy="1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2156" y="3177"/>
              <a:ext cx="2646" cy="913"/>
            </a:xfrm>
            <a:prstGeom prst="wedgeRoundRectCallout">
              <a:avLst>
                <a:gd name="adj1" fmla="val 57287"/>
                <a:gd name="adj2" fmla="val 782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把两位数分成整十数和一位数，分别除以一位数后再相加。</a:t>
              </a:r>
              <a:endParaRPr lang="en-US" altLang="zh-CN" sz="28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" name="表格 2"/>
          <p:cNvGraphicFramePr/>
          <p:nvPr/>
        </p:nvGraphicFramePr>
        <p:xfrm>
          <a:off x="1657787" y="1027412"/>
          <a:ext cx="8922900" cy="248181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16061"/>
                <a:gridCol w="1218118"/>
                <a:gridCol w="1216249"/>
                <a:gridCol w="1218118"/>
                <a:gridCol w="1219987"/>
                <a:gridCol w="1216249"/>
                <a:gridCol w="1218118"/>
              </a:tblGrid>
              <a:tr h="1097121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被除数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4000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</a:tr>
              <a:tr h="54919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除  数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</a:tr>
              <a:tr h="54919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商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</a:tr>
            </a:tbl>
          </a:graphicData>
        </a:graphic>
      </p:graphicFrame>
      <p:sp>
        <p:nvSpPr>
          <p:cNvPr id="4" name="Text Box 72"/>
          <p:cNvSpPr txBox="1">
            <a:spLocks noChangeArrowheads="1"/>
          </p:cNvSpPr>
          <p:nvPr/>
        </p:nvSpPr>
        <p:spPr bwMode="auto">
          <a:xfrm>
            <a:off x="3145326" y="2879361"/>
            <a:ext cx="14910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72"/>
          <p:cNvSpPr txBox="1">
            <a:spLocks noChangeArrowheads="1"/>
          </p:cNvSpPr>
          <p:nvPr/>
        </p:nvSpPr>
        <p:spPr bwMode="auto">
          <a:xfrm>
            <a:off x="4636421" y="2894160"/>
            <a:ext cx="9170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72"/>
          <p:cNvSpPr txBox="1">
            <a:spLocks noChangeArrowheads="1"/>
          </p:cNvSpPr>
          <p:nvPr/>
        </p:nvSpPr>
        <p:spPr bwMode="auto">
          <a:xfrm>
            <a:off x="5861702" y="2879360"/>
            <a:ext cx="9170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72"/>
          <p:cNvSpPr txBox="1">
            <a:spLocks noChangeArrowheads="1"/>
          </p:cNvSpPr>
          <p:nvPr/>
        </p:nvSpPr>
        <p:spPr bwMode="auto">
          <a:xfrm>
            <a:off x="7086983" y="2866113"/>
            <a:ext cx="8559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43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72"/>
          <p:cNvSpPr txBox="1">
            <a:spLocks noChangeArrowheads="1"/>
          </p:cNvSpPr>
          <p:nvPr/>
        </p:nvSpPr>
        <p:spPr bwMode="auto">
          <a:xfrm>
            <a:off x="8246953" y="2852866"/>
            <a:ext cx="994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72"/>
          <p:cNvSpPr txBox="1">
            <a:spLocks noChangeArrowheads="1"/>
          </p:cNvSpPr>
          <p:nvPr/>
        </p:nvSpPr>
        <p:spPr bwMode="auto">
          <a:xfrm>
            <a:off x="9512026" y="2879359"/>
            <a:ext cx="79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1055687" y="351138"/>
            <a:ext cx="8571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7849593" y="6122036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P14 </a:t>
            </a:r>
            <a:r>
              <a:rPr lang="zh-CN" altLang="en-US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66CC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3"/>
          <p:cNvSpPr/>
          <p:nvPr/>
        </p:nvSpPr>
        <p:spPr bwMode="auto">
          <a:xfrm>
            <a:off x="1180139" y="968863"/>
            <a:ext cx="9904748" cy="3308847"/>
          </a:xfrm>
          <a:prstGeom prst="cloudCallout">
            <a:avLst>
              <a:gd name="adj1" fmla="val 25899"/>
              <a:gd name="adj2" fmla="val 70513"/>
            </a:avLst>
          </a:prstGeom>
          <a:solidFill>
            <a:srgbClr val="FFFFFF"/>
          </a:solidFill>
          <a:ln w="19050">
            <a:solidFill>
              <a:schemeClr val="tx1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3200" b="1" kern="0" dirty="0">
              <a:solidFill>
                <a:srgbClr val="1C1C1C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36420" y="4078612"/>
            <a:ext cx="1843036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2681288" y="1811044"/>
            <a:ext cx="6902450" cy="162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同学们，今天的数学课你们有哪些收获呢？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9032" y="371465"/>
            <a:ext cx="36774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4000" b="1" dirty="0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4000" b="1" dirty="0">
              <a:solidFill>
                <a:srgbClr val="4A94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-12700" y="6674587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76760" y="6613995"/>
            <a:ext cx="896190" cy="2926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313530" y="186881"/>
            <a:ext cx="1215502" cy="10770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4201799" y="0"/>
            <a:ext cx="37884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▶ 作业设计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1055688" y="1268413"/>
            <a:ext cx="50764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一、填表。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7" name="表格 26"/>
          <p:cNvGraphicFramePr/>
          <p:nvPr/>
        </p:nvGraphicFramePr>
        <p:xfrm>
          <a:off x="1055688" y="2379488"/>
          <a:ext cx="10080626" cy="248181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06733"/>
                <a:gridCol w="1211088"/>
                <a:gridCol w="1209228"/>
                <a:gridCol w="1211088"/>
                <a:gridCol w="1212945"/>
                <a:gridCol w="1209228"/>
                <a:gridCol w="1209228"/>
                <a:gridCol w="1211088"/>
              </a:tblGrid>
              <a:tr h="1097121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被除数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4800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</a:tr>
              <a:tr h="54919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除  数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</a:tr>
              <a:tr h="54919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36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商</a:t>
                      </a:r>
                      <a:endParaRPr lang="zh-CN" altLang="en-US" sz="36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400" b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0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4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buNone/>
                      </a:pPr>
                      <a:endParaRPr lang="zh-CN" altLang="en-US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5" marR="91445" marT="45722" marB="45722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8EA"/>
                    </a:solidFill>
                  </a:tcPr>
                </a:tc>
              </a:tr>
            </a:tbl>
          </a:graphicData>
        </a:graphic>
      </p:graphicFrame>
      <p:sp>
        <p:nvSpPr>
          <p:cNvPr id="28" name="Text Box 72"/>
          <p:cNvSpPr txBox="1">
            <a:spLocks noChangeArrowheads="1"/>
          </p:cNvSpPr>
          <p:nvPr/>
        </p:nvSpPr>
        <p:spPr bwMode="auto">
          <a:xfrm>
            <a:off x="2514706" y="4183644"/>
            <a:ext cx="14910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72"/>
          <p:cNvSpPr txBox="1">
            <a:spLocks noChangeArrowheads="1"/>
          </p:cNvSpPr>
          <p:nvPr/>
        </p:nvSpPr>
        <p:spPr bwMode="auto">
          <a:xfrm>
            <a:off x="4005801" y="4183644"/>
            <a:ext cx="9170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72"/>
          <p:cNvSpPr txBox="1">
            <a:spLocks noChangeArrowheads="1"/>
          </p:cNvSpPr>
          <p:nvPr/>
        </p:nvSpPr>
        <p:spPr bwMode="auto">
          <a:xfrm>
            <a:off x="5231082" y="4183644"/>
            <a:ext cx="9170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72"/>
          <p:cNvSpPr txBox="1">
            <a:spLocks noChangeArrowheads="1"/>
          </p:cNvSpPr>
          <p:nvPr/>
        </p:nvSpPr>
        <p:spPr bwMode="auto">
          <a:xfrm>
            <a:off x="6404682" y="4183644"/>
            <a:ext cx="994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 Box 72"/>
          <p:cNvSpPr txBox="1">
            <a:spLocks noChangeArrowheads="1"/>
          </p:cNvSpPr>
          <p:nvPr/>
        </p:nvSpPr>
        <p:spPr bwMode="auto">
          <a:xfrm>
            <a:off x="7616333" y="4183644"/>
            <a:ext cx="994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72"/>
          <p:cNvSpPr txBox="1">
            <a:spLocks noChangeArrowheads="1"/>
          </p:cNvSpPr>
          <p:nvPr/>
        </p:nvSpPr>
        <p:spPr bwMode="auto">
          <a:xfrm>
            <a:off x="8955539" y="4183644"/>
            <a:ext cx="79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34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72"/>
          <p:cNvSpPr txBox="1">
            <a:spLocks noChangeArrowheads="1"/>
          </p:cNvSpPr>
          <p:nvPr/>
        </p:nvSpPr>
        <p:spPr bwMode="auto">
          <a:xfrm>
            <a:off x="10148043" y="4183644"/>
            <a:ext cx="7985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22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766399" y="868078"/>
            <a:ext cx="10830655" cy="2023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二、体育馆部分场馆的每小时租金如图所示。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人租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小时篮球馆，平均每人要付多少钱？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人租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小时羽毛球馆，平均每人要付多少钱？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1126249" y="3093535"/>
            <a:ext cx="4105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320÷8 = 40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951357" y="2429620"/>
            <a:ext cx="4474281" cy="2260981"/>
            <a:chOff x="8038267" y="2438153"/>
            <a:chExt cx="4474281" cy="2260981"/>
          </a:xfrm>
        </p:grpSpPr>
        <p:sp>
          <p:nvSpPr>
            <p:cNvPr id="9" name="矩形 8"/>
            <p:cNvSpPr/>
            <p:nvPr/>
          </p:nvSpPr>
          <p:spPr>
            <a:xfrm>
              <a:off x="8038267" y="2438153"/>
              <a:ext cx="3726270" cy="226098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 bwMode="auto">
            <a:xfrm>
              <a:off x="8126415" y="2627403"/>
              <a:ext cx="4386133" cy="1815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篮球馆：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320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元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羽毛球馆：</a:t>
              </a:r>
              <a:r>
                <a: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88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元</a:t>
              </a:r>
              <a:r>
                <a: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</a:t>
              </a:r>
              <a:endPara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乒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乓球馆：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80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元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</a:t>
              </a:r>
              <a:endPara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 bwMode="auto">
          <a:xfrm>
            <a:off x="1126249" y="3911264"/>
            <a:ext cx="4105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88÷2 = 44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1126249" y="4752147"/>
            <a:ext cx="9802589" cy="1358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人租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小时篮球馆，平均每人要付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人租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小时羽毛球馆，平均每人要付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44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660035" y="819394"/>
            <a:ext cx="10347935" cy="2023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三、买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个魔方和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辆玩具汽车一共用了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102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元，买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个魔方和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辆玩具汽车一共用了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33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元。买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个魔方和 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辆玩具汽车各要多少钱？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 bwMode="auto">
          <a:xfrm>
            <a:off x="787270" y="2971258"/>
            <a:ext cx="45223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102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33 = 69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0976" y="2951961"/>
            <a:ext cx="3935459" cy="156117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 bwMode="auto">
          <a:xfrm>
            <a:off x="4944485" y="2993374"/>
            <a:ext cx="45223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= 3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（辆）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819596" y="3771218"/>
            <a:ext cx="59755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玩具汽车：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69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b="1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23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819595" y="4531815"/>
            <a:ext cx="59755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魔方：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33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 </a:t>
            </a:r>
            <a:r>
              <a:rPr lang="en-US" altLang="zh-CN" sz="3600" b="1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23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10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802011" y="5288977"/>
            <a:ext cx="105520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答：买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个魔方要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元，买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辆玩具汽车要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23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499732" y="369855"/>
            <a:ext cx="733002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复习导入，激活已学知识</a:t>
            </a:r>
            <a:endParaRPr lang="zh-CN" altLang="en-US" sz="4000" b="1" dirty="0">
              <a:solidFill>
                <a:srgbClr val="4A94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81259" y="2940471"/>
            <a:ext cx="7363615" cy="742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281259" y="1183317"/>
            <a:ext cx="9773463" cy="3876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 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             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000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2=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0÷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              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00÷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000÷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56÷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7=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2563550" y="2509583"/>
            <a:ext cx="805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2625564" y="3442063"/>
            <a:ext cx="10973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5815994" y="2496229"/>
            <a:ext cx="10373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/>
        </p:nvSpPr>
        <p:spPr bwMode="auto">
          <a:xfrm>
            <a:off x="5775553" y="3477199"/>
            <a:ext cx="1226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9109761" y="2508044"/>
            <a:ext cx="10373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000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-12700" y="6674587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6760" y="6613995"/>
            <a:ext cx="896190" cy="29263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313530" y="186881"/>
            <a:ext cx="1215502" cy="1077054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054330" y="3441488"/>
            <a:ext cx="12261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3000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625564" y="4420624"/>
            <a:ext cx="10973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619315" y="4436012"/>
            <a:ext cx="10973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8828957" y="4417546"/>
            <a:ext cx="10973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2" grpId="0"/>
      <p:bldP spid="3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979863" y="549275"/>
            <a:ext cx="118427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rgbClr val="F2F2F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400">
              <a:solidFill>
                <a:srgbClr val="F2F2F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63" y="6003925"/>
            <a:ext cx="11842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38"/>
          <p:cNvSpPr txBox="1">
            <a:spLocks noChangeArrowheads="1"/>
          </p:cNvSpPr>
          <p:nvPr/>
        </p:nvSpPr>
        <p:spPr bwMode="auto">
          <a:xfrm>
            <a:off x="1504929" y="1343828"/>
            <a:ext cx="96313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69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张彩色手工纸平均分给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人，每人分得多少张？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4292622" y="4283067"/>
            <a:ext cx="29660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69÷3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89771" y="349061"/>
            <a:ext cx="9092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探索几十几除以一</a:t>
            </a:r>
            <a:r>
              <a:rPr lang="zh-CN" altLang="en-US" sz="4000" b="1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位数的口算</a:t>
            </a:r>
            <a:endParaRPr lang="zh-CN" altLang="en-US" sz="4000" b="1" dirty="0">
              <a:solidFill>
                <a:srgbClr val="4A94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"/>
            </p:custDataLst>
          </p:nvPr>
        </p:nvSpPr>
        <p:spPr>
          <a:xfrm>
            <a:off x="-12700" y="6674587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76760" y="6613995"/>
            <a:ext cx="896190" cy="29263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374269" y="53311"/>
            <a:ext cx="1215502" cy="107705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1854034" y="5023885"/>
            <a:ext cx="30725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怎么列式？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485284" y="5042547"/>
            <a:ext cx="4010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怎么计算呢？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3355" y="1062174"/>
            <a:ext cx="739130" cy="1046439"/>
            <a:chOff x="245169" y="833418"/>
            <a:chExt cx="405578" cy="574205"/>
          </a:xfrm>
        </p:grpSpPr>
        <p:sp>
          <p:nvSpPr>
            <p:cNvPr id="5" name="椭圆 4"/>
            <p:cNvSpPr/>
            <p:nvPr/>
          </p:nvSpPr>
          <p:spPr>
            <a:xfrm>
              <a:off x="245169" y="932483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73973" y="833418"/>
              <a:ext cx="347972" cy="574205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6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6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06550" y="2023090"/>
            <a:ext cx="1119085" cy="170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84900" y="2251743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8403" y="2023090"/>
            <a:ext cx="1119085" cy="170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50256" y="2023090"/>
            <a:ext cx="1119085" cy="170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22109" y="2023090"/>
            <a:ext cx="1119085" cy="170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93962" y="2044666"/>
            <a:ext cx="1119085" cy="170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65816" y="2102433"/>
            <a:ext cx="1119085" cy="170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09277" y="2230167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33654" y="2230167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8031" y="2238852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82408" y="2238852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06785" y="2238852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31162" y="2238852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55539" y="2238852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979916" y="2238852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04292" y="2251743"/>
            <a:ext cx="720468" cy="149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1480968" y="298361"/>
            <a:ext cx="29660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69÷3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3071927" y="324992"/>
            <a:ext cx="11098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23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95810" y="4504388"/>
            <a:ext cx="896190" cy="292633"/>
          </a:xfrm>
          <a:prstGeom prst="rect">
            <a:avLst/>
          </a:prstGeom>
        </p:spPr>
      </p:pic>
      <p:grpSp>
        <p:nvGrpSpPr>
          <p:cNvPr id="98" name="组合 97"/>
          <p:cNvGrpSpPr/>
          <p:nvPr/>
        </p:nvGrpSpPr>
        <p:grpSpPr>
          <a:xfrm>
            <a:off x="2713614" y="556291"/>
            <a:ext cx="7453919" cy="851553"/>
            <a:chOff x="2324105" y="1349313"/>
            <a:chExt cx="7453919" cy="851553"/>
          </a:xfrm>
        </p:grpSpPr>
        <p:sp>
          <p:nvSpPr>
            <p:cNvPr id="14" name="左大括号 13"/>
            <p:cNvSpPr/>
            <p:nvPr/>
          </p:nvSpPr>
          <p:spPr>
            <a:xfrm rot="5400000">
              <a:off x="4699173" y="-569701"/>
              <a:ext cx="250484" cy="5000620"/>
            </a:xfrm>
            <a:prstGeom prst="leftBrace">
              <a:avLst>
                <a:gd name="adj1" fmla="val 48958"/>
                <a:gd name="adj2" fmla="val 50000"/>
              </a:avLst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3961786" y="1383398"/>
              <a:ext cx="18621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C00000"/>
                  </a:solidFill>
                </a:rPr>
                <a:t>6</a:t>
              </a:r>
              <a:r>
                <a:rPr lang="zh-CN" altLang="en-US" sz="2400" dirty="0">
                  <a:solidFill>
                    <a:srgbClr val="C00000"/>
                  </a:solidFill>
                </a:rPr>
                <a:t>个十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82" name="文本框 81"/>
            <p:cNvSpPr txBox="1"/>
            <p:nvPr/>
          </p:nvSpPr>
          <p:spPr bwMode="auto">
            <a:xfrm>
              <a:off x="7915886" y="1349313"/>
              <a:ext cx="18621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C00000"/>
                  </a:solidFill>
                </a:rPr>
                <a:t>9</a:t>
              </a:r>
              <a:r>
                <a:rPr lang="zh-CN" altLang="en-US" sz="2400">
                  <a:solidFill>
                    <a:srgbClr val="C00000"/>
                  </a:solidFill>
                </a:rPr>
                <a:t>个</a:t>
              </a:r>
              <a:r>
                <a:rPr lang="zh-CN" altLang="en-US" sz="2400" dirty="0">
                  <a:solidFill>
                    <a:srgbClr val="C00000"/>
                  </a:solidFill>
                </a:rPr>
                <a:t>一</a:t>
              </a:r>
              <a:endParaRPr lang="zh-CN" altLang="en-US" sz="2400" dirty="0">
                <a:solidFill>
                  <a:srgbClr val="C00000"/>
                </a:solidFill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>
            <a:xfrm flipV="1">
              <a:off x="8787339" y="1768609"/>
              <a:ext cx="0" cy="432257"/>
            </a:xfrm>
            <a:prstGeom prst="straightConnector1">
              <a:avLst/>
            </a:prstGeom>
            <a:ln w="19050">
              <a:solidFill>
                <a:srgbClr val="C0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3" name="直接箭头连接符 82"/>
          <p:cNvCxnSpPr/>
          <p:nvPr/>
        </p:nvCxnSpPr>
        <p:spPr>
          <a:xfrm flipH="1">
            <a:off x="3150419" y="2773234"/>
            <a:ext cx="797788" cy="56407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/>
          <p:nvPr/>
        </p:nvCxnSpPr>
        <p:spPr>
          <a:xfrm>
            <a:off x="8244481" y="2783900"/>
            <a:ext cx="390201" cy="65643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>
            <a:off x="5808337" y="2783900"/>
            <a:ext cx="205660" cy="65643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7296097" y="4533076"/>
            <a:ext cx="2598909" cy="1702005"/>
            <a:chOff x="3240081" y="5356492"/>
            <a:chExt cx="2598909" cy="1702005"/>
          </a:xfrm>
        </p:grpSpPr>
        <p:sp>
          <p:nvSpPr>
            <p:cNvPr id="95" name="文本框 94"/>
            <p:cNvSpPr txBox="1"/>
            <p:nvPr/>
          </p:nvSpPr>
          <p:spPr bwMode="auto">
            <a:xfrm>
              <a:off x="3252105" y="5356492"/>
              <a:ext cx="2571752" cy="5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60÷3</a:t>
              </a:r>
              <a:r>
                <a:rPr lang="zh-CN" altLang="en-US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＝</a:t>
              </a:r>
              <a:r>
                <a:rPr lang="en-US" altLang="zh-CN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20</a:t>
              </a:r>
              <a:endPara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 bwMode="auto">
            <a:xfrm>
              <a:off x="3267238" y="5874071"/>
              <a:ext cx="2571752" cy="5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9÷3</a:t>
              </a:r>
              <a:r>
                <a:rPr lang="zh-CN" altLang="en-US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＝</a:t>
              </a:r>
              <a:r>
                <a:rPr lang="en-US" altLang="zh-CN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3</a:t>
              </a:r>
              <a:endPara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 bwMode="auto">
            <a:xfrm>
              <a:off x="3240081" y="6466284"/>
              <a:ext cx="2571752" cy="5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20</a:t>
              </a:r>
              <a:r>
                <a:rPr lang="zh-CN" altLang="en-US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＋</a:t>
              </a:r>
              <a:r>
                <a:rPr lang="en-US" altLang="zh-CN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3</a:t>
              </a:r>
              <a:r>
                <a:rPr lang="zh-CN" altLang="en-US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＝</a:t>
              </a: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23</a:t>
              </a:r>
              <a:endPara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6585" y="1325151"/>
            <a:ext cx="803987" cy="122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92697" y="1495497"/>
            <a:ext cx="517608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8438" y="1325151"/>
            <a:ext cx="803987" cy="122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0291" y="1325151"/>
            <a:ext cx="803987" cy="122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2144" y="1325151"/>
            <a:ext cx="803987" cy="122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3997" y="1346727"/>
            <a:ext cx="803987" cy="122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5851" y="1404494"/>
            <a:ext cx="803987" cy="122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17074" y="1473921"/>
            <a:ext cx="517608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41451" y="1473921"/>
            <a:ext cx="517608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65828" y="1482606"/>
            <a:ext cx="517608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90205" y="1482606"/>
            <a:ext cx="517608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14582" y="1482606"/>
            <a:ext cx="517608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38959" y="1482606"/>
            <a:ext cx="517608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63336" y="1482606"/>
            <a:ext cx="517608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87713" y="1482606"/>
            <a:ext cx="517608" cy="107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5871" y="1299018"/>
            <a:ext cx="6909689" cy="1327628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3962950" y="4481440"/>
            <a:ext cx="3426283" cy="1702005"/>
            <a:chOff x="3240081" y="5356492"/>
            <a:chExt cx="2598909" cy="1702005"/>
          </a:xfrm>
        </p:grpSpPr>
        <p:sp>
          <p:nvSpPr>
            <p:cNvPr id="36" name="文本框 35"/>
            <p:cNvSpPr txBox="1"/>
            <p:nvPr/>
          </p:nvSpPr>
          <p:spPr bwMode="auto">
            <a:xfrm>
              <a:off x="3252105" y="5356492"/>
              <a:ext cx="2571752" cy="5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6</a:t>
              </a:r>
              <a:r>
                <a:rPr lang="zh-CN" altLang="en-US" sz="2800" b="1" baseline="-25000">
                  <a:solidFill>
                    <a:srgbClr val="000000"/>
                  </a:solidFill>
                  <a:cs typeface="Times New Roman" panose="02020603050405020304" pitchFamily="18" charset="0"/>
                </a:rPr>
                <a:t>个十</a:t>
              </a: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÷</a:t>
              </a:r>
              <a:r>
                <a:rPr lang="en-US" altLang="zh-CN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3</a:t>
              </a:r>
              <a:r>
                <a:rPr lang="zh-CN" altLang="en-US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＝</a:t>
              </a: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2</a:t>
              </a:r>
              <a:r>
                <a:rPr lang="zh-CN" altLang="en-US" sz="2800" b="1" baseline="-25000">
                  <a:solidFill>
                    <a:srgbClr val="000000"/>
                  </a:solidFill>
                  <a:cs typeface="Times New Roman" panose="02020603050405020304" pitchFamily="18" charset="0"/>
                </a:rPr>
                <a:t>个十</a:t>
              </a:r>
              <a:endPara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 bwMode="auto">
            <a:xfrm>
              <a:off x="3267238" y="5874071"/>
              <a:ext cx="2571752" cy="5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9</a:t>
              </a:r>
              <a:r>
                <a:rPr lang="zh-CN" altLang="en-US" sz="2800" b="1" baseline="-25000">
                  <a:solidFill>
                    <a:srgbClr val="000000"/>
                  </a:solidFill>
                  <a:cs typeface="Times New Roman" panose="02020603050405020304" pitchFamily="18" charset="0"/>
                </a:rPr>
                <a:t>个一</a:t>
              </a: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÷3</a:t>
              </a:r>
              <a:r>
                <a:rPr lang="zh-CN" altLang="en-US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＝</a:t>
              </a: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3</a:t>
              </a:r>
              <a:r>
                <a:rPr lang="zh-CN" altLang="en-US" sz="2800" b="1" baseline="-25000">
                  <a:solidFill>
                    <a:srgbClr val="000000"/>
                  </a:solidFill>
                  <a:cs typeface="Times New Roman" panose="02020603050405020304" pitchFamily="18" charset="0"/>
                </a:rPr>
                <a:t>个一</a:t>
              </a:r>
              <a:endPara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 bwMode="auto">
            <a:xfrm>
              <a:off x="3240081" y="6466284"/>
              <a:ext cx="2571752" cy="5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2</a:t>
              </a:r>
              <a:r>
                <a:rPr lang="zh-CN" altLang="en-US" sz="2800" b="1" baseline="-25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个十</a:t>
              </a:r>
              <a:r>
                <a:rPr lang="zh-CN" altLang="en-US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＋</a:t>
              </a:r>
              <a:r>
                <a:rPr lang="en-US" altLang="zh-CN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3</a:t>
              </a:r>
              <a:r>
                <a:rPr lang="zh-CN" altLang="en-US" sz="2800" b="1" baseline="-25000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个一</a:t>
              </a:r>
              <a:r>
                <a:rPr lang="zh-CN" altLang="en-US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＝</a:t>
              </a:r>
              <a:r>
                <a:rPr lang="en-US" altLang="zh-CN" sz="28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23</a:t>
              </a:r>
              <a:endPara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 bwMode="auto">
          <a:xfrm>
            <a:off x="2967613" y="4554592"/>
            <a:ext cx="10619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想：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59259E-6 L -0.02942 0.30347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151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59259E-6 L -0.04779 0.3041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6" y="1520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0.07487 0.30347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7" y="1516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0.05482 0.3041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4" y="1520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0.13959 0.30092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1504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48148E-6 L 0.11562 0.2919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1" y="1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6 L -0.36419 0.28935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6" y="1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-0.36432 0.29328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6" y="1465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44444E-6 L -0.36419 0.28935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6" y="1446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44444E-6 L -0.16459 0.2919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29" y="1458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16433 0.2919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16" y="1458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4.44444E-6 L -0.16576 0.29121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94" y="1456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-0.02631 0.29121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145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-0.02123 0.29121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1456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-0.01563 0.2919 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1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9"/>
          <p:cNvSpPr/>
          <p:nvPr/>
        </p:nvSpPr>
        <p:spPr>
          <a:xfrm>
            <a:off x="897922" y="2806355"/>
            <a:ext cx="10053605" cy="3008787"/>
          </a:xfrm>
          <a:prstGeom prst="roundRect">
            <a:avLst>
              <a:gd name="adj" fmla="val 10938"/>
            </a:avLst>
          </a:prstGeom>
          <a:solidFill>
            <a:srgbClr val="ECE3AD"/>
          </a:solidFill>
          <a:ln w="38100" cap="flat" cmpd="sng" algn="ctr">
            <a:solidFill>
              <a:srgbClr val="95EAE8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一位数除两位数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（被除数的每一位都能被整除）的口算方法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计算时，可以“先分再合</a:t>
            </a:r>
            <a:r>
              <a:rPr lang="en-US" altLang="zh-CN" sz="3600" b="1" dirty="0">
                <a:latin typeface="+mn-ea"/>
                <a:cs typeface="Times New Roman" panose="02020603050405020304" pitchFamily="18" charset="0"/>
              </a:rPr>
              <a:t>——</a:t>
            </a:r>
            <a:r>
              <a:rPr lang="zh-CN" altLang="en-US" sz="3600" b="1" dirty="0">
                <a:latin typeface="+mn-ea"/>
                <a:cs typeface="Times New Roman" panose="02020603050405020304" pitchFamily="18" charset="0"/>
              </a:rPr>
              <a:t>化难为易”把几十几分成几十和几，分别除以一位数后再相加。</a:t>
            </a:r>
            <a:endParaRPr lang="zh-CN" altLang="en-US" sz="36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737421" y="587157"/>
            <a:ext cx="69965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口算：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84÷4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54770" y="1723814"/>
            <a:ext cx="8539908" cy="663644"/>
            <a:chOff x="3252105" y="5356491"/>
            <a:chExt cx="2158157" cy="663644"/>
          </a:xfrm>
        </p:grpSpPr>
        <p:sp>
          <p:nvSpPr>
            <p:cNvPr id="5" name="文本框 4"/>
            <p:cNvSpPr txBox="1"/>
            <p:nvPr/>
          </p:nvSpPr>
          <p:spPr bwMode="auto">
            <a:xfrm>
              <a:off x="3252105" y="5356492"/>
              <a:ext cx="727015" cy="663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80÷4</a:t>
              </a:r>
              <a:r>
                <a:rPr lang="zh-CN" altLang="en-US" sz="32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＝</a:t>
              </a:r>
              <a:r>
                <a:rPr lang="en-US" altLang="zh-CN" sz="32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20</a:t>
              </a:r>
              <a:endPara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3979120" y="5356492"/>
              <a:ext cx="492014" cy="663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4÷4</a:t>
              </a:r>
              <a:r>
                <a:rPr lang="zh-CN" altLang="en-US" sz="32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＝</a:t>
              </a:r>
              <a:r>
                <a:rPr lang="en-US" altLang="zh-CN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1</a:t>
              </a:r>
              <a:endPara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4764368" y="5356491"/>
              <a:ext cx="645894" cy="663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20</a:t>
              </a:r>
              <a:r>
                <a:rPr lang="zh-CN" altLang="en-US" sz="32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＋</a:t>
              </a:r>
              <a:r>
                <a:rPr lang="en-US" altLang="zh-CN" sz="3200" b="1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1</a:t>
              </a:r>
              <a:r>
                <a:rPr lang="zh-CN" altLang="en-US" sz="32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＝</a:t>
              </a:r>
              <a:r>
                <a:rPr lang="en-US" altLang="zh-CN" sz="32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21</a:t>
              </a:r>
              <a:endParaRPr lang="zh-CN" altLang="en-US" sz="32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 bwMode="auto">
          <a:xfrm>
            <a:off x="5680770" y="587157"/>
            <a:ext cx="11098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8"/>
          <p:cNvSpPr txBox="1">
            <a:spLocks noChangeArrowheads="1"/>
          </p:cNvSpPr>
          <p:nvPr/>
        </p:nvSpPr>
        <p:spPr bwMode="auto">
          <a:xfrm>
            <a:off x="1638559" y="1280884"/>
            <a:ext cx="5250999" cy="663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120÷3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29606" y="389661"/>
            <a:ext cx="10348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探索几百几十除以</a:t>
            </a:r>
            <a:r>
              <a:rPr lang="zh-CN" altLang="en-US" sz="3600" b="1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一位数</a:t>
            </a:r>
            <a:r>
              <a:rPr lang="en-US" altLang="zh-CN" sz="3600" b="1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首位不够除</a:t>
            </a:r>
            <a:r>
              <a:rPr lang="en-US" altLang="zh-CN" sz="3600" b="1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的口算</a:t>
            </a:r>
            <a:endParaRPr lang="zh-CN" altLang="en-US" sz="3600" b="1" dirty="0">
              <a:solidFill>
                <a:srgbClr val="4A94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>
          <a:xfrm>
            <a:off x="-12700" y="6674587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6760" y="6613995"/>
            <a:ext cx="896190" cy="29263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313530" y="186881"/>
            <a:ext cx="1215502" cy="1077054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7844392" y="1233488"/>
            <a:ext cx="40100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怎么计算呢？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0691" y="1094683"/>
            <a:ext cx="739130" cy="1046439"/>
            <a:chOff x="245169" y="812066"/>
            <a:chExt cx="405578" cy="574205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73974" y="812066"/>
              <a:ext cx="347972" cy="574205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6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6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95179" y="1778056"/>
            <a:ext cx="2586885" cy="1109792"/>
            <a:chOff x="3252105" y="5356492"/>
            <a:chExt cx="2586885" cy="1109792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3252105" y="5356492"/>
              <a:ext cx="2571752" cy="5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100÷3</a:t>
              </a:r>
              <a:r>
                <a:rPr lang="zh-CN" altLang="en-US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＝？</a:t>
              </a:r>
              <a:endPara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3267238" y="5874071"/>
              <a:ext cx="2571752" cy="59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20÷3</a:t>
              </a:r>
              <a:r>
                <a:rPr lang="zh-CN" altLang="en-US" sz="28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＝？</a:t>
              </a:r>
              <a:endPara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61885" y="2687719"/>
            <a:ext cx="3240805" cy="1452609"/>
            <a:chOff x="848280" y="4587635"/>
            <a:chExt cx="3240805" cy="1452609"/>
          </a:xfrm>
        </p:grpSpPr>
        <p:grpSp>
          <p:nvGrpSpPr>
            <p:cNvPr id="25" name="组合 24"/>
            <p:cNvGrpSpPr/>
            <p:nvPr/>
          </p:nvGrpSpPr>
          <p:grpSpPr>
            <a:xfrm>
              <a:off x="848280" y="4587635"/>
              <a:ext cx="195309" cy="1452609"/>
              <a:chOff x="1429305" y="2817550"/>
              <a:chExt cx="195309" cy="1452609"/>
            </a:xfrm>
          </p:grpSpPr>
          <p:sp>
            <p:nvSpPr>
              <p:cNvPr id="148" name="立方体 14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立方体 14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立方体 14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立方体 15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立方体 15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立方体 15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立方体 15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立方体 15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立方体 15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立方体 15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120483" y="4587635"/>
              <a:ext cx="195309" cy="1452609"/>
              <a:chOff x="1429305" y="2817550"/>
              <a:chExt cx="195309" cy="1452609"/>
            </a:xfrm>
          </p:grpSpPr>
          <p:sp>
            <p:nvSpPr>
              <p:cNvPr id="138" name="立方体 13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立方体 13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立方体 13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立方体 14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立方体 14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立方体 14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立方体 14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立方体 14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立方体 14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立方体 14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392686" y="4587635"/>
              <a:ext cx="195309" cy="1452609"/>
              <a:chOff x="1429305" y="2817550"/>
              <a:chExt cx="195309" cy="1452609"/>
            </a:xfrm>
          </p:grpSpPr>
          <p:sp>
            <p:nvSpPr>
              <p:cNvPr id="128" name="立方体 12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立方体 12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立方体 12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立方体 13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立方体 13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立方体 13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立方体 13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立方体 13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立方体 13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立方体 13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664889" y="4587635"/>
              <a:ext cx="195309" cy="1452609"/>
              <a:chOff x="1429305" y="2817550"/>
              <a:chExt cx="195309" cy="1452609"/>
            </a:xfrm>
          </p:grpSpPr>
          <p:sp>
            <p:nvSpPr>
              <p:cNvPr id="118" name="立方体 11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立方体 11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立方体 11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立方体 12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立方体 12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立方体 12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立方体 12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立方体 12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立方体 12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立方体 12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937092" y="4587635"/>
              <a:ext cx="195309" cy="1452609"/>
              <a:chOff x="1429305" y="2817550"/>
              <a:chExt cx="195309" cy="1452609"/>
            </a:xfrm>
          </p:grpSpPr>
          <p:sp>
            <p:nvSpPr>
              <p:cNvPr id="108" name="立方体 10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立方体 10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立方体 10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立方体 11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立方体 11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立方体 11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立方体 11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立方体 11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立方体 11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立方体 11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209295" y="4587635"/>
              <a:ext cx="195309" cy="1452609"/>
              <a:chOff x="1429305" y="2817550"/>
              <a:chExt cx="195309" cy="1452609"/>
            </a:xfrm>
          </p:grpSpPr>
          <p:sp>
            <p:nvSpPr>
              <p:cNvPr id="98" name="立方体 9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立方体 9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立方体 9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立方体 10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立方体 10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立方体 10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立方体 10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立方体 10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立方体 10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立方体 10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481498" y="4587635"/>
              <a:ext cx="195309" cy="1452609"/>
              <a:chOff x="1429305" y="2817550"/>
              <a:chExt cx="195309" cy="1452609"/>
            </a:xfrm>
          </p:grpSpPr>
          <p:sp>
            <p:nvSpPr>
              <p:cNvPr id="88" name="立方体 8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立方体 8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立方体 8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立方体 9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立方体 9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立方体 9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立方体 9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立方体 9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立方体 9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立方体 9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2753701" y="4587635"/>
              <a:ext cx="195309" cy="1452609"/>
              <a:chOff x="1429305" y="2817550"/>
              <a:chExt cx="195309" cy="1452609"/>
            </a:xfrm>
          </p:grpSpPr>
          <p:sp>
            <p:nvSpPr>
              <p:cNvPr id="78" name="立方体 7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立方体 7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立方体 7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立方体 8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立方体 8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立方体 8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立方体 8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立方体 8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立方体 8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立方体 8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025904" y="4587635"/>
              <a:ext cx="195309" cy="1452609"/>
              <a:chOff x="1429305" y="2817550"/>
              <a:chExt cx="195309" cy="1452609"/>
            </a:xfrm>
          </p:grpSpPr>
          <p:sp>
            <p:nvSpPr>
              <p:cNvPr id="68" name="立方体 6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立方体 6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立方体 6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立方体 7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立方体 7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立方体 7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立方体 7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立方体 7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立方体 7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立方体 7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298110" y="4587635"/>
              <a:ext cx="195309" cy="1452609"/>
              <a:chOff x="1429305" y="2817550"/>
              <a:chExt cx="195309" cy="1452609"/>
            </a:xfrm>
          </p:grpSpPr>
          <p:sp>
            <p:nvSpPr>
              <p:cNvPr id="58" name="立方体 5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立方体 5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立方体 5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立方体 6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立方体 6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立方体 6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立方体 6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立方体 6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立方体 6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立方体 6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601676" y="4587635"/>
              <a:ext cx="195309" cy="1452609"/>
              <a:chOff x="1429305" y="2817550"/>
              <a:chExt cx="195309" cy="1452609"/>
            </a:xfrm>
          </p:grpSpPr>
          <p:sp>
            <p:nvSpPr>
              <p:cNvPr id="48" name="立方体 4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立方体 4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立方体 4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立方体 5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立方体 5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立方体 5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立方体 5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立方体 5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立方体 5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立方体 5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893776" y="4587635"/>
              <a:ext cx="195309" cy="1452609"/>
              <a:chOff x="1429305" y="2817550"/>
              <a:chExt cx="195309" cy="1452609"/>
            </a:xfrm>
          </p:grpSpPr>
          <p:sp>
            <p:nvSpPr>
              <p:cNvPr id="38" name="立方体 37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立方体 38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立方体 39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立方体 40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立方体 41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立方体 42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立方体 43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立方体 44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立方体 45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立方体 46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8" name="左大括号 157"/>
          <p:cNvSpPr/>
          <p:nvPr/>
        </p:nvSpPr>
        <p:spPr>
          <a:xfrm rot="5400000">
            <a:off x="5531046" y="823300"/>
            <a:ext cx="309564" cy="3258520"/>
          </a:xfrm>
          <a:prstGeom prst="leftBrace">
            <a:avLst>
              <a:gd name="adj1" fmla="val 66025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文本框 158"/>
          <p:cNvSpPr txBox="1"/>
          <p:nvPr/>
        </p:nvSpPr>
        <p:spPr>
          <a:xfrm>
            <a:off x="5116386" y="1942066"/>
            <a:ext cx="1222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0" name="矩形: 圆角 159"/>
          <p:cNvSpPr/>
          <p:nvPr/>
        </p:nvSpPr>
        <p:spPr>
          <a:xfrm>
            <a:off x="3994840" y="2633734"/>
            <a:ext cx="3355759" cy="1571348"/>
          </a:xfrm>
          <a:prstGeom prst="roundRect">
            <a:avLst>
              <a:gd name="adj" fmla="val 7063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996801" y="2710823"/>
            <a:ext cx="2093959" cy="1452609"/>
            <a:chOff x="848280" y="2025388"/>
            <a:chExt cx="2093959" cy="1452609"/>
          </a:xfrm>
        </p:grpSpPr>
        <p:grpSp>
          <p:nvGrpSpPr>
            <p:cNvPr id="163" name="组合 162"/>
            <p:cNvGrpSpPr/>
            <p:nvPr/>
          </p:nvGrpSpPr>
          <p:grpSpPr>
            <a:xfrm>
              <a:off x="848280" y="2025388"/>
              <a:ext cx="195309" cy="1452609"/>
              <a:chOff x="1429305" y="2817550"/>
              <a:chExt cx="195309" cy="1452609"/>
            </a:xfrm>
          </p:grpSpPr>
          <p:sp>
            <p:nvSpPr>
              <p:cNvPr id="315" name="立方体 31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立方体 31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立方体 31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立方体 31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立方体 31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立方体 31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立方体 32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立方体 32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立方体 32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立方体 32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994330" y="2025388"/>
              <a:ext cx="195309" cy="1452609"/>
              <a:chOff x="1429305" y="2817550"/>
              <a:chExt cx="195309" cy="1452609"/>
            </a:xfrm>
          </p:grpSpPr>
          <p:sp>
            <p:nvSpPr>
              <p:cNvPr id="305" name="立方体 30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立方体 30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立方体 30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立方体 30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立方体 30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立方体 30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立方体 31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立方体 31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立方体 31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立方体 31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5" name="组合 164"/>
            <p:cNvGrpSpPr/>
            <p:nvPr/>
          </p:nvGrpSpPr>
          <p:grpSpPr>
            <a:xfrm>
              <a:off x="1140380" y="2025388"/>
              <a:ext cx="195309" cy="1452609"/>
              <a:chOff x="1429305" y="2817550"/>
              <a:chExt cx="195309" cy="1452609"/>
            </a:xfrm>
          </p:grpSpPr>
          <p:sp>
            <p:nvSpPr>
              <p:cNvPr id="295" name="立方体 29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立方体 29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立方体 29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立方体 29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立方体 29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立方体 29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立方体 30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立方体 30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立方体 30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立方体 30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>
              <a:off x="1286430" y="2025388"/>
              <a:ext cx="195309" cy="1452609"/>
              <a:chOff x="1429305" y="2817550"/>
              <a:chExt cx="195309" cy="1452609"/>
            </a:xfrm>
          </p:grpSpPr>
          <p:sp>
            <p:nvSpPr>
              <p:cNvPr id="285" name="立方体 28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立方体 28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立方体 28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立方体 28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立方体 28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立方体 28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立方体 29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立方体 29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立方体 29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立方体 29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1432480" y="2025388"/>
              <a:ext cx="195309" cy="1452609"/>
              <a:chOff x="1429305" y="2817550"/>
              <a:chExt cx="195309" cy="1452609"/>
            </a:xfrm>
          </p:grpSpPr>
          <p:sp>
            <p:nvSpPr>
              <p:cNvPr id="275" name="立方体 27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立方体 27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立方体 27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立方体 27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立方体 27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立方体 27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立方体 28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立方体 28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立方体 28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立方体 28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1578530" y="2025388"/>
              <a:ext cx="195309" cy="1452609"/>
              <a:chOff x="1429305" y="2817550"/>
              <a:chExt cx="195309" cy="1452609"/>
            </a:xfrm>
          </p:grpSpPr>
          <p:sp>
            <p:nvSpPr>
              <p:cNvPr id="265" name="立方体 26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立方体 26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立方体 26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立方体 26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立方体 26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立方体 26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立方体 27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立方体 27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立方体 27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立方体 27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9" name="组合 168"/>
            <p:cNvGrpSpPr/>
            <p:nvPr/>
          </p:nvGrpSpPr>
          <p:grpSpPr>
            <a:xfrm>
              <a:off x="1724580" y="2025388"/>
              <a:ext cx="195309" cy="1452609"/>
              <a:chOff x="1429305" y="2817550"/>
              <a:chExt cx="195309" cy="1452609"/>
            </a:xfrm>
          </p:grpSpPr>
          <p:sp>
            <p:nvSpPr>
              <p:cNvPr id="255" name="立方体 25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立方体 25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立方体 25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立方体 25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立方体 25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立方体 25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立方体 26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立方体 26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立方体 26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立方体 26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1870630" y="2025388"/>
              <a:ext cx="195309" cy="1452609"/>
              <a:chOff x="1429305" y="2817550"/>
              <a:chExt cx="195309" cy="1452609"/>
            </a:xfrm>
          </p:grpSpPr>
          <p:sp>
            <p:nvSpPr>
              <p:cNvPr id="245" name="立方体 24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立方体 24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立方体 24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立方体 24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立方体 24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立方体 24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立方体 25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立方体 25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立方体 25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立方体 25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2016680" y="2025388"/>
              <a:ext cx="195309" cy="1452609"/>
              <a:chOff x="1429305" y="2817550"/>
              <a:chExt cx="195309" cy="1452609"/>
            </a:xfrm>
          </p:grpSpPr>
          <p:sp>
            <p:nvSpPr>
              <p:cNvPr id="235" name="立方体 23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立方体 23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立方体 23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立方体 23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立方体 23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立方体 23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立方体 24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立方体 24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立方体 24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立方体 24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2" name="组合 171"/>
            <p:cNvGrpSpPr/>
            <p:nvPr/>
          </p:nvGrpSpPr>
          <p:grpSpPr>
            <a:xfrm>
              <a:off x="2162730" y="2025388"/>
              <a:ext cx="195309" cy="1452609"/>
              <a:chOff x="1429305" y="2817550"/>
              <a:chExt cx="195309" cy="1452609"/>
            </a:xfrm>
          </p:grpSpPr>
          <p:sp>
            <p:nvSpPr>
              <p:cNvPr id="225" name="立方体 22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立方体 22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立方体 22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立方体 22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立方体 22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立方体 22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立方体 23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立方体 23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立方体 23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立方体 23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2454830" y="2025388"/>
              <a:ext cx="195309" cy="1452609"/>
              <a:chOff x="1429305" y="2817550"/>
              <a:chExt cx="195309" cy="1452609"/>
            </a:xfrm>
          </p:grpSpPr>
          <p:sp>
            <p:nvSpPr>
              <p:cNvPr id="215" name="立方体 21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立方体 21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立方体 21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立方体 21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立方体 21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立方体 21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立方体 22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立方体 22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立方体 22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立方体 22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2746930" y="2025388"/>
              <a:ext cx="195309" cy="1452609"/>
              <a:chOff x="1429305" y="2817550"/>
              <a:chExt cx="195309" cy="1452609"/>
            </a:xfrm>
          </p:grpSpPr>
          <p:sp>
            <p:nvSpPr>
              <p:cNvPr id="205" name="立方体 204"/>
              <p:cNvSpPr/>
              <p:nvPr/>
            </p:nvSpPr>
            <p:spPr>
              <a:xfrm>
                <a:off x="1429305" y="40748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立方体 205"/>
              <p:cNvSpPr/>
              <p:nvPr/>
            </p:nvSpPr>
            <p:spPr>
              <a:xfrm>
                <a:off x="1429305" y="39351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立方体 206"/>
              <p:cNvSpPr/>
              <p:nvPr/>
            </p:nvSpPr>
            <p:spPr>
              <a:xfrm>
                <a:off x="1429305" y="37954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立方体 207"/>
              <p:cNvSpPr/>
              <p:nvPr/>
            </p:nvSpPr>
            <p:spPr>
              <a:xfrm>
                <a:off x="1429305" y="36557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立方体 208"/>
              <p:cNvSpPr/>
              <p:nvPr/>
            </p:nvSpPr>
            <p:spPr>
              <a:xfrm>
                <a:off x="1429305" y="35160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立方体 209"/>
              <p:cNvSpPr/>
              <p:nvPr/>
            </p:nvSpPr>
            <p:spPr>
              <a:xfrm>
                <a:off x="1429305" y="33763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立方体 210"/>
              <p:cNvSpPr/>
              <p:nvPr/>
            </p:nvSpPr>
            <p:spPr>
              <a:xfrm>
                <a:off x="1429305" y="32366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立方体 211"/>
              <p:cNvSpPr/>
              <p:nvPr/>
            </p:nvSpPr>
            <p:spPr>
              <a:xfrm>
                <a:off x="1429305" y="30969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立方体 212"/>
              <p:cNvSpPr/>
              <p:nvPr/>
            </p:nvSpPr>
            <p:spPr>
              <a:xfrm>
                <a:off x="1429305" y="29572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立方体 213"/>
              <p:cNvSpPr/>
              <p:nvPr/>
            </p:nvSpPr>
            <p:spPr>
              <a:xfrm>
                <a:off x="1429305" y="2817550"/>
                <a:ext cx="195309" cy="195309"/>
              </a:xfrm>
              <a:prstGeom prst="cube">
                <a:avLst/>
              </a:prstGeom>
              <a:solidFill>
                <a:srgbClr val="98EA25"/>
              </a:solidFill>
              <a:ln w="63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6" name="矩形: 圆角 325"/>
          <p:cNvSpPr/>
          <p:nvPr/>
        </p:nvSpPr>
        <p:spPr>
          <a:xfrm>
            <a:off x="929756" y="2656154"/>
            <a:ext cx="2218507" cy="1571348"/>
          </a:xfrm>
          <a:prstGeom prst="roundRect">
            <a:avLst>
              <a:gd name="adj" fmla="val 7063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左大括号 326"/>
          <p:cNvSpPr/>
          <p:nvPr/>
        </p:nvSpPr>
        <p:spPr>
          <a:xfrm rot="5400000">
            <a:off x="1884227" y="1341710"/>
            <a:ext cx="309564" cy="2218507"/>
          </a:xfrm>
          <a:prstGeom prst="leftBrace">
            <a:avLst>
              <a:gd name="adj1" fmla="val 66025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文本框 327"/>
          <p:cNvSpPr txBox="1"/>
          <p:nvPr/>
        </p:nvSpPr>
        <p:spPr>
          <a:xfrm>
            <a:off x="1192110" y="1968447"/>
            <a:ext cx="2094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r>
              <a:rPr lang="en-US" altLang="zh-CN" sz="20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30" name="直接箭头连接符 329"/>
          <p:cNvCxnSpPr/>
          <p:nvPr/>
        </p:nvCxnSpPr>
        <p:spPr>
          <a:xfrm>
            <a:off x="3366300" y="3325232"/>
            <a:ext cx="502920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2" name="文本框 331"/>
          <p:cNvSpPr txBox="1"/>
          <p:nvPr/>
        </p:nvSpPr>
        <p:spPr bwMode="auto">
          <a:xfrm>
            <a:off x="8306370" y="3631058"/>
            <a:ext cx="3390480" cy="5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cs typeface="Times New Roman" panose="02020603050405020304" pitchFamily="18" charset="0"/>
              </a:rPr>
              <a:t>12</a:t>
            </a:r>
            <a:r>
              <a:rPr lang="zh-CN" altLang="en-US" sz="2800" b="1" baseline="-25000">
                <a:solidFill>
                  <a:srgbClr val="000000"/>
                </a:solidFill>
                <a:cs typeface="Times New Roman" panose="02020603050405020304" pitchFamily="18" charset="0"/>
              </a:rPr>
              <a:t>个十</a:t>
            </a:r>
            <a:r>
              <a:rPr lang="en-US" altLang="zh-CN" sz="2800" b="1">
                <a:solidFill>
                  <a:srgbClr val="000000"/>
                </a:solidFill>
                <a:cs typeface="Times New Roman" panose="02020603050405020304" pitchFamily="18" charset="0"/>
              </a:rPr>
              <a:t>÷3</a:t>
            </a:r>
            <a:r>
              <a:rPr lang="zh-CN" altLang="en-US" sz="2800" b="1">
                <a:solidFill>
                  <a:srgbClr val="000000"/>
                </a:solidFill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zh-CN" altLang="en-US" sz="2800" b="1" baseline="-25000">
                <a:solidFill>
                  <a:srgbClr val="000000"/>
                </a:solidFill>
                <a:cs typeface="Times New Roman" panose="02020603050405020304" pitchFamily="18" charset="0"/>
              </a:rPr>
              <a:t>个十</a:t>
            </a:r>
            <a:endParaRPr lang="zh-CN" altLang="en-US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35" name="文本框 334"/>
          <p:cNvSpPr txBox="1"/>
          <p:nvPr/>
        </p:nvSpPr>
        <p:spPr bwMode="auto">
          <a:xfrm>
            <a:off x="8138089" y="2998234"/>
            <a:ext cx="10619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想：</a:t>
            </a:r>
            <a:endParaRPr 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6" name="Text Box 6"/>
          <p:cNvSpPr txBox="1">
            <a:spLocks noChangeArrowheads="1"/>
          </p:cNvSpPr>
          <p:nvPr/>
        </p:nvSpPr>
        <p:spPr bwMode="auto">
          <a:xfrm>
            <a:off x="7795769" y="4318240"/>
            <a:ext cx="36417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120÷3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7" name="组合 336"/>
          <p:cNvGrpSpPr/>
          <p:nvPr/>
        </p:nvGrpSpPr>
        <p:grpSpPr>
          <a:xfrm>
            <a:off x="3230199" y="4658596"/>
            <a:ext cx="195309" cy="1452609"/>
            <a:chOff x="1429305" y="2817550"/>
            <a:chExt cx="195309" cy="1452609"/>
          </a:xfrm>
        </p:grpSpPr>
        <p:sp>
          <p:nvSpPr>
            <p:cNvPr id="338" name="立方体 337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立方体 338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立方体 339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立方体 340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立方体 341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立方体 342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立方体 343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立方体 344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立方体 345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立方体 346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8" name="组合 347"/>
          <p:cNvGrpSpPr/>
          <p:nvPr/>
        </p:nvGrpSpPr>
        <p:grpSpPr>
          <a:xfrm>
            <a:off x="3467274" y="4658596"/>
            <a:ext cx="195309" cy="1452609"/>
            <a:chOff x="1429305" y="2817550"/>
            <a:chExt cx="195309" cy="1452609"/>
          </a:xfrm>
        </p:grpSpPr>
        <p:sp>
          <p:nvSpPr>
            <p:cNvPr id="349" name="立方体 348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立方体 349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立方体 350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立方体 351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立方体 352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立方体 353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立方体 354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立方体 355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立方体 356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立方体 357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9" name="组合 358"/>
          <p:cNvGrpSpPr/>
          <p:nvPr/>
        </p:nvGrpSpPr>
        <p:grpSpPr>
          <a:xfrm>
            <a:off x="3704349" y="4658596"/>
            <a:ext cx="195309" cy="1452609"/>
            <a:chOff x="1429305" y="2817550"/>
            <a:chExt cx="195309" cy="1452609"/>
          </a:xfrm>
        </p:grpSpPr>
        <p:sp>
          <p:nvSpPr>
            <p:cNvPr id="360" name="立方体 359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立方体 360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立方体 361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立方体 362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立方体 363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立方体 364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立方体 365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立方体 366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立方体 367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立方体 368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>
            <a:off x="3941423" y="4658596"/>
            <a:ext cx="195309" cy="1452609"/>
            <a:chOff x="1429305" y="2817550"/>
            <a:chExt cx="195309" cy="1452609"/>
          </a:xfrm>
        </p:grpSpPr>
        <p:sp>
          <p:nvSpPr>
            <p:cNvPr id="371" name="立方体 370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立方体 371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立方体 372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立方体 373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立方体 374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立方体 375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立方体 376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立方体 377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立方体 378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立方体 379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1" name="矩形: 圆角 380"/>
          <p:cNvSpPr/>
          <p:nvPr/>
        </p:nvSpPr>
        <p:spPr>
          <a:xfrm>
            <a:off x="3110949" y="4604171"/>
            <a:ext cx="1141012" cy="1571348"/>
          </a:xfrm>
          <a:prstGeom prst="roundRect">
            <a:avLst>
              <a:gd name="adj" fmla="val 7063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2" name="组合 381"/>
          <p:cNvGrpSpPr/>
          <p:nvPr/>
        </p:nvGrpSpPr>
        <p:grpSpPr>
          <a:xfrm>
            <a:off x="4549364" y="4658596"/>
            <a:ext cx="195309" cy="1452609"/>
            <a:chOff x="1429305" y="2817550"/>
            <a:chExt cx="195309" cy="1452609"/>
          </a:xfrm>
        </p:grpSpPr>
        <p:sp>
          <p:nvSpPr>
            <p:cNvPr id="383" name="立方体 382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立方体 383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立方体 384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立方体 385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立方体 386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立方体 387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立方体 388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立方体 389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立方体 390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立方体 391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3" name="组合 392"/>
          <p:cNvGrpSpPr/>
          <p:nvPr/>
        </p:nvGrpSpPr>
        <p:grpSpPr>
          <a:xfrm>
            <a:off x="4786439" y="4658596"/>
            <a:ext cx="195309" cy="1452609"/>
            <a:chOff x="1429305" y="2817550"/>
            <a:chExt cx="195309" cy="1452609"/>
          </a:xfrm>
        </p:grpSpPr>
        <p:sp>
          <p:nvSpPr>
            <p:cNvPr id="394" name="立方体 393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立方体 394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立方体 395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立方体 396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立方体 397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立方体 398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立方体 399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立方体 400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立方体 401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立方体 402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5023514" y="4658596"/>
            <a:ext cx="195309" cy="1452609"/>
            <a:chOff x="1429305" y="2817550"/>
            <a:chExt cx="195309" cy="1452609"/>
          </a:xfrm>
        </p:grpSpPr>
        <p:sp>
          <p:nvSpPr>
            <p:cNvPr id="405" name="立方体 404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立方体 405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立方体 406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立方体 407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立方体 408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立方体 409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立方体 410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立方体 411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立方体 412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立方体 413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5" name="组合 414"/>
          <p:cNvGrpSpPr/>
          <p:nvPr/>
        </p:nvGrpSpPr>
        <p:grpSpPr>
          <a:xfrm>
            <a:off x="5260588" y="4658596"/>
            <a:ext cx="195309" cy="1452609"/>
            <a:chOff x="1429305" y="2817550"/>
            <a:chExt cx="195309" cy="1452609"/>
          </a:xfrm>
        </p:grpSpPr>
        <p:sp>
          <p:nvSpPr>
            <p:cNvPr id="416" name="立方体 415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立方体 416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立方体 417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立方体 418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立方体 419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立方体 420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立方体 421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立方体 422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立方体 423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立方体 424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6" name="矩形: 圆角 425"/>
          <p:cNvSpPr/>
          <p:nvPr/>
        </p:nvSpPr>
        <p:spPr>
          <a:xfrm>
            <a:off x="4430114" y="4604171"/>
            <a:ext cx="1141012" cy="1571348"/>
          </a:xfrm>
          <a:prstGeom prst="roundRect">
            <a:avLst>
              <a:gd name="adj" fmla="val 7063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7" name="组合 426"/>
          <p:cNvGrpSpPr/>
          <p:nvPr/>
        </p:nvGrpSpPr>
        <p:grpSpPr>
          <a:xfrm>
            <a:off x="5910119" y="4658596"/>
            <a:ext cx="195309" cy="1452609"/>
            <a:chOff x="1429305" y="2817550"/>
            <a:chExt cx="195309" cy="1452609"/>
          </a:xfrm>
        </p:grpSpPr>
        <p:sp>
          <p:nvSpPr>
            <p:cNvPr id="428" name="立方体 427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立方体 428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立方体 429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立方体 430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立方体 431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立方体 432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立方体 433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立方体 434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立方体 435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立方体 436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8" name="组合 437"/>
          <p:cNvGrpSpPr/>
          <p:nvPr/>
        </p:nvGrpSpPr>
        <p:grpSpPr>
          <a:xfrm>
            <a:off x="6147194" y="4658596"/>
            <a:ext cx="195309" cy="1452609"/>
            <a:chOff x="1429305" y="2817550"/>
            <a:chExt cx="195309" cy="1452609"/>
          </a:xfrm>
        </p:grpSpPr>
        <p:sp>
          <p:nvSpPr>
            <p:cNvPr id="439" name="立方体 438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立方体 439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立方体 440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立方体 441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立方体 442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立方体 443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立方体 444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立方体 445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立方体 446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立方体 447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9" name="组合 448"/>
          <p:cNvGrpSpPr/>
          <p:nvPr/>
        </p:nvGrpSpPr>
        <p:grpSpPr>
          <a:xfrm>
            <a:off x="6384269" y="4658596"/>
            <a:ext cx="195309" cy="1452609"/>
            <a:chOff x="1429305" y="2817550"/>
            <a:chExt cx="195309" cy="1452609"/>
          </a:xfrm>
        </p:grpSpPr>
        <p:sp>
          <p:nvSpPr>
            <p:cNvPr id="450" name="立方体 449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立方体 450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立方体 451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立方体 452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立方体 453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立方体 454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立方体 455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立方体 456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立方体 457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立方体 458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0" name="组合 459"/>
          <p:cNvGrpSpPr/>
          <p:nvPr/>
        </p:nvGrpSpPr>
        <p:grpSpPr>
          <a:xfrm>
            <a:off x="6621343" y="4658596"/>
            <a:ext cx="195309" cy="1452609"/>
            <a:chOff x="1429305" y="2817550"/>
            <a:chExt cx="195309" cy="1452609"/>
          </a:xfrm>
        </p:grpSpPr>
        <p:sp>
          <p:nvSpPr>
            <p:cNvPr id="461" name="立方体 460"/>
            <p:cNvSpPr/>
            <p:nvPr/>
          </p:nvSpPr>
          <p:spPr>
            <a:xfrm>
              <a:off x="1429305" y="40748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立方体 461"/>
            <p:cNvSpPr/>
            <p:nvPr/>
          </p:nvSpPr>
          <p:spPr>
            <a:xfrm>
              <a:off x="1429305" y="39351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立方体 462"/>
            <p:cNvSpPr/>
            <p:nvPr/>
          </p:nvSpPr>
          <p:spPr>
            <a:xfrm>
              <a:off x="1429305" y="37954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立方体 463"/>
            <p:cNvSpPr/>
            <p:nvPr/>
          </p:nvSpPr>
          <p:spPr>
            <a:xfrm>
              <a:off x="1429305" y="36557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立方体 464"/>
            <p:cNvSpPr/>
            <p:nvPr/>
          </p:nvSpPr>
          <p:spPr>
            <a:xfrm>
              <a:off x="1429305" y="35160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立方体 465"/>
            <p:cNvSpPr/>
            <p:nvPr/>
          </p:nvSpPr>
          <p:spPr>
            <a:xfrm>
              <a:off x="1429305" y="33763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立方体 466"/>
            <p:cNvSpPr/>
            <p:nvPr/>
          </p:nvSpPr>
          <p:spPr>
            <a:xfrm>
              <a:off x="1429305" y="32366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立方体 467"/>
            <p:cNvSpPr/>
            <p:nvPr/>
          </p:nvSpPr>
          <p:spPr>
            <a:xfrm>
              <a:off x="1429305" y="30969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立方体 468"/>
            <p:cNvSpPr/>
            <p:nvPr/>
          </p:nvSpPr>
          <p:spPr>
            <a:xfrm>
              <a:off x="1429305" y="29572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立方体 469"/>
            <p:cNvSpPr/>
            <p:nvPr/>
          </p:nvSpPr>
          <p:spPr>
            <a:xfrm>
              <a:off x="1429305" y="2817550"/>
              <a:ext cx="195309" cy="195309"/>
            </a:xfrm>
            <a:prstGeom prst="cube">
              <a:avLst/>
            </a:prstGeom>
            <a:solidFill>
              <a:srgbClr val="98EA25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1" name="矩形: 圆角 470"/>
          <p:cNvSpPr/>
          <p:nvPr/>
        </p:nvSpPr>
        <p:spPr>
          <a:xfrm>
            <a:off x="5790869" y="4604171"/>
            <a:ext cx="1141012" cy="1571348"/>
          </a:xfrm>
          <a:prstGeom prst="roundRect">
            <a:avLst>
              <a:gd name="adj" fmla="val 7063"/>
            </a:avLst>
          </a:prstGeom>
          <a:noFill/>
          <a:ln w="1905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2" name="直接箭头连接符 471"/>
          <p:cNvCxnSpPr/>
          <p:nvPr/>
        </p:nvCxnSpPr>
        <p:spPr>
          <a:xfrm flipH="1">
            <a:off x="3737838" y="4252286"/>
            <a:ext cx="791556" cy="29983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4" name="直接箭头连接符 473"/>
          <p:cNvCxnSpPr/>
          <p:nvPr/>
        </p:nvCxnSpPr>
        <p:spPr>
          <a:xfrm>
            <a:off x="5260588" y="4269593"/>
            <a:ext cx="0" cy="26982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6" name="直接箭头连接符 475"/>
          <p:cNvCxnSpPr/>
          <p:nvPr/>
        </p:nvCxnSpPr>
        <p:spPr>
          <a:xfrm>
            <a:off x="6008960" y="4259067"/>
            <a:ext cx="666601" cy="30338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8" grpId="0" animBg="1"/>
      <p:bldP spid="159" grpId="0"/>
      <p:bldP spid="160" grpId="0" animBg="1"/>
      <p:bldP spid="326" grpId="0" animBg="1"/>
      <p:bldP spid="327" grpId="0" animBg="1"/>
      <p:bldP spid="328" grpId="0"/>
      <p:bldP spid="332" grpId="0"/>
      <p:bldP spid="335" grpId="0"/>
      <p:bldP spid="336" grpId="0"/>
      <p:bldP spid="381" grpId="0" animBg="1"/>
      <p:bldP spid="426" grpId="0" animBg="1"/>
      <p:bldP spid="4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430856" y="1261363"/>
            <a:ext cx="37092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1800÷3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40423" y="1067081"/>
            <a:ext cx="1082565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600" b="1" spc="-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3600" b="1" spc="-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</a:t>
            </a:r>
            <a:endParaRPr lang="zh-CN" altLang="en-US" sz="3600" b="1" spc="-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191999" y="1233488"/>
            <a:ext cx="4765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180÷3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_____  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9"/>
          <p:cNvSpPr/>
          <p:nvPr/>
        </p:nvSpPr>
        <p:spPr>
          <a:xfrm>
            <a:off x="1209340" y="3252008"/>
            <a:ext cx="9773320" cy="2484482"/>
          </a:xfrm>
          <a:prstGeom prst="roundRect">
            <a:avLst>
              <a:gd name="adj" fmla="val 10938"/>
            </a:avLst>
          </a:prstGeom>
          <a:solidFill>
            <a:srgbClr val="ECE3AD"/>
          </a:solidFill>
          <a:ln w="38100" cap="flat" cmpd="sng" algn="ctr">
            <a:solidFill>
              <a:srgbClr val="95EAE8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在计算几百几十、几千几百除以一位数时，可以将几百几十看作几个十，将几千几百看作几个百，进行计算。</a:t>
            </a:r>
            <a:endParaRPr lang="zh-CN" altLang="en-US" sz="36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-12700" y="6467198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6760" y="6406606"/>
            <a:ext cx="896190" cy="292633"/>
          </a:xfrm>
          <a:prstGeom prst="rect">
            <a:avLst/>
          </a:prstGeom>
        </p:spPr>
      </p:pic>
      <p:grpSp>
        <p:nvGrpSpPr>
          <p:cNvPr id="9" name="组合 35"/>
          <p:cNvGrpSpPr/>
          <p:nvPr/>
        </p:nvGrpSpPr>
        <p:grpSpPr bwMode="auto">
          <a:xfrm>
            <a:off x="1209340" y="177923"/>
            <a:ext cx="4351662" cy="834459"/>
            <a:chOff x="943935" y="729717"/>
            <a:chExt cx="2934710" cy="819600"/>
          </a:xfrm>
        </p:grpSpPr>
        <p:sp>
          <p:nvSpPr>
            <p:cNvPr id="10" name="矩形 9"/>
            <p:cNvSpPr/>
            <p:nvPr/>
          </p:nvSpPr>
          <p:spPr>
            <a:xfrm>
              <a:off x="1423620" y="914495"/>
              <a:ext cx="2455025" cy="584612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  <a:defRPr/>
              </a:pPr>
              <a:r>
                <a:rPr lang="zh-CN" altLang="en-US" sz="3200" b="1">
                  <a:solidFill>
                    <a:srgbClr val="04B3E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试一试</a:t>
              </a:r>
              <a:endParaRPr lang="zh-CN" altLang="en-US" sz="2800" b="1" dirty="0">
                <a:solidFill>
                  <a:srgbClr val="04B3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Picture 3" descr="D:\TDDOWNLOAD\win8风格图标\PNG\Communications\Blue\MB_0018_note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935" y="729717"/>
              <a:ext cx="536030" cy="76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" name="直接连接符 11"/>
            <p:cNvCxnSpPr/>
            <p:nvPr/>
          </p:nvCxnSpPr>
          <p:spPr>
            <a:xfrm>
              <a:off x="1501449" y="1482661"/>
              <a:ext cx="870421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04293" y="1549317"/>
              <a:ext cx="1367578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4270023" y="1067081"/>
            <a:ext cx="1082565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600" b="1" spc="-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3600" b="1" spc="-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2429640" y="2046226"/>
            <a:ext cx="3390480" cy="5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cs typeface="Times New Roman" panose="02020603050405020304" pitchFamily="18" charset="0"/>
              </a:rPr>
              <a:t>18</a:t>
            </a:r>
            <a:r>
              <a:rPr lang="zh-CN" altLang="en-US" sz="2800" b="1" baseline="-25000">
                <a:solidFill>
                  <a:srgbClr val="000000"/>
                </a:solidFill>
                <a:cs typeface="Times New Roman" panose="02020603050405020304" pitchFamily="18" charset="0"/>
              </a:rPr>
              <a:t>个十</a:t>
            </a:r>
            <a:r>
              <a:rPr lang="en-US" altLang="zh-CN" sz="2800" b="1">
                <a:solidFill>
                  <a:srgbClr val="000000"/>
                </a:solidFill>
                <a:cs typeface="Times New Roman" panose="02020603050405020304" pitchFamily="18" charset="0"/>
              </a:rPr>
              <a:t>÷3</a:t>
            </a:r>
            <a:r>
              <a:rPr lang="zh-CN" altLang="en-US" sz="2800" b="1">
                <a:solidFill>
                  <a:srgbClr val="000000"/>
                </a:solidFill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en-US" sz="2800" b="1" baseline="-25000">
                <a:solidFill>
                  <a:srgbClr val="000000"/>
                </a:solidFill>
                <a:cs typeface="Times New Roman" panose="02020603050405020304" pitchFamily="18" charset="0"/>
              </a:rPr>
              <a:t>个十</a:t>
            </a:r>
            <a:endParaRPr lang="zh-CN" altLang="en-US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6749585" y="2073989"/>
            <a:ext cx="3390480" cy="5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cs typeface="Times New Roman" panose="02020603050405020304" pitchFamily="18" charset="0"/>
              </a:rPr>
              <a:t>18</a:t>
            </a:r>
            <a:r>
              <a:rPr lang="zh-CN" altLang="en-US" sz="2800" b="1" baseline="-25000">
                <a:solidFill>
                  <a:srgbClr val="000000"/>
                </a:solidFill>
                <a:cs typeface="Times New Roman" panose="02020603050405020304" pitchFamily="18" charset="0"/>
              </a:rPr>
              <a:t>个百</a:t>
            </a:r>
            <a:r>
              <a:rPr lang="en-US" altLang="zh-CN" sz="2800" b="1">
                <a:solidFill>
                  <a:srgbClr val="000000"/>
                </a:solidFill>
                <a:cs typeface="Times New Roman" panose="02020603050405020304" pitchFamily="18" charset="0"/>
              </a:rPr>
              <a:t>÷3</a:t>
            </a:r>
            <a:r>
              <a:rPr lang="zh-CN" altLang="en-US" sz="2800" b="1">
                <a:solidFill>
                  <a:srgbClr val="000000"/>
                </a:solidFill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000000"/>
                </a:solidFill>
                <a:cs typeface="Times New Roman" panose="02020603050405020304" pitchFamily="18" charset="0"/>
              </a:rPr>
              <a:t>6</a:t>
            </a:r>
            <a:r>
              <a:rPr lang="zh-CN" altLang="en-US" sz="2800" b="1" baseline="-25000">
                <a:solidFill>
                  <a:srgbClr val="000000"/>
                </a:solidFill>
                <a:cs typeface="Times New Roman" panose="02020603050405020304" pitchFamily="18" charset="0"/>
              </a:rPr>
              <a:t>个百</a:t>
            </a:r>
            <a:endParaRPr lang="zh-CN" altLang="en-US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/>
        </p:nvSpPr>
        <p:spPr>
          <a:xfrm>
            <a:off x="1803412" y="1550512"/>
            <a:ext cx="7299268" cy="1975944"/>
          </a:xfrm>
          <a:prstGeom prst="roundRect">
            <a:avLst>
              <a:gd name="adj" fmla="val 16667"/>
            </a:avLst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46÷2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42÷2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66÷6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88÷4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1371414" y="3377093"/>
            <a:ext cx="7299268" cy="1975944"/>
          </a:xfrm>
          <a:prstGeom prst="roundRect">
            <a:avLst>
              <a:gd name="adj" fmla="val 16667"/>
            </a:avLst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210÷7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540÷9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350÷5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240÷8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4114960" y="1876270"/>
            <a:ext cx="8618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4114960" y="2662299"/>
            <a:ext cx="8618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7959147" y="1884098"/>
            <a:ext cx="10370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7978521" y="2670590"/>
            <a:ext cx="12823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 bwMode="auto">
          <a:xfrm>
            <a:off x="4082327" y="3696501"/>
            <a:ext cx="8618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4082327" y="4516814"/>
            <a:ext cx="8618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7998813" y="3678424"/>
            <a:ext cx="8618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8016267" y="4516814"/>
            <a:ext cx="8618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54179" y="353931"/>
            <a:ext cx="38988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4000" b="1" dirty="0">
              <a:solidFill>
                <a:srgbClr val="4A94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1055688" y="1233488"/>
            <a:ext cx="24479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-12700" y="6674587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6760" y="6613995"/>
            <a:ext cx="896190" cy="2926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313530" y="186881"/>
            <a:ext cx="1215502" cy="10770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 bwMode="auto">
          <a:xfrm>
            <a:off x="8435385" y="6152330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P11 </a:t>
            </a:r>
            <a:r>
              <a:rPr lang="zh-CN" altLang="en-US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66CC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679679" y="678848"/>
            <a:ext cx="24479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555803" y="1428046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÷3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3235157" y="1428046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36÷3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 bwMode="auto">
          <a:xfrm>
            <a:off x="5914511" y="1428046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8593864" y="1428046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7000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÷7=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2038240" y="1438556"/>
            <a:ext cx="877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4664087" y="1417536"/>
            <a:ext cx="14989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7591968" y="1428046"/>
            <a:ext cx="10928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10533854" y="1428046"/>
            <a:ext cx="14989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7849593" y="6122036"/>
            <a:ext cx="38744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第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dirty="0">
                <a:solidFill>
                  <a:srgbClr val="66CC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dirty="0">
              <a:solidFill>
                <a:srgbClr val="66CC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555803" y="2513896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÷7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3235157" y="2513896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88÷4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5914511" y="2513896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÷2=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8593864" y="2513896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9000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2038240" y="2524406"/>
            <a:ext cx="877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4664087" y="2503386"/>
            <a:ext cx="14989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7591968" y="2513896"/>
            <a:ext cx="10928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 bwMode="auto">
          <a:xfrm>
            <a:off x="10533854" y="2513896"/>
            <a:ext cx="14989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 bwMode="auto">
          <a:xfrm>
            <a:off x="387658" y="3656120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3235157" y="3670081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48÷2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5914511" y="3670081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450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8593864" y="3670081"/>
            <a:ext cx="23601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6400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2038240" y="3680591"/>
            <a:ext cx="877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664087" y="3659571"/>
            <a:ext cx="14989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7591968" y="3670081"/>
            <a:ext cx="10928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10533854" y="3670081"/>
            <a:ext cx="14989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4" grpId="0"/>
      <p:bldP spid="25" grpId="0"/>
      <p:bldP spid="26" grpId="0"/>
      <p:bldP spid="27" grpId="0"/>
      <p:bldP spid="32" grpId="0"/>
      <p:bldP spid="33" grpId="0"/>
      <p:bldP spid="34" grpId="0"/>
      <p:bldP spid="35" grpId="0"/>
    </p:bldLst>
  </p:timing>
</p:sld>
</file>

<file path=ppt/tags/tag1.xml><?xml version="1.0" encoding="utf-8"?>
<p:tagLst xmlns:p="http://schemas.openxmlformats.org/presentationml/2006/main">
  <p:tag name="ISLIDE.ADDREMOVEWATERMARK" val="4FDej8i1H9"/>
</p:tagLst>
</file>

<file path=ppt/tags/tag10.xml><?xml version="1.0" encoding="utf-8"?>
<p:tagLst xmlns:p="http://schemas.openxmlformats.org/presentationml/2006/main">
  <p:tag name="ISLIDE.ADDREMOVEWATERMARK" val="4FDej8i1H9"/>
</p:tagLst>
</file>

<file path=ppt/tags/tag11.xml><?xml version="1.0" encoding="utf-8"?>
<p:tagLst xmlns:p="http://schemas.openxmlformats.org/presentationml/2006/main">
  <p:tag name="ISLIDE.ADDREMOVEWATERMARK" val="ycIKGxYcie"/>
</p:tagLst>
</file>

<file path=ppt/tags/tag12.xml><?xml version="1.0" encoding="utf-8"?>
<p:tagLst xmlns:p="http://schemas.openxmlformats.org/presentationml/2006/main">
  <p:tag name="ISLIDE.ADDREMOVEWATERMARK" val="4FDej8i1H9"/>
</p:tagLst>
</file>

<file path=ppt/tags/tag13.xml><?xml version="1.0" encoding="utf-8"?>
<p:tagLst xmlns:p="http://schemas.openxmlformats.org/presentationml/2006/main">
  <p:tag name="ISLIDE.ADDREMOVEWATERMARK" val="ycIKGxYcie"/>
</p:tagLst>
</file>

<file path=ppt/tags/tag14.xml><?xml version="1.0" encoding="utf-8"?>
<p:tagLst xmlns:p="http://schemas.openxmlformats.org/presentationml/2006/main">
  <p:tag name="ISLIDE.ADDREMOVEWATERMARK" val="4FDej8i1H9"/>
</p:tagLst>
</file>

<file path=ppt/tags/tag15.xml><?xml version="1.0" encoding="utf-8"?>
<p:tagLst xmlns:p="http://schemas.openxmlformats.org/presentationml/2006/main">
  <p:tag name="ISLIDE.ADDREMOVEWATERMARK" val="ycIKGxYcie"/>
</p:tagLst>
</file>

<file path=ppt/tags/tag16.xml><?xml version="1.0" encoding="utf-8"?>
<p:tagLst xmlns:p="http://schemas.openxmlformats.org/presentationml/2006/main">
  <p:tag name="ISLIDE.ADDREMOVEWATERMARK" val="4FDej8i1H9"/>
</p:tagLst>
</file>

<file path=ppt/tags/tag17.xml><?xml version="1.0" encoding="utf-8"?>
<p:tagLst xmlns:p="http://schemas.openxmlformats.org/presentationml/2006/main">
  <p:tag name="ISLIDE.ADDREMOVEWATERMARK" val="ycIKGxYcie"/>
</p:tagLst>
</file>

<file path=ppt/tags/tag18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ags/tag7.xml><?xml version="1.0" encoding="utf-8"?>
<p:tagLst xmlns:p="http://schemas.openxmlformats.org/presentationml/2006/main">
  <p:tag name="ISLIDE.ADDREMOVEWATERMARK" val="4FDej8i1H9"/>
</p:tagLst>
</file>

<file path=ppt/tags/tag8.xml><?xml version="1.0" encoding="utf-8"?>
<p:tagLst xmlns:p="http://schemas.openxmlformats.org/presentationml/2006/main">
  <p:tag name="ISLIDE.ADDREMOVEWATERMARK" val="ycIKGxYcie"/>
</p:tagLst>
</file>

<file path=ppt/tags/tag9.xml><?xml version="1.0" encoding="utf-8"?>
<p:tagLst xmlns:p="http://schemas.openxmlformats.org/presentationml/2006/main">
  <p:tag name="ISLIDE.ADDREMOVEWATERMARK" val="ycIKGxYcie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加楷体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wrap="square">
        <a:spAutoFit/>
      </a:bodyPr>
      <a:lstStyle>
        <a:defPPr algn="l">
          <a:buFont typeface="Arial" panose="020B0604020202020204" pitchFamily="34" charset="0"/>
          <a:buNone/>
          <a:defRPr sz="3600" b="1" dirty="0">
            <a:solidFill>
              <a:srgbClr val="000000"/>
            </a:solidFill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1786</Words>
  <Application>WPS 演示</Application>
  <PresentationFormat>宽屏</PresentationFormat>
  <Paragraphs>409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黑体</vt:lpstr>
      <vt:lpstr>楷体</vt:lpstr>
      <vt:lpstr>楷体_GB2312</vt:lpstr>
      <vt:lpstr>微软雅黑</vt:lpstr>
      <vt:lpstr>Times New Roman</vt:lpstr>
      <vt:lpstr>Arial Unicode MS</vt:lpstr>
      <vt:lpstr>等线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216</cp:revision>
  <dcterms:created xsi:type="dcterms:W3CDTF">2018-08-15T05:40:00Z</dcterms:created>
  <dcterms:modified xsi:type="dcterms:W3CDTF">2026-02-28T06:52:06Z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FB4FD0E137F641388D3E53F798A22AC3_12</vt:lpwstr>
  </property>
  <property fmtid="{D5CDD505-2E9C-101B-9397-08002B2CF9AE}" pid="3" name="KSOProductBuildVer">
    <vt:lpwstr>2052-12.1.0.25225</vt:lpwstr>
  </property>
</Properties>
</file>