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73" r:id="rId5"/>
    <p:sldId id="347" r:id="rId6"/>
    <p:sldId id="346" r:id="rId7"/>
    <p:sldId id="306" r:id="rId8"/>
    <p:sldId id="307" r:id="rId9"/>
    <p:sldId id="305" r:id="rId10"/>
    <p:sldId id="350" r:id="rId11"/>
    <p:sldId id="367" r:id="rId12"/>
    <p:sldId id="348" r:id="rId13"/>
    <p:sldId id="371" r:id="rId14"/>
    <p:sldId id="372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FAFAFA"/>
    <a:srgbClr val="A9E4D6"/>
    <a:srgbClr val="E96678"/>
    <a:srgbClr val="A1D6E3"/>
    <a:srgbClr val="62BBD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660" autoAdjust="0"/>
  </p:normalViewPr>
  <p:slideViewPr>
    <p:cSldViewPr snapToGrid="0" showGuides="1">
      <p:cViewPr varScale="1">
        <p:scale>
          <a:sx n="81" d="100"/>
          <a:sy n="81" d="100"/>
        </p:scale>
        <p:origin x="96" y="1038"/>
      </p:cViewPr>
      <p:guideLst>
        <p:guide orient="horz" pos="1620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368561B-36F9-4286-913B-3CF82633F7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68561B-36F9-4286-913B-3CF82633F7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黑体" panose="02010609060101010101" pitchFamily="49" charset="-122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2"/>
            <a:ext cx="1149183" cy="1331642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0"/>
            <a:ext cx="9144000" cy="5143500"/>
            <a:chOff x="-13" y="-1"/>
            <a:chExt cx="12192014" cy="6836241"/>
          </a:xfrm>
        </p:grpSpPr>
        <p:pic>
          <p:nvPicPr>
            <p:cNvPr id="3" name="图片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0" y="230798"/>
            <a:ext cx="9144000" cy="46912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3816865" y="2828875"/>
            <a:ext cx="1296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8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459" y="57789"/>
            <a:ext cx="687492" cy="67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7.jpeg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85800" y="1590675"/>
            <a:ext cx="7772400" cy="9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r>
              <a:rPr lang="zh-CN" altLang="en-US" sz="4800"/>
              <a:t>练习二</a:t>
            </a:r>
            <a:endParaRPr lang="zh-CN" altLang="en-US" sz="4800"/>
          </a:p>
        </p:txBody>
      </p:sp>
      <p:sp>
        <p:nvSpPr>
          <p:cNvPr id="6" name="文本框 5"/>
          <p:cNvSpPr txBox="1"/>
          <p:nvPr/>
        </p:nvSpPr>
        <p:spPr>
          <a:xfrm>
            <a:off x="4178300" y="-327025"/>
            <a:ext cx="896938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306388" y="1927225"/>
            <a:ext cx="306388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5143500"/>
            <a:ext cx="901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643063"/>
            <a:ext cx="3175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11"/>
          <p:cNvPicPr>
            <a:picLocks noChangeAspect="1" noChangeArrowheads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0" y="4922838"/>
            <a:ext cx="654050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3024188" y="2571750"/>
            <a:ext cx="321273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+mj-ea"/>
                <a:ea typeface="+mj-ea"/>
              </a:rPr>
              <a:t>（选自</a:t>
            </a:r>
            <a:r>
              <a:rPr lang="zh-CN" altLang="en-US" b="1">
                <a:latin typeface="+mj-ea"/>
                <a:ea typeface="+mj-ea"/>
              </a:rPr>
              <a:t>教材</a:t>
            </a:r>
            <a:r>
              <a:rPr lang="en-US" altLang="zh-CN" b="1">
                <a:latin typeface="+mj-ea"/>
                <a:ea typeface="+mj-ea"/>
              </a:rPr>
              <a:t>P13-P14 </a:t>
            </a:r>
            <a:r>
              <a:rPr lang="zh-CN" altLang="en-US" b="1">
                <a:latin typeface="+mj-ea"/>
                <a:ea typeface="+mj-ea"/>
              </a:rPr>
              <a:t>练习</a:t>
            </a:r>
            <a:r>
              <a:rPr lang="zh-CN" altLang="en-US" b="1" dirty="0">
                <a:latin typeface="+mj-ea"/>
                <a:ea typeface="+mj-ea"/>
              </a:rPr>
              <a:t>二</a:t>
            </a:r>
            <a:r>
              <a:rPr lang="zh-CN" altLang="en-US" b="1">
                <a:latin typeface="+mj-ea"/>
                <a:ea typeface="+mj-ea"/>
              </a:rPr>
              <a:t>）</a:t>
            </a:r>
            <a:endParaRPr lang="zh-CN" altLang="en-US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31"/>
          <p:cNvSpPr txBox="1">
            <a:spLocks noChangeArrowheads="1"/>
          </p:cNvSpPr>
          <p:nvPr/>
        </p:nvSpPr>
        <p:spPr bwMode="auto">
          <a:xfrm>
            <a:off x="606841" y="1557392"/>
            <a:ext cx="197881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320÷4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8" name="TextBox 31"/>
          <p:cNvSpPr txBox="1">
            <a:spLocks noChangeArrowheads="1"/>
          </p:cNvSpPr>
          <p:nvPr/>
        </p:nvSpPr>
        <p:spPr bwMode="auto">
          <a:xfrm>
            <a:off x="3517106" y="1557392"/>
            <a:ext cx="197643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420÷6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TextBox 31"/>
          <p:cNvSpPr txBox="1">
            <a:spLocks noChangeArrowheads="1"/>
          </p:cNvSpPr>
          <p:nvPr/>
        </p:nvSpPr>
        <p:spPr bwMode="auto">
          <a:xfrm>
            <a:off x="6290157" y="1546643"/>
            <a:ext cx="197762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560÷7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0" name="TextBox 31"/>
          <p:cNvSpPr txBox="1">
            <a:spLocks noChangeArrowheads="1"/>
          </p:cNvSpPr>
          <p:nvPr/>
        </p:nvSpPr>
        <p:spPr bwMode="auto">
          <a:xfrm>
            <a:off x="606841" y="2510702"/>
            <a:ext cx="197762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326÷4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1" name="TextBox 31"/>
          <p:cNvSpPr txBox="1">
            <a:spLocks noChangeArrowheads="1"/>
          </p:cNvSpPr>
          <p:nvPr/>
        </p:nvSpPr>
        <p:spPr bwMode="auto">
          <a:xfrm>
            <a:off x="3517106" y="2497003"/>
            <a:ext cx="197643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475÷6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2" name="TextBox 31"/>
          <p:cNvSpPr txBox="1">
            <a:spLocks noChangeArrowheads="1"/>
          </p:cNvSpPr>
          <p:nvPr/>
        </p:nvSpPr>
        <p:spPr bwMode="auto">
          <a:xfrm>
            <a:off x="6290157" y="2486172"/>
            <a:ext cx="197762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617÷7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4929278" y="1557392"/>
            <a:ext cx="63817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70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2028910" y="1552277"/>
            <a:ext cx="58697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7762960" y="1546643"/>
            <a:ext cx="63817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2033805" y="2467275"/>
            <a:ext cx="58697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81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4930468" y="2472389"/>
            <a:ext cx="63698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79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7757745" y="2408830"/>
            <a:ext cx="63698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88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23" name="文本框 25"/>
          <p:cNvSpPr txBox="1">
            <a:spLocks noChangeArrowheads="1"/>
          </p:cNvSpPr>
          <p:nvPr/>
        </p:nvSpPr>
        <p:spPr bwMode="auto">
          <a:xfrm>
            <a:off x="606841" y="416689"/>
            <a:ext cx="7282766" cy="936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先计算第一行和第三行的算式，再估算第二行算式的结果。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24" name="文本框 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9525" y="5005387"/>
            <a:ext cx="671513" cy="1846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6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25" name="图片 2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57010" y="4867275"/>
            <a:ext cx="672703" cy="22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文本框 27"/>
          <p:cNvSpPr txBox="1"/>
          <p:nvPr/>
        </p:nvSpPr>
        <p:spPr bwMode="auto">
          <a:xfrm>
            <a:off x="5935980" y="991857"/>
            <a:ext cx="30859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606841" y="3436448"/>
            <a:ext cx="197881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360÷4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" name="TextBox 31"/>
          <p:cNvSpPr txBox="1">
            <a:spLocks noChangeArrowheads="1"/>
          </p:cNvSpPr>
          <p:nvPr/>
        </p:nvSpPr>
        <p:spPr bwMode="auto">
          <a:xfrm>
            <a:off x="3517106" y="3436448"/>
            <a:ext cx="197643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480÷6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>
            <a:off x="6290157" y="3425699"/>
            <a:ext cx="1977628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630÷7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7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0" name="TextBox 31"/>
          <p:cNvSpPr txBox="1">
            <a:spLocks noChangeArrowheads="1"/>
          </p:cNvSpPr>
          <p:nvPr/>
        </p:nvSpPr>
        <p:spPr bwMode="auto">
          <a:xfrm>
            <a:off x="4929188" y="3436448"/>
            <a:ext cx="63817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" name="TextBox 31"/>
          <p:cNvSpPr txBox="1">
            <a:spLocks noChangeArrowheads="1"/>
          </p:cNvSpPr>
          <p:nvPr/>
        </p:nvSpPr>
        <p:spPr bwMode="auto">
          <a:xfrm>
            <a:off x="2028910" y="3425699"/>
            <a:ext cx="58697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90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" name="TextBox 31"/>
          <p:cNvSpPr txBox="1">
            <a:spLocks noChangeArrowheads="1"/>
          </p:cNvSpPr>
          <p:nvPr/>
        </p:nvSpPr>
        <p:spPr bwMode="auto">
          <a:xfrm>
            <a:off x="7696285" y="3425699"/>
            <a:ext cx="638175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721669" y="275308"/>
            <a:ext cx="71401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10.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表是某小学一至三年级捐赠图书情况。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496616" y="776438"/>
          <a:ext cx="6096000" cy="1465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4368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solidFill>
                            <a:schemeClr val="tx1"/>
                          </a:solidFill>
                        </a:rPr>
                        <a:t>年级</a:t>
                      </a:r>
                      <a:endParaRPr lang="zh-CN" alt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>
                          <a:solidFill>
                            <a:schemeClr val="tx1"/>
                          </a:solidFill>
                        </a:rPr>
                        <a:t>班级个数</a:t>
                      </a:r>
                      <a:endParaRPr lang="zh-CN" alt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solidFill>
                            <a:schemeClr val="tx1"/>
                          </a:solidFill>
                        </a:rPr>
                        <a:t>捐赠图书册数</a:t>
                      </a:r>
                      <a:endParaRPr lang="zh-CN" altLang="en-US" sz="2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9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一年级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438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9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445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69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635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239441" y="2316139"/>
            <a:ext cx="7140178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1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估计一下哪个年级平均每班捐赠图书的册数最多。</a:t>
            </a:r>
            <a:endParaRPr lang="zh-CN" altLang="en-US" sz="21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6616" y="3364286"/>
            <a:ext cx="1659658" cy="546834"/>
            <a:chOff x="1351217" y="2882109"/>
            <a:chExt cx="2212877" cy="729112"/>
          </a:xfrm>
        </p:grpSpPr>
        <p:cxnSp>
          <p:nvCxnSpPr>
            <p:cNvPr id="8" name="直接箭头连接符 7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351217" y="3057908"/>
              <a:ext cx="757428" cy="5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rgbClr val="0000FF"/>
                  </a:solidFill>
                  <a:latin typeface="+mn-lt"/>
                  <a:ea typeface="+mn-ea"/>
                </a:rPr>
                <a:t>480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772" y="3057908"/>
              <a:ext cx="1830322" cy="54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000FF"/>
                  </a:solidFill>
                  <a:latin typeface="+mn-lt"/>
                  <a:ea typeface="+mn-ea"/>
                </a:rPr>
                <a:t>（往大估）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96617" y="2927928"/>
            <a:ext cx="1845128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+mj-ea"/>
              </a:rPr>
              <a:t>438÷6 </a:t>
            </a:r>
            <a:r>
              <a:rPr lang="zh-CN" altLang="en-US" sz="2100" b="1" dirty="0">
                <a:latin typeface="+mn-lt"/>
                <a:ea typeface="+mj-ea"/>
              </a:rPr>
              <a:t>≈ </a:t>
            </a:r>
            <a:endParaRPr lang="zh-CN" altLang="en-US" sz="2100" b="1" dirty="0">
              <a:latin typeface="+mn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91099" y="2936211"/>
            <a:ext cx="1845128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>
                <a:latin typeface="+mn-lt"/>
                <a:ea typeface="+mj-ea"/>
              </a:rPr>
              <a:t>635÷7 </a:t>
            </a:r>
            <a:r>
              <a:rPr lang="zh-CN" altLang="en-US" sz="2100" b="1" dirty="0">
                <a:latin typeface="+mn-lt"/>
                <a:ea typeface="+mj-ea"/>
              </a:rPr>
              <a:t>≈ </a:t>
            </a:r>
            <a:endParaRPr lang="zh-CN" altLang="en-US" sz="2100" b="1" dirty="0"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1300" y="2927928"/>
            <a:ext cx="518990" cy="468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j-ea"/>
              </a:rPr>
              <a:t>80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+mj-ea"/>
              </a:rPr>
              <a:t> 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16236" y="2933326"/>
            <a:ext cx="784447" cy="468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j-ea"/>
              </a:rPr>
              <a:t>90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804629" y="3372569"/>
            <a:ext cx="1729418" cy="546834"/>
            <a:chOff x="1351217" y="2882109"/>
            <a:chExt cx="2305890" cy="729112"/>
          </a:xfrm>
        </p:grpSpPr>
        <p:cxnSp>
          <p:nvCxnSpPr>
            <p:cNvPr id="26" name="直接箭头连接符 25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351217" y="3057908"/>
              <a:ext cx="757428" cy="5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>
                  <a:solidFill>
                    <a:srgbClr val="0000FF"/>
                  </a:solidFill>
                  <a:latin typeface="+mn-lt"/>
                  <a:ea typeface="+mn-ea"/>
                </a:rPr>
                <a:t>630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40466" y="3057908"/>
              <a:ext cx="2016641" cy="54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rgbClr val="0000FF"/>
                  </a:solidFill>
                  <a:latin typeface="+mn-lt"/>
                  <a:ea typeface="+mn-ea"/>
                </a:rPr>
                <a:t>（往小估）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10"/>
          <p:cNvSpPr txBox="1">
            <a:spLocks noChangeArrowheads="1"/>
          </p:cNvSpPr>
          <p:nvPr/>
        </p:nvSpPr>
        <p:spPr bwMode="auto">
          <a:xfrm>
            <a:off x="1576515" y="4271338"/>
            <a:ext cx="7140178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答：三年级平均每班捐赠图书的册数最多。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977749" y="3827726"/>
            <a:ext cx="3863042" cy="467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>
                <a:solidFill>
                  <a:srgbClr val="FF0000"/>
                </a:solidFill>
                <a:latin typeface="+mj-lt"/>
              </a:rPr>
              <a:t>445÷5 </a:t>
            </a:r>
            <a:r>
              <a:rPr lang="zh-CN" altLang="en-US" sz="2100" b="1">
                <a:solidFill>
                  <a:srgbClr val="FF0000"/>
                </a:solidFill>
                <a:latin typeface="+mj-lt"/>
                <a:ea typeface="+mn-ea"/>
              </a:rPr>
              <a:t>＜</a:t>
            </a:r>
            <a:r>
              <a:rPr lang="en-US" altLang="zh-CN" sz="2100" b="1">
                <a:solidFill>
                  <a:srgbClr val="FF0000"/>
                </a:solidFill>
                <a:latin typeface="+mj-lt"/>
                <a:ea typeface="+mn-ea"/>
              </a:rPr>
              <a:t>90</a:t>
            </a:r>
            <a:r>
              <a:rPr lang="zh-CN" altLang="en-US" sz="2100" b="1">
                <a:solidFill>
                  <a:srgbClr val="FF0000"/>
                </a:solidFill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zh-CN" altLang="en-US" sz="21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2100" b="1">
                <a:solidFill>
                  <a:srgbClr val="FF0000"/>
                </a:solidFill>
                <a:latin typeface="+mj-lt"/>
              </a:rPr>
              <a:t>635÷7</a:t>
            </a:r>
            <a:endParaRPr lang="zh-CN" altLang="en-US" sz="21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8062" y="2939001"/>
            <a:ext cx="1845128" cy="465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>
                <a:latin typeface="+mn-lt"/>
                <a:ea typeface="+mj-ea"/>
              </a:rPr>
              <a:t>445÷5 </a:t>
            </a:r>
            <a:r>
              <a:rPr lang="zh-CN" altLang="en-US" sz="2100" b="1" dirty="0">
                <a:latin typeface="+mn-lt"/>
                <a:ea typeface="+mj-ea"/>
              </a:rPr>
              <a:t>≈ </a:t>
            </a:r>
            <a:endParaRPr lang="zh-CN" altLang="en-US" sz="2100" b="1" dirty="0">
              <a:latin typeface="+mn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64791" y="2930621"/>
            <a:ext cx="784447" cy="468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+mj-ea"/>
              </a:rPr>
              <a:t>90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61592" y="3375359"/>
            <a:ext cx="1729418" cy="546834"/>
            <a:chOff x="1351217" y="2882109"/>
            <a:chExt cx="2305890" cy="729112"/>
          </a:xfrm>
        </p:grpSpPr>
        <p:cxnSp>
          <p:nvCxnSpPr>
            <p:cNvPr id="14" name="直接箭头连接符 13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351217" y="3057908"/>
              <a:ext cx="757428" cy="553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>
                  <a:solidFill>
                    <a:srgbClr val="0000FF"/>
                  </a:solidFill>
                  <a:latin typeface="+mn-lt"/>
                  <a:ea typeface="+mn-ea"/>
                </a:rPr>
                <a:t>450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40466" y="3057908"/>
              <a:ext cx="2016641" cy="549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>
                  <a:solidFill>
                    <a:srgbClr val="0000FF"/>
                  </a:solidFill>
                  <a:latin typeface="+mn-lt"/>
                  <a:ea typeface="+mn-ea"/>
                </a:rPr>
                <a:t>（往大估</a:t>
              </a:r>
              <a:r>
                <a:rPr lang="zh-CN" altLang="en-US" dirty="0">
                  <a:solidFill>
                    <a:srgbClr val="0000FF"/>
                  </a:solidFill>
                  <a:latin typeface="+mn-lt"/>
                  <a:ea typeface="+mn-ea"/>
                </a:rPr>
                <a:t>）</a:t>
              </a:r>
              <a:endParaRPr lang="zh-CN" altLang="en-US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 bwMode="auto">
          <a:xfrm>
            <a:off x="5691492" y="4618579"/>
            <a:ext cx="3452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1600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/>
      <p:bldP spid="28" grpId="0"/>
      <p:bldP spid="35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89020" y="628068"/>
            <a:ext cx="6207919" cy="590354"/>
            <a:chOff x="1323974" y="1114425"/>
            <a:chExt cx="8277225" cy="787139"/>
          </a:xfrm>
        </p:grpSpPr>
        <p:sp>
          <p:nvSpPr>
            <p:cNvPr id="3" name="文本框 2"/>
            <p:cNvSpPr txBox="1"/>
            <p:nvPr/>
          </p:nvSpPr>
          <p:spPr>
            <a:xfrm>
              <a:off x="1323974" y="1114425"/>
              <a:ext cx="8277225" cy="78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800" b="1">
                  <a:latin typeface="+mn-lt"/>
                  <a:ea typeface="+mj-ea"/>
                </a:rPr>
                <a:t>1</a:t>
              </a:r>
              <a:r>
                <a:rPr lang="en-US" altLang="zh-CN" sz="2800" b="1" dirty="0">
                  <a:latin typeface="+mn-lt"/>
                  <a:ea typeface="+mj-ea"/>
                </a:rPr>
                <a:t>1</a:t>
              </a:r>
              <a:r>
                <a:rPr lang="en-US" altLang="zh-CN" sz="2800" b="1">
                  <a:latin typeface="+mn-lt"/>
                  <a:ea typeface="+mj-ea"/>
                </a:rPr>
                <a:t>.</a:t>
              </a:r>
              <a:r>
                <a:rPr lang="zh-CN" altLang="en-US" sz="2800" b="1" dirty="0">
                  <a:latin typeface="+mn-lt"/>
                  <a:ea typeface="+mj-ea"/>
                </a:rPr>
                <a:t>在       里填上合适的数。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775297" y="1336530"/>
              <a:ext cx="457200" cy="457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0980" y="2990607"/>
            <a:ext cx="3750469" cy="1154355"/>
            <a:chOff x="2800350" y="2219325"/>
            <a:chExt cx="3898970" cy="1539139"/>
          </a:xfrm>
        </p:grpSpPr>
        <p:sp>
          <p:nvSpPr>
            <p:cNvPr id="10" name="文本框 9"/>
            <p:cNvSpPr txBox="1"/>
            <p:nvPr/>
          </p:nvSpPr>
          <p:spPr>
            <a:xfrm>
              <a:off x="2800350" y="2219325"/>
              <a:ext cx="3898970" cy="1539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j-ea"/>
                </a:rPr>
                <a:t>40</a:t>
              </a:r>
              <a:r>
                <a:rPr lang="zh-CN" altLang="en-US" sz="2800" b="1" dirty="0">
                  <a:latin typeface="+mn-lt"/>
                  <a:ea typeface="+mj-ea"/>
                </a:rPr>
                <a:t>＋       </a:t>
              </a:r>
              <a:r>
                <a:rPr lang="en-US" altLang="zh-CN" sz="2800" b="1" dirty="0">
                  <a:latin typeface="+mn-lt"/>
                  <a:ea typeface="+mj-ea"/>
                </a:rPr>
                <a:t>×3 </a:t>
              </a:r>
              <a:r>
                <a:rPr lang="zh-CN" altLang="en-US" sz="2800" b="1" dirty="0">
                  <a:latin typeface="+mn-lt"/>
                  <a:ea typeface="+mj-ea"/>
                </a:rPr>
                <a:t>＝</a:t>
              </a:r>
              <a:r>
                <a:rPr lang="en-US" altLang="zh-CN" sz="2800" b="1" dirty="0">
                  <a:latin typeface="+mn-lt"/>
                  <a:ea typeface="+mj-ea"/>
                </a:rPr>
                <a:t>100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19533" y="2274096"/>
              <a:ext cx="512902" cy="6600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93162" y="1562540"/>
            <a:ext cx="3750469" cy="590354"/>
            <a:chOff x="3081704" y="2219325"/>
            <a:chExt cx="5000625" cy="787138"/>
          </a:xfrm>
        </p:grpSpPr>
        <p:sp>
          <p:nvSpPr>
            <p:cNvPr id="13" name="文本框 12"/>
            <p:cNvSpPr txBox="1"/>
            <p:nvPr/>
          </p:nvSpPr>
          <p:spPr>
            <a:xfrm>
              <a:off x="3081704" y="2219325"/>
              <a:ext cx="5000625" cy="787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j-ea"/>
                </a:rPr>
                <a:t>96÷3</a:t>
              </a:r>
              <a:r>
                <a:rPr lang="zh-CN" altLang="en-US" sz="2800" b="1" dirty="0">
                  <a:latin typeface="+mn-lt"/>
                  <a:ea typeface="+mj-ea"/>
                </a:rPr>
                <a:t>＋</a:t>
              </a:r>
              <a:r>
                <a:rPr lang="en-US" altLang="zh-CN" sz="2800" b="1" dirty="0">
                  <a:latin typeface="+mn-lt"/>
                  <a:ea typeface="+mj-ea"/>
                </a:rPr>
                <a:t>       </a:t>
              </a:r>
              <a:r>
                <a:rPr lang="zh-CN" altLang="en-US" sz="2800" b="1" dirty="0">
                  <a:latin typeface="+mn-lt"/>
                  <a:ea typeface="+mj-ea"/>
                </a:rPr>
                <a:t>＝</a:t>
              </a:r>
              <a:r>
                <a:rPr lang="en-US" altLang="zh-CN" sz="2800" b="1" dirty="0">
                  <a:latin typeface="+mn-lt"/>
                  <a:ea typeface="+mj-ea"/>
                </a:rPr>
                <a:t>50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091116" y="2311978"/>
              <a:ext cx="602652" cy="65041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26613" y="1599768"/>
            <a:ext cx="4190529" cy="1150508"/>
            <a:chOff x="2800350" y="2219325"/>
            <a:chExt cx="3898970" cy="1534008"/>
          </a:xfrm>
        </p:grpSpPr>
        <p:sp>
          <p:nvSpPr>
            <p:cNvPr id="16" name="文本框 15"/>
            <p:cNvSpPr txBox="1"/>
            <p:nvPr/>
          </p:nvSpPr>
          <p:spPr>
            <a:xfrm>
              <a:off x="2800350" y="2219325"/>
              <a:ext cx="3898970" cy="153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2800" b="1" dirty="0">
                  <a:latin typeface="+mn-lt"/>
                  <a:ea typeface="+mj-ea"/>
                </a:rPr>
                <a:t>（</a:t>
              </a:r>
              <a:r>
                <a:rPr lang="en-US" altLang="zh-CN" sz="2800" b="1" dirty="0">
                  <a:latin typeface="+mn-lt"/>
                  <a:ea typeface="+mj-ea"/>
                </a:rPr>
                <a:t>47</a:t>
              </a:r>
              <a:r>
                <a:rPr lang="zh-CN" altLang="en-US" sz="2800" b="1" dirty="0">
                  <a:latin typeface="+mn-lt"/>
                  <a:ea typeface="+mj-ea"/>
                </a:rPr>
                <a:t>＋</a:t>
              </a:r>
              <a:r>
                <a:rPr lang="en-US" altLang="zh-CN" sz="2800" b="1" dirty="0">
                  <a:latin typeface="+mn-lt"/>
                  <a:ea typeface="+mj-ea"/>
                </a:rPr>
                <a:t>19</a:t>
              </a:r>
              <a:r>
                <a:rPr lang="zh-CN" altLang="en-US" sz="2800" b="1" dirty="0">
                  <a:latin typeface="+mn-lt"/>
                  <a:ea typeface="+mj-ea"/>
                </a:rPr>
                <a:t>）</a:t>
              </a:r>
              <a:r>
                <a:rPr lang="en-US" altLang="zh-CN" sz="2800" b="1" dirty="0">
                  <a:latin typeface="+mn-lt"/>
                  <a:ea typeface="+mj-ea"/>
                </a:rPr>
                <a:t>÷</a:t>
              </a:r>
              <a:r>
                <a:rPr lang="zh-CN" altLang="en-US" sz="2800" b="1" dirty="0">
                  <a:latin typeface="+mn-lt"/>
                  <a:ea typeface="+mj-ea"/>
                </a:rPr>
                <a:t>       ＝</a:t>
              </a:r>
              <a:r>
                <a:rPr lang="en-US" altLang="zh-CN" sz="2800" b="1" dirty="0">
                  <a:latin typeface="+mn-lt"/>
                  <a:ea typeface="+mj-ea"/>
                </a:rPr>
                <a:t>33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91916" y="2328863"/>
              <a:ext cx="422605" cy="63509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968343" y="3567784"/>
            <a:ext cx="11127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247497" y="3519707"/>
            <a:ext cx="727314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j-ea"/>
              </a:rPr>
              <a:t>60</a:t>
            </a:r>
            <a:endParaRPr lang="zh-CN" altLang="en-US" sz="24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14371" y="2923992"/>
            <a:ext cx="72731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199940" y="2119843"/>
            <a:ext cx="1015694" cy="179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377200" y="2124747"/>
            <a:ext cx="727314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j-ea"/>
              </a:rPr>
              <a:t>32</a:t>
            </a:r>
            <a:endParaRPr lang="zh-CN" altLang="en-US" sz="24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32839" y="1558692"/>
            <a:ext cx="72731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+mj-ea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4943631" y="2137795"/>
            <a:ext cx="1263110" cy="150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5198118" y="2093713"/>
            <a:ext cx="727314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j-ea"/>
              </a:rPr>
              <a:t>66</a:t>
            </a:r>
            <a:endParaRPr lang="zh-CN" altLang="en-US" sz="24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28235" y="1573715"/>
            <a:ext cx="72731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4116830" y="794647"/>
            <a:ext cx="34525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1600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03830" y="2941016"/>
            <a:ext cx="3750469" cy="590354"/>
            <a:chOff x="2800350" y="2219325"/>
            <a:chExt cx="3898970" cy="787138"/>
          </a:xfrm>
        </p:grpSpPr>
        <p:sp>
          <p:nvSpPr>
            <p:cNvPr id="25" name="文本框 24"/>
            <p:cNvSpPr txBox="1"/>
            <p:nvPr/>
          </p:nvSpPr>
          <p:spPr>
            <a:xfrm>
              <a:off x="2800350" y="2219325"/>
              <a:ext cx="3898970" cy="787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2800" b="1" dirty="0">
                  <a:latin typeface="+mn-lt"/>
                  <a:ea typeface="+mj-ea"/>
                </a:rPr>
                <a:t>3</a:t>
              </a:r>
              <a:r>
                <a:rPr lang="en-US" altLang="zh-CN" sz="2800" b="1">
                  <a:latin typeface="+mn-lt"/>
                  <a:ea typeface="+mj-ea"/>
                </a:rPr>
                <a:t>0</a:t>
              </a:r>
              <a:r>
                <a:rPr lang="zh-CN" altLang="en-US" sz="2800" b="1">
                  <a:latin typeface="+mn-lt"/>
                  <a:ea typeface="+mj-ea"/>
                </a:rPr>
                <a:t>＋       </a:t>
              </a:r>
              <a:r>
                <a:rPr lang="en-US" altLang="zh-CN" sz="2800" b="1">
                  <a:latin typeface="+mn-lt"/>
                  <a:ea typeface="+mj-ea"/>
                </a:rPr>
                <a:t>÷4 </a:t>
              </a:r>
              <a:r>
                <a:rPr lang="zh-CN" altLang="en-US" sz="2800" b="1">
                  <a:latin typeface="+mn-lt"/>
                  <a:ea typeface="+mj-ea"/>
                </a:rPr>
                <a:t>＝</a:t>
              </a:r>
              <a:r>
                <a:rPr lang="en-US" altLang="zh-CN" sz="2800" b="1">
                  <a:latin typeface="+mn-lt"/>
                  <a:ea typeface="+mj-ea"/>
                </a:rPr>
                <a:t>41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819533" y="2274096"/>
              <a:ext cx="512902" cy="6600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748578" y="3552202"/>
            <a:ext cx="11127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6000347" y="3470116"/>
            <a:ext cx="727314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j-ea"/>
              </a:rPr>
              <a:t>11</a:t>
            </a:r>
            <a:endParaRPr lang="zh-CN" altLang="en-US" sz="24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67221" y="2874401"/>
            <a:ext cx="727314" cy="59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+mj-ea"/>
              </a:rPr>
              <a:t>44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  <p:bldP spid="35" grpId="0"/>
      <p:bldP spid="37" grpId="0"/>
      <p:bldP spid="39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509760" y="509137"/>
            <a:ext cx="183594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416852" y="1071035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30÷3=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2426368" y="1071035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36÷3=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4435883" y="1071035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400÷2=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6445398" y="1071035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7000÷7=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1528680" y="1078918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3498066" y="1063153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5693976" y="1071035"/>
            <a:ext cx="81960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7900391" y="1071035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5887195" y="4591527"/>
            <a:ext cx="29058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416852" y="1885423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70÷7=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2426368" y="1885423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88÷4=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4435883" y="1885423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800÷2=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6445398" y="1885423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9000÷3=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1528680" y="1893305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3498066" y="1877540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5693976" y="1885423"/>
            <a:ext cx="81960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7900391" y="1885423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290743" y="2742091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180÷6=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2426368" y="2752561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48÷2=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4435883" y="2752561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450÷5=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6445398" y="2752561"/>
            <a:ext cx="177013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6400÷8=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1528680" y="2760444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3498066" y="2744679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5693976" y="2752561"/>
            <a:ext cx="81960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7900391" y="2752561"/>
            <a:ext cx="112421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762584" y="374707"/>
            <a:ext cx="183594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305" y="1119762"/>
            <a:ext cx="7557025" cy="20297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 bwMode="auto">
          <a:xfrm>
            <a:off x="5858012" y="4525865"/>
            <a:ext cx="29058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3071122" y="1213281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3071122" y="1696625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3071122" y="2095648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3071122" y="2621154"/>
            <a:ext cx="658304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7310918" y="1211877"/>
            <a:ext cx="1071645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7310918" y="1654789"/>
            <a:ext cx="1071645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7310918" y="2100615"/>
            <a:ext cx="1071645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7310918" y="2585363"/>
            <a:ext cx="1071645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71845" y="3252151"/>
            <a:ext cx="6373223" cy="1121274"/>
            <a:chOff x="879835" y="4409657"/>
            <a:chExt cx="8497630" cy="1495032"/>
          </a:xfrm>
        </p:grpSpPr>
        <p:sp>
          <p:nvSpPr>
            <p:cNvPr id="42" name="圆角矩形 51"/>
            <p:cNvSpPr/>
            <p:nvPr/>
          </p:nvSpPr>
          <p:spPr bwMode="auto">
            <a:xfrm>
              <a:off x="879835" y="4409657"/>
              <a:ext cx="8497630" cy="1495032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 bwMode="auto">
            <a:xfrm>
              <a:off x="1139628" y="4552580"/>
              <a:ext cx="8237837" cy="1231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27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被除数增大，除数不变，商变大；</a:t>
              </a:r>
              <a:endPara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27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被除数不变，除数增大，商变小。</a:t>
              </a:r>
              <a:endParaRPr lang="en-US" sz="27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对话气泡: 圆角矩形 40"/>
          <p:cNvSpPr/>
          <p:nvPr/>
        </p:nvSpPr>
        <p:spPr>
          <a:xfrm>
            <a:off x="1743684" y="337154"/>
            <a:ext cx="3655168" cy="528669"/>
          </a:xfrm>
          <a:prstGeom prst="wedgeRoundRectCallout">
            <a:avLst>
              <a:gd name="adj1" fmla="val 33858"/>
              <a:gd name="adj2" fmla="val 80440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你发现什么规律了吗？</a:t>
            </a:r>
            <a:endParaRPr 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941335" y="2171860"/>
            <a:ext cx="409404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90÷9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696302" y="3424010"/>
            <a:ext cx="6908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答：如果排成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列，每列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人；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如果围成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个圆圈，每个圆圈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7832" y="406199"/>
            <a:ext cx="1539954" cy="578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b="1" spc="-15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zh-CN" altLang="en-US" sz="2700" b="1" spc="-15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-9525" y="5005940"/>
            <a:ext cx="67147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6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71857" y="4896203"/>
            <a:ext cx="672143" cy="219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58549" y="409623"/>
            <a:ext cx="7332726" cy="165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人表演集体舞。如果排成人数相同的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列，每列多少人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如果围成人数相同的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个圆圈，每个圆圈多少人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85927" y="1588530"/>
            <a:ext cx="3885390" cy="360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500" spc="-15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1500" spc="-15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1500" spc="-15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500" spc="-15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  </a:t>
            </a:r>
            <a:r>
              <a:rPr lang="zh-CN" altLang="en-US" sz="1500" spc="-15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 第</a:t>
            </a:r>
            <a:r>
              <a:rPr lang="en-US" altLang="zh-CN" sz="1500" spc="-15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1500" spc="-15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500" spc="-15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1500" spc="-15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941335" y="2787244"/>
            <a:ext cx="409404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90÷3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520700" y="378136"/>
            <a:ext cx="7797799" cy="15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公园运来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盆花，准备摆在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个花坛里。平均</a:t>
            </a:r>
            <a:r>
              <a:rPr lang="zh-CN" altLang="en-US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每个花坛要摆</a:t>
            </a:r>
            <a:r>
              <a:rPr lang="zh-CN" altLang="en-US" sz="27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en-US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盆花？每个花坛里的花摆成</a:t>
            </a:r>
            <a:r>
              <a:rPr lang="en-US" altLang="zh-CN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7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行，平均每行要摆多少盆花？</a:t>
            </a:r>
            <a:endParaRPr lang="zh-CN" altLang="en-US" sz="27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3116905" y="2087002"/>
            <a:ext cx="263284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88÷2=44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（盆）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3125046" y="2698860"/>
            <a:ext cx="263284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44÷4=11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盆）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1601500" y="3576729"/>
            <a:ext cx="661451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</a:t>
            </a: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花坛摆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盆，每行摆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盆。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5887195" y="4591527"/>
            <a:ext cx="29058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860" y="1423386"/>
            <a:ext cx="5561681" cy="2647478"/>
          </a:xfrm>
          <a:prstGeom prst="rect">
            <a:avLst/>
          </a:prstGeom>
        </p:spPr>
      </p:pic>
      <p:sp>
        <p:nvSpPr>
          <p:cNvPr id="27" name="Text Box 52"/>
          <p:cNvSpPr txBox="1">
            <a:spLocks noChangeArrowheads="1"/>
          </p:cNvSpPr>
          <p:nvPr/>
        </p:nvSpPr>
        <p:spPr bwMode="auto">
          <a:xfrm>
            <a:off x="820915" y="474993"/>
            <a:ext cx="750217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27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lang="zh-CN" altLang="en-US" sz="27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一只老虎的体重是一只梅花鹿的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倍，是一只藏羚羊的</a:t>
            </a:r>
            <a:r>
              <a:rPr lang="en-US" altLang="zh-CN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zh-CN" altLang="en-US" sz="27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倍。</a:t>
            </a:r>
            <a:endParaRPr lang="zh-CN" altLang="en-US" sz="27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855787" y="3388398"/>
            <a:ext cx="1544023" cy="759728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spc="-18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endParaRPr lang="en-US" altLang="zh-CN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2 4 0</a:t>
            </a:r>
            <a:r>
              <a:rPr lang="zh-CN" altLang="en-US" sz="2100" b="1" spc="-188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3660885" y="3388398"/>
            <a:ext cx="1544023" cy="759728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spc="-18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梅花鹿</a:t>
            </a:r>
            <a:endParaRPr lang="en-US" altLang="zh-CN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en-US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spc="-188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517048" y="3388398"/>
            <a:ext cx="1602890" cy="759728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spc="-188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藏羚羊</a:t>
            </a:r>
            <a:endParaRPr lang="en-US" altLang="zh-CN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en-US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100" b="1" spc="-188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spc="-188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100" b="1" spc="-188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3987602" y="3731640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5873200" y="3713664"/>
            <a:ext cx="492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5887195" y="4591527"/>
            <a:ext cx="29058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7"/>
          <p:cNvGrpSpPr/>
          <p:nvPr/>
        </p:nvGrpSpPr>
        <p:grpSpPr bwMode="auto">
          <a:xfrm>
            <a:off x="442913" y="3219102"/>
            <a:ext cx="3992166" cy="921544"/>
            <a:chOff x="71" y="1601"/>
            <a:chExt cx="3353" cy="774"/>
          </a:xfrm>
        </p:grpSpPr>
        <p:pic>
          <p:nvPicPr>
            <p:cNvPr id="11" name="Picture 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71" y="1601"/>
              <a:ext cx="72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922" y="1601"/>
              <a:ext cx="2502" cy="680"/>
            </a:xfrm>
            <a:prstGeom prst="wedgeRoundRectCallout">
              <a:avLst>
                <a:gd name="adj1" fmla="val -60716"/>
                <a:gd name="adj2" fmla="val -734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zh-CN" altLang="en-US" sz="21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说一说除数是一位数的除法口算是怎么算的。</a:t>
              </a:r>
              <a:endParaRPr lang="zh-CN" altLang="zh-CN" sz="21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63"/>
          <p:cNvGrpSpPr/>
          <p:nvPr/>
        </p:nvGrpSpPr>
        <p:grpSpPr bwMode="auto">
          <a:xfrm>
            <a:off x="4785123" y="3064322"/>
            <a:ext cx="4165996" cy="2019301"/>
            <a:chOff x="2156" y="3120"/>
            <a:chExt cx="3499" cy="1696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28" y="3120"/>
              <a:ext cx="727" cy="1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2156" y="3177"/>
              <a:ext cx="2646" cy="913"/>
            </a:xfrm>
            <a:prstGeom prst="wedgeRoundRectCallout">
              <a:avLst>
                <a:gd name="adj1" fmla="val 57287"/>
                <a:gd name="adj2" fmla="val 782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zh-CN" altLang="en-US" sz="21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把两位数分成整十数和一位数，分别除以一位数后再相加。</a:t>
              </a:r>
              <a:endParaRPr lang="en-US" altLang="zh-CN" sz="21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" name="表格 2"/>
          <p:cNvGraphicFramePr/>
          <p:nvPr/>
        </p:nvGraphicFramePr>
        <p:xfrm>
          <a:off x="1243340" y="770560"/>
          <a:ext cx="6692177" cy="18614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2046"/>
                <a:gridCol w="913589"/>
                <a:gridCol w="912187"/>
                <a:gridCol w="913589"/>
                <a:gridCol w="914990"/>
                <a:gridCol w="912187"/>
                <a:gridCol w="913589"/>
              </a:tblGrid>
              <a:tr h="822841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7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被除数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1925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7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除  数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27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19259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7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商</a:t>
                      </a:r>
                      <a:endParaRPr lang="zh-CN" altLang="en-US" sz="27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2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4" marR="68584" marT="34292" marB="3429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</a:tbl>
          </a:graphicData>
        </a:graphic>
      </p:graphicFrame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2358995" y="2159521"/>
            <a:ext cx="111832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72"/>
          <p:cNvSpPr txBox="1">
            <a:spLocks noChangeArrowheads="1"/>
          </p:cNvSpPr>
          <p:nvPr/>
        </p:nvSpPr>
        <p:spPr bwMode="auto">
          <a:xfrm>
            <a:off x="3392168" y="2158272"/>
            <a:ext cx="91896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72"/>
          <p:cNvSpPr txBox="1">
            <a:spLocks noChangeArrowheads="1"/>
          </p:cNvSpPr>
          <p:nvPr/>
        </p:nvSpPr>
        <p:spPr bwMode="auto">
          <a:xfrm>
            <a:off x="4396277" y="2159521"/>
            <a:ext cx="68781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2"/>
          <p:cNvSpPr txBox="1">
            <a:spLocks noChangeArrowheads="1"/>
          </p:cNvSpPr>
          <p:nvPr/>
        </p:nvSpPr>
        <p:spPr bwMode="auto">
          <a:xfrm>
            <a:off x="5315237" y="2149585"/>
            <a:ext cx="64194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72"/>
          <p:cNvSpPr txBox="1">
            <a:spLocks noChangeArrowheads="1"/>
          </p:cNvSpPr>
          <p:nvPr/>
        </p:nvSpPr>
        <p:spPr bwMode="auto">
          <a:xfrm>
            <a:off x="6185215" y="2139650"/>
            <a:ext cx="746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2"/>
          <p:cNvSpPr txBox="1">
            <a:spLocks noChangeArrowheads="1"/>
          </p:cNvSpPr>
          <p:nvPr/>
        </p:nvSpPr>
        <p:spPr bwMode="auto">
          <a:xfrm>
            <a:off x="7134020" y="2159520"/>
            <a:ext cx="59888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791766" y="263354"/>
            <a:ext cx="642896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5780039" y="4605815"/>
            <a:ext cx="29058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77373" y="1780237"/>
            <a:ext cx="41337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148÷3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≈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7" name="文本框 10"/>
          <p:cNvSpPr txBox="1">
            <a:spLocks noChangeArrowheads="1"/>
          </p:cNvSpPr>
          <p:nvPr/>
        </p:nvSpPr>
        <p:spPr bwMode="auto">
          <a:xfrm>
            <a:off x="845105" y="698412"/>
            <a:ext cx="49285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估计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一下每件衣服大约多少钱。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365551" y="3252772"/>
            <a:ext cx="641289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+mn-lt"/>
                <a:ea typeface="+mn-ea"/>
              </a:rPr>
              <a:t>答：每件衣服大约</a:t>
            </a:r>
            <a:r>
              <a:rPr lang="en-US" altLang="zh-CN" sz="2400" b="1" dirty="0">
                <a:latin typeface="+mn-lt"/>
                <a:ea typeface="+mn-ea"/>
              </a:rPr>
              <a:t>50</a:t>
            </a:r>
            <a:r>
              <a:rPr lang="zh-CN" altLang="en-US" sz="2400" b="1" dirty="0">
                <a:latin typeface="+mn-lt"/>
                <a:ea typeface="+mn-ea"/>
              </a:rPr>
              <a:t>元。</a:t>
            </a:r>
            <a:endParaRPr lang="zh-CN" altLang="en-US" sz="2400" b="1" dirty="0">
              <a:latin typeface="+mn-lt"/>
              <a:ea typeface="+mn-ea"/>
            </a:endParaRPr>
          </a:p>
        </p:txBody>
      </p:sp>
      <p:sp>
        <p:nvSpPr>
          <p:cNvPr id="23559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53" y="5023247"/>
            <a:ext cx="671513" cy="1846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6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60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72588" y="4978003"/>
            <a:ext cx="672703" cy="22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73292" y="1550786"/>
            <a:ext cx="2471660" cy="194267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33299" y="2172400"/>
            <a:ext cx="1007459" cy="894490"/>
            <a:chOff x="4210113" y="3376658"/>
            <a:chExt cx="1343279" cy="1192653"/>
          </a:xfrm>
        </p:grpSpPr>
        <p:cxnSp>
          <p:nvCxnSpPr>
            <p:cNvPr id="14" name="直接箭头连接符 13"/>
            <p:cNvCxnSpPr>
              <a:endCxn id="15" idx="0"/>
            </p:cNvCxnSpPr>
            <p:nvPr/>
          </p:nvCxnSpPr>
          <p:spPr>
            <a:xfrm>
              <a:off x="4881753" y="3376658"/>
              <a:ext cx="0" cy="57710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4210113" y="3953758"/>
              <a:ext cx="1343279" cy="6155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150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 bwMode="auto">
          <a:xfrm>
            <a:off x="5773673" y="987436"/>
            <a:ext cx="31206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 bwMode="auto">
          <a:xfrm>
            <a:off x="494677" y="490915"/>
            <a:ext cx="7987561" cy="99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王阿姨家距超市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490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米，她步行从家到超市花了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分钟，估计一下她平均每分钟走多少米。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34754" y="1996692"/>
            <a:ext cx="3673601" cy="415498"/>
            <a:chOff x="4343401" y="4400550"/>
            <a:chExt cx="4898134" cy="55399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4343401" y="4400550"/>
              <a:ext cx="2266950" cy="553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490÷6</a:t>
              </a:r>
              <a:r>
                <a:rPr lang="zh-CN" altLang="en-US" sz="2100" b="1">
                  <a:latin typeface="Times New Roman" panose="02020603050405020304" pitchFamily="18" charset="0"/>
                  <a:ea typeface="楷体" panose="02010609060101010101" pitchFamily="49" charset="-122"/>
                </a:rPr>
                <a:t> ≈</a:t>
              </a:r>
              <a:endParaRPr lang="zh-CN" altLang="en-US" sz="21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5831586" y="4400550"/>
              <a:ext cx="3409949" cy="553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80</a:t>
              </a:r>
              <a:r>
                <a:rPr lang="zh-CN" altLang="en-US" sz="21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（米）</a:t>
              </a:r>
              <a:endParaRPr lang="zh-CN" altLang="en-US" sz="21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 bwMode="auto">
          <a:xfrm>
            <a:off x="1959487" y="3364068"/>
            <a:ext cx="55402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1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她平均每分钟大约走</a:t>
            </a:r>
            <a:r>
              <a:rPr lang="en-US" altLang="zh-CN" sz="21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1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1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1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5920740" y="1127136"/>
            <a:ext cx="31012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65735" y="2389104"/>
            <a:ext cx="1007459" cy="894490"/>
            <a:chOff x="4210113" y="3376658"/>
            <a:chExt cx="1343279" cy="1192653"/>
          </a:xfrm>
        </p:grpSpPr>
        <p:cxnSp>
          <p:nvCxnSpPr>
            <p:cNvPr id="8" name="直接箭头连接符 7"/>
            <p:cNvCxnSpPr>
              <a:endCxn id="9" idx="0"/>
            </p:cNvCxnSpPr>
            <p:nvPr/>
          </p:nvCxnSpPr>
          <p:spPr>
            <a:xfrm>
              <a:off x="4881753" y="3376658"/>
              <a:ext cx="0" cy="57710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10113" y="3953758"/>
              <a:ext cx="1343279" cy="6155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2400" b="1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480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WPS 演示</Application>
  <PresentationFormat>全屏显示(16:9)</PresentationFormat>
  <Paragraphs>329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楷体_GB2312</vt:lpstr>
      <vt:lpstr>Times New Roman</vt:lpstr>
      <vt:lpstr>等线</vt:lpstr>
      <vt:lpstr>Arial Unicode MS</vt:lpstr>
      <vt:lpstr>Calibri</vt:lpstr>
      <vt:lpstr>2_Office 主题​​</vt:lpstr>
      <vt:lpstr>练习二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246</cp:revision>
  <dcterms:created xsi:type="dcterms:W3CDTF">2016-01-14T07:05:00Z</dcterms:created>
  <dcterms:modified xsi:type="dcterms:W3CDTF">2026-02-28T06:52:58Z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9E03FAE903C74BA3874E0346C4E1D90D_12</vt:lpwstr>
  </property>
</Properties>
</file>