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75" r:id="rId5"/>
    <p:sldId id="379" r:id="rId6"/>
    <p:sldId id="393" r:id="rId7"/>
    <p:sldId id="378" r:id="rId8"/>
    <p:sldId id="387" r:id="rId9"/>
    <p:sldId id="380" r:id="rId10"/>
    <p:sldId id="383" r:id="rId11"/>
    <p:sldId id="388" r:id="rId12"/>
    <p:sldId id="394" r:id="rId13"/>
    <p:sldId id="395" r:id="rId14"/>
    <p:sldId id="396" r:id="rId15"/>
    <p:sldId id="312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orient="horz" pos="2954" userDrawn="1">
          <p15:clr>
            <a:srgbClr val="A4A3A4"/>
          </p15:clr>
        </p15:guide>
        <p15:guide id="4" pos="189" userDrawn="1">
          <p15:clr>
            <a:srgbClr val="A4A3A4"/>
          </p15:clr>
        </p15:guide>
        <p15:guide id="5" pos="3772" userDrawn="1">
          <p15:clr>
            <a:srgbClr val="A4A3A4"/>
          </p15:clr>
        </p15:guide>
        <p15:guide id="6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EFEFE"/>
    <a:srgbClr val="FF3399"/>
    <a:srgbClr val="3399FF"/>
    <a:srgbClr val="3E6BB3"/>
    <a:srgbClr val="6BA8D9"/>
    <a:srgbClr val="4A9438"/>
    <a:srgbClr val="FFFFFF"/>
    <a:srgbClr val="743C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 autoAdjust="0"/>
    <p:restoredTop sz="94660" autoAdjust="0"/>
  </p:normalViewPr>
  <p:slideViewPr>
    <p:cSldViewPr snapToGrid="0" showGuides="1">
      <p:cViewPr varScale="1">
        <p:scale>
          <a:sx n="70" d="100"/>
          <a:sy n="70" d="100"/>
        </p:scale>
        <p:origin x="78" y="1014"/>
      </p:cViewPr>
      <p:guideLst>
        <p:guide orient="horz" pos="3929"/>
        <p:guide orient="horz" pos="2954"/>
        <p:guide pos="189"/>
        <p:guide pos="377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5896198E-0841-4A4A-87BB-A18B5C15337D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4C04C165-1A21-436C-A41A-7A08386CDE8A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D36074B-A727-4413-9285-78D19D35E64E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3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47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图片 49"/>
          <p:cNvPicPr>
            <a:picLocks noChangeAspect="1" noChangeArrowheads="1"/>
          </p:cNvPicPr>
          <p:nvPr userDrawn="1"/>
        </p:nvPicPr>
        <p:blipFill>
          <a:blip r:embed="rId3"/>
          <a:srcRect l="27734" t="19185" r="24449" b="11330"/>
          <a:stretch>
            <a:fillRect/>
          </a:stretch>
        </p:blipFill>
        <p:spPr bwMode="auto">
          <a:xfrm>
            <a:off x="0" y="4313238"/>
            <a:ext cx="3368675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0"/>
          <p:cNvPicPr>
            <a:picLocks noChangeAspect="1" noChangeArrowheads="1"/>
          </p:cNvPicPr>
          <p:nvPr userDrawn="1"/>
        </p:nvPicPr>
        <p:blipFill>
          <a:blip r:embed="rId3"/>
          <a:srcRect l="27734" t="39900" r="36929" b="11330"/>
          <a:stretch>
            <a:fillRect/>
          </a:stretch>
        </p:blipFill>
        <p:spPr bwMode="auto">
          <a:xfrm>
            <a:off x="9128125" y="-26988"/>
            <a:ext cx="3063875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1"/>
          <p:cNvPicPr>
            <a:picLocks noChangeAspect="1" noChangeArrowheads="1"/>
          </p:cNvPicPr>
          <p:nvPr userDrawn="1"/>
        </p:nvPicPr>
        <p:blipFill>
          <a:blip r:embed="rId4"/>
          <a:srcRect t="16251" b="19643"/>
          <a:stretch>
            <a:fillRect/>
          </a:stretch>
        </p:blipFill>
        <p:spPr bwMode="auto">
          <a:xfrm>
            <a:off x="157163" y="-481013"/>
            <a:ext cx="11968162" cy="767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2"/>
          <p:cNvPicPr>
            <a:picLocks noChangeAspect="1" noChangeArrowheads="1"/>
          </p:cNvPicPr>
          <p:nvPr userDrawn="1"/>
        </p:nvPicPr>
        <p:blipFill>
          <a:blip r:embed="rId5"/>
          <a:srcRect l="19760" t="73981" r="22630" b="15335"/>
          <a:stretch>
            <a:fillRect/>
          </a:stretch>
        </p:blipFill>
        <p:spPr bwMode="auto">
          <a:xfrm>
            <a:off x="2827338" y="4945063"/>
            <a:ext cx="6164262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23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 userDrawn="1"/>
        </p:nvSpPr>
        <p:spPr>
          <a:xfrm>
            <a:off x="0" y="209006"/>
            <a:ext cx="12192000" cy="64661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7" name="文本框 6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defTabSz="1219200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18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6"/>
          <p:cNvSpPr txBox="1">
            <a:spLocks noChangeArrowheads="1"/>
          </p:cNvSpPr>
          <p:nvPr/>
        </p:nvSpPr>
        <p:spPr bwMode="auto">
          <a:xfrm>
            <a:off x="2986063" y="2197848"/>
            <a:ext cx="576580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4400" b="1">
                <a:latin typeface="Times New Roman" panose="02020603050405020304" pitchFamily="18" charset="0"/>
                <a:ea typeface="黑体" panose="02010609060101010101" pitchFamily="49" charset="-122"/>
              </a:rPr>
              <a:t>解决问题</a:t>
            </a:r>
            <a:r>
              <a:rPr lang="en-US" altLang="zh-CN" sz="4400" b="1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171" name="组合 10"/>
          <p:cNvGrpSpPr/>
          <p:nvPr/>
        </p:nvGrpSpPr>
        <p:grpSpPr bwMode="auto">
          <a:xfrm>
            <a:off x="4808537" y="4148138"/>
            <a:ext cx="2574925" cy="420687"/>
            <a:chOff x="242380" y="196184"/>
            <a:chExt cx="2575081" cy="421341"/>
          </a:xfrm>
        </p:grpSpPr>
        <p:sp>
          <p:nvSpPr>
            <p:cNvPr id="12" name="矩形 11"/>
            <p:cNvSpPr/>
            <p:nvPr/>
          </p:nvSpPr>
          <p:spPr>
            <a:xfrm>
              <a:off x="242380" y="196184"/>
              <a:ext cx="421341" cy="421341"/>
            </a:xfrm>
            <a:prstGeom prst="rect">
              <a:avLst/>
            </a:prstGeom>
            <a:solidFill>
              <a:srgbClr val="349FC6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667290" y="196184"/>
              <a:ext cx="421341" cy="421341"/>
            </a:xfrm>
            <a:prstGeom prst="rect">
              <a:avLst/>
            </a:prstGeom>
            <a:solidFill>
              <a:srgbClr val="E83B18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92200" y="196184"/>
              <a:ext cx="421341" cy="421341"/>
            </a:xfrm>
            <a:prstGeom prst="rect">
              <a:avLst/>
            </a:prstGeom>
            <a:solidFill>
              <a:srgbClr val="3EB35C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17110" y="196184"/>
              <a:ext cx="421341" cy="421341"/>
            </a:xfrm>
            <a:prstGeom prst="rect">
              <a:avLst/>
            </a:prstGeom>
            <a:solidFill>
              <a:srgbClr val="F39517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6" name="矩形 15"/>
            <p:cNvSpPr/>
            <p:nvPr/>
          </p:nvSpPr>
          <p:spPr>
            <a:xfrm>
              <a:off x="1942020" y="196184"/>
              <a:ext cx="421341" cy="421341"/>
            </a:xfrm>
            <a:prstGeom prst="rect">
              <a:avLst/>
            </a:prstGeom>
            <a:solidFill>
              <a:srgbClr val="CF2D6E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7" name="矩形 16"/>
            <p:cNvSpPr/>
            <p:nvPr/>
          </p:nvSpPr>
          <p:spPr>
            <a:xfrm>
              <a:off x="2366930" y="196184"/>
              <a:ext cx="421341" cy="421341"/>
            </a:xfrm>
            <a:prstGeom prst="rect">
              <a:avLst/>
            </a:prstGeom>
            <a:solidFill>
              <a:srgbClr val="574E9E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grpSp>
          <p:nvGrpSpPr>
            <p:cNvPr id="7180" name="组合 17"/>
            <p:cNvGrpSpPr/>
            <p:nvPr/>
          </p:nvGrpSpPr>
          <p:grpSpPr bwMode="auto">
            <a:xfrm>
              <a:off x="242380" y="201491"/>
              <a:ext cx="2575081" cy="400110"/>
              <a:chOff x="242380" y="201491"/>
              <a:chExt cx="2575081" cy="400110"/>
            </a:xfrm>
          </p:grpSpPr>
          <p:sp>
            <p:nvSpPr>
              <p:cNvPr id="7181" name="文本框 18"/>
              <p:cNvSpPr txBox="1">
                <a:spLocks noChangeArrowheads="1"/>
              </p:cNvSpPr>
              <p:nvPr/>
            </p:nvSpPr>
            <p:spPr bwMode="auto">
              <a:xfrm>
                <a:off x="242380" y="201491"/>
                <a:ext cx="53379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R·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2" name="文本框 19"/>
              <p:cNvSpPr txBox="1">
                <a:spLocks noChangeArrowheads="1"/>
              </p:cNvSpPr>
              <p:nvPr/>
            </p:nvSpPr>
            <p:spPr bwMode="auto">
              <a:xfrm>
                <a:off x="661576" y="201491"/>
                <a:ext cx="4841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3" name="文本框 20"/>
              <p:cNvSpPr txBox="1">
                <a:spLocks noChangeArrowheads="1"/>
              </p:cNvSpPr>
              <p:nvPr/>
            </p:nvSpPr>
            <p:spPr bwMode="auto">
              <a:xfrm>
                <a:off x="1081155" y="201491"/>
                <a:ext cx="428436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4" name="文本框 21"/>
              <p:cNvSpPr txBox="1">
                <a:spLocks noChangeArrowheads="1"/>
              </p:cNvSpPr>
              <p:nvPr/>
            </p:nvSpPr>
            <p:spPr bwMode="auto">
              <a:xfrm>
                <a:off x="2378452" y="201491"/>
                <a:ext cx="439009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5" name="文本框 22"/>
              <p:cNvSpPr txBox="1">
                <a:spLocks noChangeArrowheads="1"/>
              </p:cNvSpPr>
              <p:nvPr/>
            </p:nvSpPr>
            <p:spPr bwMode="auto">
              <a:xfrm>
                <a:off x="1500188" y="201491"/>
                <a:ext cx="462230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6" name="文本框 23"/>
              <p:cNvSpPr txBox="1">
                <a:spLocks noChangeArrowheads="1"/>
              </p:cNvSpPr>
              <p:nvPr/>
            </p:nvSpPr>
            <p:spPr bwMode="auto">
              <a:xfrm>
                <a:off x="1938451" y="201491"/>
                <a:ext cx="4637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5" name="文本框 24"/>
          <p:cNvSpPr txBox="1"/>
          <p:nvPr>
            <p:custDataLst>
              <p:tags r:id="rId1"/>
            </p:custDataLst>
          </p:nvPr>
        </p:nvSpPr>
        <p:spPr>
          <a:xfrm>
            <a:off x="163513" y="6470650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3" name="图片 2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628313" y="506095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练习六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86253" y="945302"/>
            <a:ext cx="9219494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一只蜗牛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小时爬行了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米，照这种速度，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小时能爬行多少米？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3901" y="1086624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endParaRPr 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870199" y="2613086"/>
            <a:ext cx="8505371" cy="2953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8÷2×5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=4×5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=20 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小时能爬行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练习六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8572" y="651043"/>
            <a:ext cx="10116457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千克花生仁可以榨出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千克花生油。照这样计算，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千克花生仁可以榨出多少千克花生油？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0726" y="781669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endParaRPr 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844799" y="2397186"/>
            <a:ext cx="8505371" cy="2953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300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÷(20÷5)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300÷4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75 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300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千克花生仁可以榨出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千克花生油。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P34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练习六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8118" y="249339"/>
            <a:ext cx="4601029" cy="75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看图列式。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8118" y="882893"/>
            <a:ext cx="11190515" cy="2214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买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个毽子一共需要多少元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算式“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24÷4×2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”可以解决的问题是</a:t>
            </a:r>
            <a:r>
              <a:rPr lang="zh-CN" altLang="en-US" sz="3200" b="1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请提出其他数学问题并解答。</a:t>
            </a:r>
            <a:endParaRPr 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6109" y="419307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endParaRPr lang="en-US" sz="32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8720" y="2349510"/>
            <a:ext cx="4679204" cy="23748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88461" y="3221655"/>
            <a:ext cx="3314700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l">
              <a:lnSpc>
                <a:spcPct val="120000"/>
              </a:lnSpc>
              <a:buAutoNum type="arabicParenBoth"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24÷4×3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= 6×3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= 18 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00974" y="1744609"/>
            <a:ext cx="4114695" cy="576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买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个毽子一共需要多少元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25944" y="3221655"/>
            <a:ext cx="4203558" cy="299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 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班用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元可以买多少个毽子？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120÷(24÷4)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= 120÷6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= 20(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云形标注 3"/>
          <p:cNvSpPr/>
          <p:nvPr/>
        </p:nvSpPr>
        <p:spPr bwMode="auto">
          <a:xfrm>
            <a:off x="1179513" y="968375"/>
            <a:ext cx="9906000" cy="3309938"/>
          </a:xfrm>
          <a:prstGeom prst="cloudCallout">
            <a:avLst>
              <a:gd name="adj1" fmla="val 25899"/>
              <a:gd name="adj2" fmla="val 70513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defRPr/>
            </a:pPr>
            <a:endParaRPr lang="zh-CN" altLang="en-US" sz="3200" b="1" kern="0" noProof="1">
              <a:solidFill>
                <a:srgbClr val="1C1C1C"/>
              </a:solidFill>
              <a:latin typeface="宋体" panose="02010600030101010101" pitchFamily="2" charset="-122"/>
            </a:endParaRPr>
          </a:p>
        </p:txBody>
      </p:sp>
      <p:pic>
        <p:nvPicPr>
          <p:cNvPr id="30724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39225" y="4335166"/>
            <a:ext cx="1289050" cy="157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矩形 2"/>
          <p:cNvSpPr>
            <a:spLocks noChangeArrowheads="1"/>
          </p:cNvSpPr>
          <p:nvPr/>
        </p:nvSpPr>
        <p:spPr bwMode="auto">
          <a:xfrm>
            <a:off x="2681288" y="1811338"/>
            <a:ext cx="6902450" cy="1624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同学们，今天的数学课你们有哪些收获呢？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6" name="文本框 5"/>
          <p:cNvSpPr txBox="1">
            <a:spLocks noChangeArrowheads="1"/>
          </p:cNvSpPr>
          <p:nvPr/>
        </p:nvSpPr>
        <p:spPr bwMode="auto">
          <a:xfrm>
            <a:off x="5105400" y="165100"/>
            <a:ext cx="68580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8" name="图片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3"/>
          <p:cNvSpPr txBox="1">
            <a:spLocks noChangeArrowheads="1"/>
          </p:cNvSpPr>
          <p:nvPr/>
        </p:nvSpPr>
        <p:spPr bwMode="auto">
          <a:xfrm>
            <a:off x="5121275" y="177800"/>
            <a:ext cx="4214813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5027" y="1174750"/>
            <a:ext cx="10528663" cy="2891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口算。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25÷5×9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              40÷8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×6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               72÷9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×3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÷4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=                8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÷2×5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=                 56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÷7×4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6128" y="2296470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45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57972" y="2351086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98112" y="2286143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01403" y="3289570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53469" y="3289568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98112" y="3324185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51"/>
          <p:cNvSpPr/>
          <p:nvPr/>
        </p:nvSpPr>
        <p:spPr bwMode="auto">
          <a:xfrm>
            <a:off x="6386265" y="2986042"/>
            <a:ext cx="5326601" cy="3111049"/>
          </a:xfrm>
          <a:prstGeom prst="roundRect">
            <a:avLst/>
          </a:prstGeom>
          <a:solidFill>
            <a:srgbClr val="4CC7AA">
              <a:alpha val="37647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0082" y="1039041"/>
            <a:ext cx="10347961" cy="1217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王师傅买了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棵树苗，共花了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元。如果按照同样的价钱买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棵，需要多少钱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1333500" y="-293688"/>
            <a:ext cx="9029700" cy="14684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23"/>
          <p:cNvSpPr txBox="1">
            <a:spLocks noChangeArrowheads="1"/>
          </p:cNvSpPr>
          <p:nvPr/>
        </p:nvSpPr>
        <p:spPr bwMode="auto">
          <a:xfrm>
            <a:off x="5121275" y="177800"/>
            <a:ext cx="4214813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解决问题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9985" y="992568"/>
            <a:ext cx="540771" cy="738664"/>
            <a:chOff x="245169" y="833418"/>
            <a:chExt cx="405578" cy="553997"/>
          </a:xfrm>
        </p:grpSpPr>
        <p:sp>
          <p:nvSpPr>
            <p:cNvPr id="6" name="椭圆 5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650" y="2290083"/>
            <a:ext cx="2447678" cy="7580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3052328" y="2248532"/>
            <a:ext cx="8717280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请你用自己的方式表示已知条件和问题。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659988" y="3732714"/>
            <a:ext cx="3293616" cy="1034574"/>
            <a:chOff x="6612384" y="3763130"/>
            <a:chExt cx="3293616" cy="1034574"/>
          </a:xfrm>
        </p:grpSpPr>
        <p:grpSp>
          <p:nvGrpSpPr>
            <p:cNvPr id="12" name="组合 11"/>
            <p:cNvGrpSpPr/>
            <p:nvPr/>
          </p:nvGrpSpPr>
          <p:grpSpPr>
            <a:xfrm>
              <a:off x="6612384" y="3766440"/>
              <a:ext cx="3293616" cy="213065"/>
              <a:chOff x="4891596" y="5912528"/>
              <a:chExt cx="3293616" cy="213065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4891596" y="6107837"/>
                <a:ext cx="3293616" cy="0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8167456" y="5930284"/>
                <a:ext cx="0" cy="195309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4918229" y="5912528"/>
                <a:ext cx="0" cy="195309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3" name="直接连接符 22"/>
            <p:cNvCxnSpPr/>
            <p:nvPr/>
          </p:nvCxnSpPr>
          <p:spPr>
            <a:xfrm flipV="1">
              <a:off x="9073754" y="3767371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7414849" y="3773830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左大括号 30"/>
            <p:cNvSpPr/>
            <p:nvPr/>
          </p:nvSpPr>
          <p:spPr>
            <a:xfrm rot="16200000">
              <a:off x="8143009" y="2573958"/>
              <a:ext cx="241244" cy="3249227"/>
            </a:xfrm>
            <a:prstGeom prst="lef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777215" y="4060194"/>
              <a:ext cx="1854551" cy="737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300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 flipV="1">
              <a:off x="8259192" y="3763130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6639617" y="5016363"/>
            <a:ext cx="4904569" cy="1080728"/>
            <a:chOff x="6592013" y="5046779"/>
            <a:chExt cx="4904569" cy="1080728"/>
          </a:xfrm>
        </p:grpSpPr>
        <p:grpSp>
          <p:nvGrpSpPr>
            <p:cNvPr id="11" name="组合 10"/>
            <p:cNvGrpSpPr/>
            <p:nvPr/>
          </p:nvGrpSpPr>
          <p:grpSpPr>
            <a:xfrm>
              <a:off x="6592013" y="5046779"/>
              <a:ext cx="4904569" cy="213065"/>
              <a:chOff x="4891596" y="5912528"/>
              <a:chExt cx="4904569" cy="213065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4891596" y="6107837"/>
                <a:ext cx="4904569" cy="7390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8194090" y="5930284"/>
                <a:ext cx="0" cy="195309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4918229" y="5912528"/>
                <a:ext cx="0" cy="195309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V="1">
                <a:off x="9774320" y="5921406"/>
                <a:ext cx="0" cy="195309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直接连接符 16"/>
            <p:cNvCxnSpPr/>
            <p:nvPr/>
          </p:nvCxnSpPr>
          <p:spPr>
            <a:xfrm flipV="1">
              <a:off x="9053383" y="5047710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7394478" y="5054169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左大括号 34"/>
            <p:cNvSpPr/>
            <p:nvPr/>
          </p:nvSpPr>
          <p:spPr>
            <a:xfrm rot="16200000">
              <a:off x="8936992" y="3039943"/>
              <a:ext cx="241244" cy="4877935"/>
            </a:xfrm>
            <a:prstGeom prst="lef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823449" y="5389997"/>
              <a:ext cx="1854551" cy="737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?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V="1">
              <a:off x="10678000" y="5046779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8259192" y="5054169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033" y="3227322"/>
            <a:ext cx="2477185" cy="759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54" name="组合 53"/>
          <p:cNvGrpSpPr/>
          <p:nvPr/>
        </p:nvGrpSpPr>
        <p:grpSpPr>
          <a:xfrm>
            <a:off x="1432347" y="4107449"/>
            <a:ext cx="4977424" cy="2092432"/>
            <a:chOff x="3112342" y="3523246"/>
            <a:chExt cx="4977424" cy="2596248"/>
          </a:xfrm>
        </p:grpSpPr>
        <p:grpSp>
          <p:nvGrpSpPr>
            <p:cNvPr id="55" name="组合 2"/>
            <p:cNvGrpSpPr/>
            <p:nvPr/>
          </p:nvGrpSpPr>
          <p:grpSpPr bwMode="auto">
            <a:xfrm>
              <a:off x="3112342" y="3523246"/>
              <a:ext cx="4725372" cy="2596248"/>
              <a:chOff x="6516068" y="2899868"/>
              <a:chExt cx="2532290" cy="2746418"/>
            </a:xfrm>
          </p:grpSpPr>
          <p:sp>
            <p:nvSpPr>
              <p:cNvPr id="57" name="Rectangle 20"/>
              <p:cNvSpPr>
                <a:spLocks noChangeArrowheads="1"/>
              </p:cNvSpPr>
              <p:nvPr/>
            </p:nvSpPr>
            <p:spPr bwMode="auto">
              <a:xfrm>
                <a:off x="6516068" y="2936881"/>
                <a:ext cx="2532290" cy="2709405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  <a:effectLst>
                <a:outerShdw dist="107763" dir="2700000" sx="99001" sy="99001" algn="ctr" rotWithShape="0">
                  <a:srgbClr val="CC9900">
                    <a:alpha val="49803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lnSpc>
                    <a:spcPct val="120000"/>
                  </a:lnSpc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buFontTx/>
                  <a:buNone/>
                  <a:defRPr/>
                </a:pPr>
                <a:endParaRPr lang="zh-CN" altLang="en-US" sz="1800" dirty="0"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" name="Oval 21"/>
              <p:cNvSpPr>
                <a:spLocks noChangeArrowheads="1"/>
              </p:cNvSpPr>
              <p:nvPr/>
            </p:nvSpPr>
            <p:spPr bwMode="auto">
              <a:xfrm>
                <a:off x="7674005" y="2899868"/>
                <a:ext cx="216415" cy="314626"/>
              </a:xfrm>
              <a:prstGeom prst="ellipse">
                <a:avLst/>
              </a:prstGeom>
              <a:solidFill>
                <a:srgbClr val="FFA829"/>
              </a:solidFill>
              <a:ln>
                <a:noFill/>
              </a:ln>
              <a:effectLst>
                <a:outerShdw dist="63500" dir="2700000" algn="ctr" rotWithShape="0">
                  <a:schemeClr val="tx1">
                    <a:alpha val="5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2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3264130" y="3987962"/>
              <a:ext cx="482563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独立思考，尝试解答；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l"/>
              <a:r>
                <a:rPr 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完成后小组内互相交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l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流你是怎么想的？</a:t>
              </a:r>
              <a:endParaRPr lang="en-US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51"/>
          <p:cNvSpPr/>
          <p:nvPr/>
        </p:nvSpPr>
        <p:spPr bwMode="auto">
          <a:xfrm>
            <a:off x="6500909" y="1102954"/>
            <a:ext cx="5326601" cy="3111049"/>
          </a:xfrm>
          <a:prstGeom prst="roundRect">
            <a:avLst/>
          </a:prstGeom>
          <a:solidFill>
            <a:srgbClr val="4CC7AA">
              <a:alpha val="37647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左大括号 2"/>
          <p:cNvSpPr/>
          <p:nvPr/>
        </p:nvSpPr>
        <p:spPr>
          <a:xfrm rot="5400000">
            <a:off x="7109330" y="1259575"/>
            <a:ext cx="133065" cy="802463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3"/>
          <p:cNvSpPr txBox="1"/>
          <p:nvPr/>
        </p:nvSpPr>
        <p:spPr>
          <a:xfrm>
            <a:off x="6952873" y="909264"/>
            <a:ext cx="1248442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spc="-3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？元</a:t>
            </a:r>
            <a:endParaRPr lang="en-US" sz="3200" b="1" spc="-3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774632" y="1849626"/>
            <a:ext cx="3293616" cy="1034574"/>
            <a:chOff x="6612384" y="3763130"/>
            <a:chExt cx="3293616" cy="1034574"/>
          </a:xfrm>
        </p:grpSpPr>
        <p:grpSp>
          <p:nvGrpSpPr>
            <p:cNvPr id="6" name="组合 5"/>
            <p:cNvGrpSpPr/>
            <p:nvPr/>
          </p:nvGrpSpPr>
          <p:grpSpPr>
            <a:xfrm>
              <a:off x="6612384" y="3766440"/>
              <a:ext cx="3293616" cy="213065"/>
              <a:chOff x="4891596" y="5912528"/>
              <a:chExt cx="3293616" cy="213065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4891596" y="6107837"/>
                <a:ext cx="3293616" cy="0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V="1">
                <a:off x="8167456" y="5930284"/>
                <a:ext cx="0" cy="195309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4918229" y="5912528"/>
                <a:ext cx="0" cy="195309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直接连接符 6"/>
            <p:cNvCxnSpPr/>
            <p:nvPr/>
          </p:nvCxnSpPr>
          <p:spPr>
            <a:xfrm flipV="1">
              <a:off x="9073754" y="3767371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7414849" y="3773830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左大括号 8"/>
            <p:cNvSpPr/>
            <p:nvPr/>
          </p:nvSpPr>
          <p:spPr>
            <a:xfrm rot="16200000">
              <a:off x="8143009" y="2573958"/>
              <a:ext cx="241244" cy="3249227"/>
            </a:xfrm>
            <a:prstGeom prst="lef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777215" y="4060194"/>
              <a:ext cx="1854551" cy="737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300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8259192" y="3763130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6754261" y="3133275"/>
            <a:ext cx="4904569" cy="1080728"/>
            <a:chOff x="6592013" y="5046779"/>
            <a:chExt cx="4904569" cy="1080728"/>
          </a:xfrm>
        </p:grpSpPr>
        <p:grpSp>
          <p:nvGrpSpPr>
            <p:cNvPr id="16" name="组合 15"/>
            <p:cNvGrpSpPr/>
            <p:nvPr/>
          </p:nvGrpSpPr>
          <p:grpSpPr>
            <a:xfrm>
              <a:off x="6592013" y="5046779"/>
              <a:ext cx="4904569" cy="213065"/>
              <a:chOff x="4891596" y="5912528"/>
              <a:chExt cx="4904569" cy="213065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4891596" y="6107837"/>
                <a:ext cx="4904569" cy="7390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V="1">
                <a:off x="8194090" y="5930284"/>
                <a:ext cx="0" cy="195309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V="1">
                <a:off x="4918229" y="5912528"/>
                <a:ext cx="0" cy="195309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9774320" y="5921406"/>
                <a:ext cx="0" cy="195309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直接连接符 16"/>
            <p:cNvCxnSpPr/>
            <p:nvPr/>
          </p:nvCxnSpPr>
          <p:spPr>
            <a:xfrm flipV="1">
              <a:off x="9053383" y="5047710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7394478" y="5054169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左大括号 18"/>
            <p:cNvSpPr/>
            <p:nvPr/>
          </p:nvSpPr>
          <p:spPr>
            <a:xfrm rot="16200000">
              <a:off x="8936992" y="3039943"/>
              <a:ext cx="241244" cy="4877935"/>
            </a:xfrm>
            <a:prstGeom prst="lef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823449" y="5389997"/>
              <a:ext cx="1854551" cy="737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?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V="1">
              <a:off x="10678000" y="5046779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8259192" y="5054169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圆角矩形 47"/>
          <p:cNvSpPr/>
          <p:nvPr/>
        </p:nvSpPr>
        <p:spPr bwMode="auto">
          <a:xfrm>
            <a:off x="510789" y="1616511"/>
            <a:ext cx="5445160" cy="2272539"/>
          </a:xfrm>
          <a:prstGeom prst="roundRect">
            <a:avLst/>
          </a:prstGeom>
          <a:solidFill>
            <a:schemeClr val="bg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indent="720090" algn="ctr">
              <a:lnSpc>
                <a:spcPct val="110000"/>
              </a:lnSpc>
              <a:spcBef>
                <a:spcPts val="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endParaRPr lang="zh-CN" altLang="en-US" sz="2800" b="1" dirty="0"/>
          </a:p>
        </p:txBody>
      </p:sp>
      <p:sp>
        <p:nvSpPr>
          <p:cNvPr id="28" name="圆角矩形 47"/>
          <p:cNvSpPr/>
          <p:nvPr/>
        </p:nvSpPr>
        <p:spPr bwMode="auto">
          <a:xfrm>
            <a:off x="510789" y="4138682"/>
            <a:ext cx="5445160" cy="2177996"/>
          </a:xfrm>
          <a:prstGeom prst="roundRect">
            <a:avLst/>
          </a:prstGeom>
          <a:solidFill>
            <a:schemeClr val="bg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indent="720090" algn="ctr">
              <a:lnSpc>
                <a:spcPct val="110000"/>
              </a:lnSpc>
              <a:spcBef>
                <a:spcPts val="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endParaRPr lang="zh-CN" altLang="en-US" sz="2800" b="1" dirty="0"/>
          </a:p>
        </p:txBody>
      </p:sp>
      <p:grpSp>
        <p:nvGrpSpPr>
          <p:cNvPr id="29" name="Group 10"/>
          <p:cNvGrpSpPr/>
          <p:nvPr/>
        </p:nvGrpSpPr>
        <p:grpSpPr bwMode="auto">
          <a:xfrm>
            <a:off x="201474" y="1739003"/>
            <a:ext cx="696913" cy="1895476"/>
            <a:chOff x="204" y="461"/>
            <a:chExt cx="439" cy="1194"/>
          </a:xfrm>
        </p:grpSpPr>
        <p:pic>
          <p:nvPicPr>
            <p:cNvPr id="30" name="TextBox 1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461"/>
              <a:ext cx="439" cy="1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Text Box 2"/>
            <p:cNvSpPr txBox="1">
              <a:spLocks noChangeArrowheads="1"/>
            </p:cNvSpPr>
            <p:nvPr/>
          </p:nvSpPr>
          <p:spPr bwMode="auto">
            <a:xfrm>
              <a:off x="249" y="594"/>
              <a:ext cx="308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rgbClr val="FFFFFF"/>
                  </a:solidFill>
                  <a:latin typeface="宋体" panose="02010600030101010101" pitchFamily="2" charset="-122"/>
                  <a:ea typeface="楷体_GB2312" panose="02010609030101010101" pitchFamily="49" charset="-122"/>
                </a:rPr>
                <a:t>思路</a:t>
              </a:r>
              <a:r>
                <a:rPr lang="en-US" altLang="zh-CN" sz="2800" b="1">
                  <a:solidFill>
                    <a:srgbClr val="FFFFFF"/>
                  </a:solidFill>
                  <a:latin typeface="宋体" panose="02010600030101010101" pitchFamily="2" charset="-122"/>
                  <a:ea typeface="楷体_GB2312" panose="02010609030101010101" pitchFamily="49" charset="-122"/>
                </a:rPr>
                <a:t>1</a:t>
              </a:r>
              <a:endPara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160190" y="347861"/>
            <a:ext cx="10347961" cy="1217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王师傅买了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棵树苗，共花了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元。如果按照同样的价钱买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棵，需要多少钱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60093" y="301388"/>
            <a:ext cx="540771" cy="738664"/>
            <a:chOff x="245169" y="833418"/>
            <a:chExt cx="405578" cy="553997"/>
          </a:xfrm>
        </p:grpSpPr>
        <p:sp>
          <p:nvSpPr>
            <p:cNvPr id="37" name="椭圆 36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38" name="矩形 37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Group 10"/>
          <p:cNvGrpSpPr/>
          <p:nvPr/>
        </p:nvGrpSpPr>
        <p:grpSpPr bwMode="auto">
          <a:xfrm>
            <a:off x="213587" y="4133535"/>
            <a:ext cx="696913" cy="1895476"/>
            <a:chOff x="204" y="461"/>
            <a:chExt cx="439" cy="1194"/>
          </a:xfrm>
        </p:grpSpPr>
        <p:pic>
          <p:nvPicPr>
            <p:cNvPr id="40" name="TextBox 1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461"/>
              <a:ext cx="439" cy="1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Text Box 2"/>
            <p:cNvSpPr txBox="1">
              <a:spLocks noChangeArrowheads="1"/>
            </p:cNvSpPr>
            <p:nvPr/>
          </p:nvSpPr>
          <p:spPr bwMode="auto">
            <a:xfrm>
              <a:off x="249" y="594"/>
              <a:ext cx="308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rgbClr val="FFFFFF"/>
                  </a:solidFill>
                  <a:latin typeface="宋体" panose="02010600030101010101" pitchFamily="2" charset="-122"/>
                  <a:ea typeface="楷体_GB2312" panose="02010609030101010101" pitchFamily="49" charset="-122"/>
                </a:rPr>
                <a:t>思路</a:t>
              </a:r>
              <a:r>
                <a:rPr lang="en-US" altLang="zh-CN" sz="2800" b="1">
                  <a:solidFill>
                    <a:srgbClr val="FFFFFF"/>
                  </a:solidFill>
                  <a:latin typeface="宋体" panose="02010600030101010101" pitchFamily="2" charset="-122"/>
                  <a:ea typeface="楷体_GB2312" panose="02010609030101010101" pitchFamily="49" charset="-122"/>
                </a:rPr>
                <a:t>2</a:t>
              </a:r>
              <a:endPara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853233" y="1834647"/>
            <a:ext cx="20973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棵树苗</a:t>
            </a:r>
            <a:endParaRPr 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14436" y="2536478"/>
            <a:ext cx="21254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任意多边形: 形状 45"/>
          <p:cNvSpPr/>
          <p:nvPr/>
        </p:nvSpPr>
        <p:spPr>
          <a:xfrm>
            <a:off x="2164427" y="2157188"/>
            <a:ext cx="463876" cy="707572"/>
          </a:xfrm>
          <a:custGeom>
            <a:avLst/>
            <a:gdLst>
              <a:gd name="connsiteX0" fmla="*/ 0 w 609600"/>
              <a:gd name="connsiteY0" fmla="*/ 707572 h 707572"/>
              <a:gd name="connsiteX1" fmla="*/ 609600 w 609600"/>
              <a:gd name="connsiteY1" fmla="*/ 381000 h 707572"/>
              <a:gd name="connsiteX2" fmla="*/ 43543 w 609600"/>
              <a:gd name="connsiteY2" fmla="*/ 0 h 707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" h="707572">
                <a:moveTo>
                  <a:pt x="0" y="707572"/>
                </a:moveTo>
                <a:lnTo>
                  <a:pt x="609600" y="381000"/>
                </a:lnTo>
                <a:lnTo>
                  <a:pt x="43543" y="0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文本框 46"/>
          <p:cNvSpPr txBox="1"/>
          <p:nvPr/>
        </p:nvSpPr>
        <p:spPr>
          <a:xfrm>
            <a:off x="2566225" y="2078191"/>
            <a:ext cx="175041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棵树苗多少钱</a:t>
            </a:r>
            <a:endParaRPr 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514160" y="3120850"/>
            <a:ext cx="20973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棵树苗</a:t>
            </a:r>
            <a:endParaRPr 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任意多边形: 形状 48"/>
          <p:cNvSpPr/>
          <p:nvPr/>
        </p:nvSpPr>
        <p:spPr>
          <a:xfrm>
            <a:off x="3881734" y="2679133"/>
            <a:ext cx="463876" cy="707572"/>
          </a:xfrm>
          <a:custGeom>
            <a:avLst/>
            <a:gdLst>
              <a:gd name="connsiteX0" fmla="*/ 0 w 609600"/>
              <a:gd name="connsiteY0" fmla="*/ 707572 h 707572"/>
              <a:gd name="connsiteX1" fmla="*/ 609600 w 609600"/>
              <a:gd name="connsiteY1" fmla="*/ 381000 h 707572"/>
              <a:gd name="connsiteX2" fmla="*/ 43543 w 609600"/>
              <a:gd name="connsiteY2" fmla="*/ 0 h 707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" h="707572">
                <a:moveTo>
                  <a:pt x="0" y="707572"/>
                </a:moveTo>
                <a:lnTo>
                  <a:pt x="609600" y="381000"/>
                </a:lnTo>
                <a:lnTo>
                  <a:pt x="43543" y="0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文本框 49"/>
          <p:cNvSpPr txBox="1"/>
          <p:nvPr/>
        </p:nvSpPr>
        <p:spPr>
          <a:xfrm>
            <a:off x="4330522" y="2613221"/>
            <a:ext cx="175041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棵树苗总价钱</a:t>
            </a:r>
            <a:endParaRPr 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59700" y="4750626"/>
            <a:ext cx="175041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棵树苗总价钱</a:t>
            </a:r>
            <a:endParaRPr 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550142" y="4482993"/>
            <a:ext cx="175041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棵树苗多少钱</a:t>
            </a:r>
            <a:endParaRPr 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456659" y="4339639"/>
            <a:ext cx="20973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棵树苗</a:t>
            </a:r>
            <a:endParaRPr 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517862" y="5041470"/>
            <a:ext cx="21254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任意多边形: 形状 56"/>
          <p:cNvSpPr/>
          <p:nvPr/>
        </p:nvSpPr>
        <p:spPr>
          <a:xfrm flipH="1">
            <a:off x="3862889" y="4581610"/>
            <a:ext cx="654973" cy="707572"/>
          </a:xfrm>
          <a:custGeom>
            <a:avLst/>
            <a:gdLst>
              <a:gd name="connsiteX0" fmla="*/ 0 w 609600"/>
              <a:gd name="connsiteY0" fmla="*/ 707572 h 707572"/>
              <a:gd name="connsiteX1" fmla="*/ 609600 w 609600"/>
              <a:gd name="connsiteY1" fmla="*/ 381000 h 707572"/>
              <a:gd name="connsiteX2" fmla="*/ 43543 w 609600"/>
              <a:gd name="connsiteY2" fmla="*/ 0 h 707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" h="707572">
                <a:moveTo>
                  <a:pt x="0" y="707572"/>
                </a:moveTo>
                <a:lnTo>
                  <a:pt x="609600" y="381000"/>
                </a:lnTo>
                <a:lnTo>
                  <a:pt x="43543" y="0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10"/>
          <p:cNvGrpSpPr/>
          <p:nvPr/>
        </p:nvGrpSpPr>
        <p:grpSpPr bwMode="auto">
          <a:xfrm>
            <a:off x="200887" y="4158935"/>
            <a:ext cx="696913" cy="1895476"/>
            <a:chOff x="204" y="461"/>
            <a:chExt cx="439" cy="1194"/>
          </a:xfrm>
        </p:grpSpPr>
        <p:pic>
          <p:nvPicPr>
            <p:cNvPr id="60" name="TextBox 1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461"/>
              <a:ext cx="439" cy="1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Text Box 2"/>
            <p:cNvSpPr txBox="1">
              <a:spLocks noChangeArrowheads="1"/>
            </p:cNvSpPr>
            <p:nvPr/>
          </p:nvSpPr>
          <p:spPr bwMode="auto">
            <a:xfrm>
              <a:off x="274" y="692"/>
              <a:ext cx="308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600" b="1">
                  <a:solidFill>
                    <a:srgbClr val="FFFFFF"/>
                  </a:solidFill>
                  <a:latin typeface="宋体" panose="02010600030101010101" pitchFamily="2" charset="-122"/>
                  <a:ea typeface="楷体_GB2312" panose="02010609030101010101" pitchFamily="49" charset="-122"/>
                </a:rPr>
                <a:t>倒推</a:t>
              </a:r>
              <a:endParaRPr lang="zh-CN" altLang="en-US" sz="3600" b="1" dirty="0">
                <a:solidFill>
                  <a:srgbClr val="FFFFFF"/>
                </a:solidFill>
                <a:latin typeface="宋体" panose="02010600030101010101" pitchFamily="2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62" name="Group 10"/>
          <p:cNvGrpSpPr/>
          <p:nvPr/>
        </p:nvGrpSpPr>
        <p:grpSpPr bwMode="auto">
          <a:xfrm>
            <a:off x="202102" y="1730896"/>
            <a:ext cx="696913" cy="1895476"/>
            <a:chOff x="204" y="461"/>
            <a:chExt cx="439" cy="1194"/>
          </a:xfrm>
        </p:grpSpPr>
        <p:pic>
          <p:nvPicPr>
            <p:cNvPr id="63" name="TextBox 1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461"/>
              <a:ext cx="439" cy="1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Text Box 2"/>
            <p:cNvSpPr txBox="1">
              <a:spLocks noChangeArrowheads="1"/>
            </p:cNvSpPr>
            <p:nvPr/>
          </p:nvSpPr>
          <p:spPr bwMode="auto">
            <a:xfrm>
              <a:off x="274" y="692"/>
              <a:ext cx="308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  <a:ea typeface="楷体_GB2312" panose="02010609030101010101" pitchFamily="49" charset="-122"/>
                </a:rPr>
                <a:t>正推</a:t>
              </a:r>
              <a:endParaRPr lang="zh-CN" altLang="en-US" sz="3600" b="1" dirty="0">
                <a:solidFill>
                  <a:srgbClr val="FFFFFF"/>
                </a:solidFill>
                <a:latin typeface="宋体" panose="02010600030101010101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6238006" y="4471386"/>
            <a:ext cx="3170083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÷4=75(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05847" y="5136897"/>
            <a:ext cx="3170083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75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×6=450(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141123" y="4508106"/>
            <a:ext cx="3170083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300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÷4×6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=75×6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=450(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542405" y="5555427"/>
            <a:ext cx="20973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棵树苗</a:t>
            </a:r>
            <a:endParaRPr 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100310" y="5027094"/>
            <a:ext cx="504427" cy="685514"/>
            <a:chOff x="2100310" y="5027094"/>
            <a:chExt cx="504427" cy="685514"/>
          </a:xfrm>
        </p:grpSpPr>
        <p:cxnSp>
          <p:nvCxnSpPr>
            <p:cNvPr id="54" name="直接连接符 53"/>
            <p:cNvCxnSpPr/>
            <p:nvPr/>
          </p:nvCxnSpPr>
          <p:spPr>
            <a:xfrm flipV="1">
              <a:off x="2100310" y="5027094"/>
              <a:ext cx="471854" cy="310632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2103107" y="5329674"/>
              <a:ext cx="501630" cy="382934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43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/>
      <p:bldP spid="55" grpId="0"/>
      <p:bldP spid="56" grpId="0"/>
      <p:bldP spid="57" grpId="0" animBg="1"/>
      <p:bldP spid="65" grpId="0"/>
      <p:bldP spid="67" grpId="0"/>
      <p:bldP spid="68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2554422" y="1615435"/>
            <a:ext cx="6487978" cy="2677656"/>
          </a:xfrm>
          <a:prstGeom prst="rect">
            <a:avLst/>
          </a:prstGeom>
          <a:solidFill>
            <a:srgbClr val="B8D2F2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anchor="ctr">
            <a:spAutoFit/>
          </a:bodyPr>
          <a:lstStyle>
            <a:lvl1pPr indent="190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kern="0">
              <a:solidFill>
                <a:srgbClr val="000000"/>
              </a:solidFill>
              <a:latin typeface="Times New Roman" panose="0202060305040502030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kern="0">
              <a:solidFill>
                <a:srgbClr val="000000"/>
              </a:solidFill>
              <a:latin typeface="Times New Roman" panose="0202060305040502030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kern="0">
              <a:solidFill>
                <a:srgbClr val="000000"/>
              </a:solidFill>
              <a:latin typeface="Times New Roman" panose="0202060305040502030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kern="0">
              <a:solidFill>
                <a:srgbClr val="000000"/>
              </a:solidFill>
              <a:latin typeface="Times New Roman" panose="0202060305040502030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2800" b="1" kern="0">
              <a:solidFill>
                <a:srgbClr val="000000"/>
              </a:solidFill>
              <a:latin typeface="Times New Roman" panose="0202060305040502030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800" b="1" kern="0" dirty="0">
              <a:solidFill>
                <a:srgbClr val="000000"/>
              </a:solidFill>
              <a:latin typeface="Times New Roman" panose="020206030504050203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267" y="4594357"/>
            <a:ext cx="2447678" cy="759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3" name="组合 2"/>
          <p:cNvGrpSpPr/>
          <p:nvPr/>
        </p:nvGrpSpPr>
        <p:grpSpPr>
          <a:xfrm>
            <a:off x="9631108" y="1615435"/>
            <a:ext cx="1794592" cy="2884779"/>
            <a:chOff x="5269335" y="2852135"/>
            <a:chExt cx="1794592" cy="288477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flipH="1">
              <a:off x="5269335" y="2852135"/>
              <a:ext cx="1794592" cy="2884779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5858328" y="3281635"/>
              <a:ext cx="886525" cy="2214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3200" b="1">
                  <a:solidFill>
                    <a:srgbClr val="00B05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检验？</a:t>
              </a:r>
              <a:endParaRPr lang="en-US" sz="3200" b="1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160190" y="347861"/>
            <a:ext cx="10347961" cy="1217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王师傅买了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棵树苗，共花了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元。如果按照同样的价钱买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棵，需要多少钱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0093" y="301388"/>
            <a:ext cx="540771" cy="738664"/>
            <a:chOff x="245169" y="833418"/>
            <a:chExt cx="405578" cy="553997"/>
          </a:xfrm>
        </p:grpSpPr>
        <p:sp>
          <p:nvSpPr>
            <p:cNvPr id="14" name="椭圆 13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917612" y="1685017"/>
            <a:ext cx="3170083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÷4=75(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85453" y="2350528"/>
            <a:ext cx="3170083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75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×6=450(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74360" y="1806272"/>
            <a:ext cx="3170083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300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÷4×6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=75×6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=450(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89112" y="4594186"/>
            <a:ext cx="3170083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450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÷6=75(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59195" y="4594186"/>
            <a:ext cx="3170083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75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×4=300(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50579" y="3466803"/>
            <a:ext cx="6875025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答：如果买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棵，需要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450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211" y="554315"/>
            <a:ext cx="2447678" cy="759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9" name="组合 8"/>
          <p:cNvGrpSpPr/>
          <p:nvPr/>
        </p:nvGrpSpPr>
        <p:grpSpPr>
          <a:xfrm>
            <a:off x="1165123" y="2553182"/>
            <a:ext cx="9605642" cy="2924697"/>
            <a:chOff x="891821" y="3643016"/>
            <a:chExt cx="9605642" cy="2924697"/>
          </a:xfrm>
        </p:grpSpPr>
        <p:sp>
          <p:nvSpPr>
            <p:cNvPr id="3" name="对话气泡: 圆角矩形 2"/>
            <p:cNvSpPr/>
            <p:nvPr/>
          </p:nvSpPr>
          <p:spPr>
            <a:xfrm>
              <a:off x="891821" y="4085303"/>
              <a:ext cx="7889977" cy="1576274"/>
            </a:xfrm>
            <a:prstGeom prst="wedgeRoundRectCallout">
              <a:avLst>
                <a:gd name="adj1" fmla="val 52420"/>
                <a:gd name="adj2" fmla="val 34167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可以从已知条件出发想一想能求出什么，也可以从问题出发想一想要求出什么。</a:t>
              </a:r>
              <a:endParaRPr 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77250" y="3643016"/>
              <a:ext cx="2020213" cy="2924697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1952625" y="1625931"/>
            <a:ext cx="8286750" cy="759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回顾一下，我们是怎样解决这个问题的？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2364014" y="-366260"/>
            <a:ext cx="6794500" cy="14684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4761139" y="113166"/>
            <a:ext cx="2786289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巩固应用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114" y="1300617"/>
            <a:ext cx="10729686" cy="2214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辆卡车每次可运货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吨。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照这样计算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辆卡车每次运货多少吨？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照这样计算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，一次运完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吨货物需要多少辆卡车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做一做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50970" y="3713893"/>
            <a:ext cx="10368738" cy="4582788"/>
            <a:chOff x="114690" y="2920499"/>
            <a:chExt cx="10014949" cy="5317750"/>
          </a:xfrm>
        </p:grpSpPr>
        <p:sp>
          <p:nvSpPr>
            <p:cNvPr id="6" name="文本框 5"/>
            <p:cNvSpPr txBox="1"/>
            <p:nvPr/>
          </p:nvSpPr>
          <p:spPr>
            <a:xfrm>
              <a:off x="2181639" y="3184756"/>
              <a:ext cx="7948000" cy="83034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每辆卡车每次可运货的吨数一样。</a:t>
              </a:r>
              <a:endParaRPr lang="en-US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14690" y="2920499"/>
              <a:ext cx="2168662" cy="5317750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719762" y="1453928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做一做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515" y="2434147"/>
            <a:ext cx="5457152" cy="3643113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8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①先求每辆卡车可运货多少吨？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②再求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辆卡车可运货多少吨？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25÷5=5(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5×9=45(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综合算式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:25÷5×9=45(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en-US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89961" y="2422341"/>
            <a:ext cx="5457152" cy="3643113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①先求每辆卡车可运货多少吨？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②再求一次运完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吨货物需要多少辆卡车？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25÷5=5(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吨）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120÷5=24(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综合算式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:120÷(25÷5)=24(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762" y="414801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132114" y="378528"/>
            <a:ext cx="10729686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辆卡车每次可运货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吨。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照这样计算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辆卡车每次运货多少吨？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照这样计算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，一次运完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吨货物需要多少辆卡车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uiExpand="1" build="allAtOnce"/>
      <p:bldP spid="10" grpId="0" animBg="1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62879" y="535154"/>
            <a:ext cx="9466241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箱蜜蜂可以酿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千克蜂蜜。照这样计算，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箱蜜蜂可以酿多少千克蜂蜜？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0528" y="676476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endParaRPr 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071987" y="2311954"/>
            <a:ext cx="4847246" cy="1931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48÷4×9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=12×9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=108(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练习六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8147" y="1100157"/>
            <a:ext cx="4847247" cy="34442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071987" y="4366137"/>
            <a:ext cx="7826175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箱蜜蜂可以酿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108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千克蜂蜜。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tags/tag1.xml><?xml version="1.0" encoding="utf-8"?>
<p:tagLst xmlns:p="http://schemas.openxmlformats.org/presentationml/2006/main">
  <p:tag name="ISLIDE.ADDREMOVEWATERMARK" val="4FDej8i1H9"/>
</p:tagLst>
</file>

<file path=ppt/tags/tag2.xml><?xml version="1.0" encoding="utf-8"?>
<p:tagLst xmlns:p="http://schemas.openxmlformats.org/presentationml/2006/main">
  <p:tag name="ISLIDE.ADDREMOVEWATERMARK" val="ycIKGxYcie"/>
</p:tagLst>
</file>

<file path=ppt/tags/tag3.xml><?xml version="1.0" encoding="utf-8"?>
<p:tagLst xmlns:p="http://schemas.openxmlformats.org/presentationml/2006/main">
  <p:tag name="ISLIDE.ADDREMOVEWATERMARK" val="4FDej8i1H9"/>
</p:tagLst>
</file>

<file path=ppt/tags/tag4.xml><?xml version="1.0" encoding="utf-8"?>
<p:tagLst xmlns:p="http://schemas.openxmlformats.org/presentationml/2006/main">
  <p:tag name="ISLIDE.ADDREMOVEWATERMARK" val="ycIKGxYcie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28575">
          <a:solidFill>
            <a:srgbClr val="00B0F0"/>
          </a:solidFill>
        </a:ln>
      </a:spPr>
      <a:bodyPr rtlCol="0" anchor="ctr"/>
      <a:lstStyle>
        <a:defPPr algn="ctr">
          <a:defRPr sz="3200" b="1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50000"/>
          </a:lnSpc>
          <a:defRPr sz="3200" b="1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1416</Words>
  <Application>WPS 演示</Application>
  <PresentationFormat>宽屏</PresentationFormat>
  <Paragraphs>222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等线</vt:lpstr>
      <vt:lpstr>楷体</vt:lpstr>
      <vt:lpstr>Times New Roman</vt:lpstr>
      <vt:lpstr>黑体</vt:lpstr>
      <vt:lpstr>等线 Light</vt:lpstr>
      <vt:lpstr>微软雅黑</vt:lpstr>
      <vt:lpstr>楷体_GB2312</vt:lpstr>
      <vt:lpstr>Times New Roman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309</cp:revision>
  <dcterms:created xsi:type="dcterms:W3CDTF">2018-08-15T05:40:00Z</dcterms:created>
  <dcterms:modified xsi:type="dcterms:W3CDTF">2026-02-28T06:58:32Z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5D11B655A254489891AC547BE422F986_12</vt:lpwstr>
  </property>
</Properties>
</file>