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75" r:id="rId5"/>
    <p:sldId id="376" r:id="rId6"/>
    <p:sldId id="379" r:id="rId7"/>
    <p:sldId id="377" r:id="rId8"/>
    <p:sldId id="386" r:id="rId9"/>
    <p:sldId id="378" r:id="rId10"/>
    <p:sldId id="380" r:id="rId11"/>
    <p:sldId id="383" r:id="rId12"/>
    <p:sldId id="381" r:id="rId13"/>
    <p:sldId id="382" r:id="rId14"/>
    <p:sldId id="384" r:id="rId15"/>
    <p:sldId id="385" r:id="rId16"/>
    <p:sldId id="312" r:id="rId1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52" userDrawn="1">
          <p15:clr>
            <a:srgbClr val="A4A3A4"/>
          </p15:clr>
        </p15:guide>
        <p15:guide id="2" orient="horz" pos="3725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665" userDrawn="1">
          <p15:clr>
            <a:srgbClr val="A4A3A4"/>
          </p15:clr>
        </p15:guide>
        <p15:guide id="6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EFEFE"/>
    <a:srgbClr val="FF3399"/>
    <a:srgbClr val="3399FF"/>
    <a:srgbClr val="3E6BB3"/>
    <a:srgbClr val="6BA8D9"/>
    <a:srgbClr val="4A9438"/>
    <a:srgbClr val="FFFFFF"/>
    <a:srgbClr val="743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 autoAdjust="0"/>
    <p:restoredTop sz="94660" autoAdjust="0"/>
  </p:normalViewPr>
  <p:slideViewPr>
    <p:cSldViewPr snapToGrid="0" showGuides="1">
      <p:cViewPr varScale="1">
        <p:scale>
          <a:sx n="70" d="100"/>
          <a:sy n="70" d="100"/>
        </p:scale>
        <p:origin x="78" y="1014"/>
      </p:cViewPr>
      <p:guideLst>
        <p:guide orient="horz" pos="3952"/>
        <p:guide orient="horz" pos="3725"/>
        <p:guide pos="3840"/>
        <p:guide pos="665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5896198E-0841-4A4A-87BB-A18B5C15337D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4C04C165-1A21-436C-A41A-7A08386CDE8A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D36074B-A727-4413-9285-78D19D35E64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209006"/>
            <a:ext cx="12192000" cy="64661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6"/>
          <p:cNvSpPr txBox="1">
            <a:spLocks noChangeArrowheads="1"/>
          </p:cNvSpPr>
          <p:nvPr/>
        </p:nvSpPr>
        <p:spPr bwMode="auto">
          <a:xfrm>
            <a:off x="2986063" y="2197848"/>
            <a:ext cx="57658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解决问题</a:t>
            </a:r>
            <a:r>
              <a:rPr lang="en-US" altLang="zh-CN" sz="4400" b="1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1" name="组合 10"/>
          <p:cNvGrpSpPr/>
          <p:nvPr/>
        </p:nvGrpSpPr>
        <p:grpSpPr bwMode="auto">
          <a:xfrm>
            <a:off x="4808537" y="4148138"/>
            <a:ext cx="2574925" cy="420687"/>
            <a:chOff x="242380" y="196184"/>
            <a:chExt cx="2575081" cy="421341"/>
          </a:xfrm>
        </p:grpSpPr>
        <p:sp>
          <p:nvSpPr>
            <p:cNvPr id="12" name="矩形 11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80" name="组合 17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1" name="文本框 18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19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20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1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2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3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5" name="文本框 24"/>
          <p:cNvSpPr txBox="1"/>
          <p:nvPr>
            <p:custDataLst>
              <p:tags r:id="rId1"/>
            </p:custDataLst>
          </p:nvPr>
        </p:nvSpPr>
        <p:spPr>
          <a:xfrm>
            <a:off x="163513" y="6470650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2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628313" y="506095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2445" y="1032387"/>
            <a:ext cx="10754033" cy="3384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水果店新进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箱苹果，每箱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千克，每千克进价是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元。这批苹果一共花了多少钱？分步列式计算：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 </a:t>
            </a:r>
            <a:r>
              <a:rPr lang="en-US" altLang="zh-CN" sz="32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                                 );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en-US" altLang="zh-CN" sz="32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                                 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094" y="1173709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P29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8105" y="2724581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25×3=75(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6746" y="2843459"/>
            <a:ext cx="4477149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一共有多少苹果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9461" y="3748130"/>
            <a:ext cx="4434434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一共花了多少钱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9428" y="3610457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3×75=225(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6122" y="650876"/>
            <a:ext cx="9099755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小明家有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口人，平均每人每月产生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千克垃圾。小明家半年（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个月）共产生多少千克垃圾？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3770" y="804187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686504" y="2463094"/>
            <a:ext cx="5800725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12×4×6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48×6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= 288(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0211" y="4491159"/>
            <a:ext cx="718820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答：小明家半年共产生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288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千克垃圾。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P29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5969" y="1038211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endParaRPr 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088321" y="914065"/>
            <a:ext cx="10530347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王叔叔的豆腐店买来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袋黄豆，每袋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千克。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千克黄豆大约能做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千克豆腐。这些黄豆大约能做多少千克豆腐？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8631" y="2535952"/>
            <a:ext cx="7564193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4×(50×8)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=4×400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=1600(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9729" y="4525614"/>
            <a:ext cx="783590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答：这些黄豆大约能做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1600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千克豆腐。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P29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5406" y="1017638"/>
            <a:ext cx="10972800" cy="808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游泳池长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米。小军游了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来回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，一共游了多少米？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70137" y="2120748"/>
            <a:ext cx="7070725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25×4×2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=100×2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=200(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4606" y="4156487"/>
            <a:ext cx="721360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答：一共游了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P30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30724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9225" y="4335166"/>
            <a:ext cx="1289050" cy="157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6" name="文本框 5"/>
          <p:cNvSpPr txBox="1">
            <a:spLocks noChangeArrowheads="1"/>
          </p:cNvSpPr>
          <p:nvPr/>
        </p:nvSpPr>
        <p:spPr bwMode="auto">
          <a:xfrm>
            <a:off x="5105400" y="165100"/>
            <a:ext cx="6858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8" name="图片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3"/>
          <p:cNvSpPr txBox="1">
            <a:spLocks noChangeArrowheads="1"/>
          </p:cNvSpPr>
          <p:nvPr/>
        </p:nvSpPr>
        <p:spPr bwMode="auto">
          <a:xfrm>
            <a:off x="5121275" y="177800"/>
            <a:ext cx="421481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8090" y="1515292"/>
            <a:ext cx="10528663" cy="2214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×6=                    20×4=                    3×2×40=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×4×2=            5×4×9=                4×25×6=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8251" y="2251454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3090" y="2251453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16143" y="2250469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9832" y="2990792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77197" y="2963250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16143" y="2962266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2154" y="1214163"/>
            <a:ext cx="9287692" cy="2214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口头列式计算。</a:t>
            </a:r>
            <a:endParaRPr lang="en-US" altLang="zh-CN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某超市一周卖出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箱保温杯，每箱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个。一共卖出多少个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63961" y="3869169"/>
            <a:ext cx="3864077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4×2=8(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2154" y="1058091"/>
            <a:ext cx="9287692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某超市一周卖出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箱保温杯，每箱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个。每个保温杯售价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元。一共卖了多少钱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1333500" y="-293688"/>
            <a:ext cx="9029700" cy="1468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23"/>
          <p:cNvSpPr txBox="1">
            <a:spLocks noChangeArrowheads="1"/>
          </p:cNvSpPr>
          <p:nvPr/>
        </p:nvSpPr>
        <p:spPr bwMode="auto">
          <a:xfrm>
            <a:off x="5121275" y="177800"/>
            <a:ext cx="421481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解决问题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2056" y="1109276"/>
            <a:ext cx="540771" cy="738664"/>
            <a:chOff x="245169" y="833418"/>
            <a:chExt cx="405578" cy="553997"/>
          </a:xfrm>
        </p:grpSpPr>
        <p:sp>
          <p:nvSpPr>
            <p:cNvPr id="6" name="椭圆 5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157" y="2694984"/>
            <a:ext cx="2447678" cy="7580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3082835" y="2653433"/>
            <a:ext cx="871728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请你用自己的方式表示已知条件和问题。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0115" y="3473588"/>
            <a:ext cx="3243942" cy="26541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157" y="3656707"/>
            <a:ext cx="2477185" cy="759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7" name="组合 16"/>
          <p:cNvGrpSpPr/>
          <p:nvPr/>
        </p:nvGrpSpPr>
        <p:grpSpPr>
          <a:xfrm>
            <a:off x="3112342" y="3523246"/>
            <a:ext cx="4977424" cy="2596248"/>
            <a:chOff x="3112342" y="3523246"/>
            <a:chExt cx="4977424" cy="2596248"/>
          </a:xfrm>
        </p:grpSpPr>
        <p:grpSp>
          <p:nvGrpSpPr>
            <p:cNvPr id="13" name="组合 2"/>
            <p:cNvGrpSpPr/>
            <p:nvPr/>
          </p:nvGrpSpPr>
          <p:grpSpPr bwMode="auto">
            <a:xfrm>
              <a:off x="3112342" y="3523246"/>
              <a:ext cx="4725372" cy="2596248"/>
              <a:chOff x="6516068" y="2899868"/>
              <a:chExt cx="2532290" cy="2746418"/>
            </a:xfrm>
          </p:grpSpPr>
          <p:sp>
            <p:nvSpPr>
              <p:cNvPr id="14" name="Rectangle 20"/>
              <p:cNvSpPr>
                <a:spLocks noChangeArrowheads="1"/>
              </p:cNvSpPr>
              <p:nvPr/>
            </p:nvSpPr>
            <p:spPr bwMode="auto">
              <a:xfrm>
                <a:off x="6516068" y="2936881"/>
                <a:ext cx="2532290" cy="2709405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  <a:effectLst>
                <a:outerShdw dist="107763" dir="2700000" sx="99001" sy="99001" algn="ctr" rotWithShape="0">
                  <a:srgbClr val="CC9900">
                    <a:alpha val="49803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lnSpc>
                    <a:spcPct val="120000"/>
                  </a:lnSpc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buFontTx/>
                  <a:buNone/>
                  <a:defRPr/>
                </a:pPr>
                <a:endParaRPr lang="zh-CN" altLang="en-US" sz="1800" dirty="0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Oval 21"/>
              <p:cNvSpPr>
                <a:spLocks noChangeArrowheads="1"/>
              </p:cNvSpPr>
              <p:nvPr/>
            </p:nvSpPr>
            <p:spPr bwMode="auto">
              <a:xfrm>
                <a:off x="7674005" y="2899868"/>
                <a:ext cx="216415" cy="314626"/>
              </a:xfrm>
              <a:prstGeom prst="ellipse">
                <a:avLst/>
              </a:prstGeom>
              <a:solidFill>
                <a:srgbClr val="FFA829"/>
              </a:solidFill>
              <a:ln>
                <a:noFill/>
              </a:ln>
              <a:effectLst>
                <a:outerShdw dist="63500" dir="2700000" algn="ctr" rotWithShape="0">
                  <a:schemeClr val="tx1">
                    <a:alpha val="5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3264130" y="3987961"/>
              <a:ext cx="482563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独立思考，尝试解答；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l"/>
              <a:r>
                <a:rPr 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完成后小组内互相交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l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流你是怎么想的？</a:t>
              </a:r>
              <a:endParaRPr lang="en-US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278" y="406209"/>
            <a:ext cx="2477185" cy="759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圆角矩形 47"/>
          <p:cNvSpPr/>
          <p:nvPr/>
        </p:nvSpPr>
        <p:spPr bwMode="auto">
          <a:xfrm>
            <a:off x="385278" y="2459113"/>
            <a:ext cx="5445160" cy="3786239"/>
          </a:xfrm>
          <a:prstGeom prst="roundRect">
            <a:avLst/>
          </a:prstGeom>
          <a:solidFill>
            <a:schemeClr val="bg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indent="720090" algn="ctr">
              <a:lnSpc>
                <a:spcPct val="110000"/>
              </a:lnSpc>
              <a:spcBef>
                <a:spcPts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endParaRPr lang="zh-CN" altLang="en-US" sz="2800" b="1" dirty="0"/>
          </a:p>
        </p:txBody>
      </p:sp>
      <p:sp>
        <p:nvSpPr>
          <p:cNvPr id="6" name="TextBox 48"/>
          <p:cNvSpPr txBox="1"/>
          <p:nvPr/>
        </p:nvSpPr>
        <p:spPr bwMode="auto">
          <a:xfrm>
            <a:off x="562342" y="2638390"/>
            <a:ext cx="4910763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(1)</a:t>
            </a:r>
            <a:r>
              <a:rPr lang="zh-CN" altLang="en-US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一共有多少个保温杯？</a:t>
            </a:r>
            <a:endParaRPr lang="en-US" altLang="zh-CN" sz="3200" b="1">
              <a:solidFill>
                <a:srgbClr val="D60093"/>
              </a:solidFill>
              <a:latin typeface="+mn-lt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(2)</a:t>
            </a:r>
            <a:r>
              <a:rPr lang="zh-CN" altLang="en-US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一共卖了多少钱？</a:t>
            </a:r>
            <a:endParaRPr lang="en-US" altLang="zh-CN" sz="3200" b="1" dirty="0">
              <a:solidFill>
                <a:srgbClr val="D60093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圆角矩形 47"/>
          <p:cNvSpPr/>
          <p:nvPr/>
        </p:nvSpPr>
        <p:spPr bwMode="auto">
          <a:xfrm>
            <a:off x="6531574" y="2459112"/>
            <a:ext cx="5390140" cy="3786239"/>
          </a:xfrm>
          <a:prstGeom prst="roundRect">
            <a:avLst/>
          </a:prstGeom>
          <a:solidFill>
            <a:schemeClr val="bg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indent="720090" algn="ctr">
              <a:lnSpc>
                <a:spcPct val="110000"/>
              </a:lnSpc>
              <a:spcBef>
                <a:spcPts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endParaRPr lang="zh-CN" altLang="en-US" sz="2800" b="1" dirty="0"/>
          </a:p>
        </p:txBody>
      </p:sp>
      <p:sp>
        <p:nvSpPr>
          <p:cNvPr id="9" name="TextBox 48"/>
          <p:cNvSpPr txBox="1"/>
          <p:nvPr/>
        </p:nvSpPr>
        <p:spPr bwMode="auto">
          <a:xfrm>
            <a:off x="7045318" y="2623294"/>
            <a:ext cx="4910763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(1)</a:t>
            </a:r>
            <a:r>
              <a:rPr lang="zh-CN" altLang="en-US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每箱卖了多少钱？</a:t>
            </a:r>
            <a:endParaRPr lang="en-US" altLang="zh-CN" sz="3200" b="1">
              <a:solidFill>
                <a:srgbClr val="D60093"/>
              </a:solidFill>
              <a:latin typeface="+mn-lt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(2)</a:t>
            </a:r>
            <a:r>
              <a:rPr lang="zh-CN" altLang="en-US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一共卖了多少钱？</a:t>
            </a:r>
            <a:endParaRPr lang="en-US" altLang="zh-CN" sz="3200" b="1" dirty="0">
              <a:solidFill>
                <a:srgbClr val="D60093"/>
              </a:solidFill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5974" y="230756"/>
            <a:ext cx="2923710" cy="239212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6137" y="4099247"/>
            <a:ext cx="3864077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4×2=8(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6148" y="5225397"/>
            <a:ext cx="3864077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50×8=400(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34966" y="4132113"/>
            <a:ext cx="3864077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50×4=200(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43692" y="5225397"/>
            <a:ext cx="3864077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200×2=400(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6269" y="3633360"/>
            <a:ext cx="521241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每箱个数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箱数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总个数</a:t>
            </a:r>
            <a:endParaRPr 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2342" y="4750938"/>
            <a:ext cx="565027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每个价钱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总个数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总价钱</a:t>
            </a:r>
            <a:endParaRPr 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29529" y="3633360"/>
            <a:ext cx="5971487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每个价钱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每箱个数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每箱价钱</a:t>
            </a:r>
            <a:endParaRPr 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31574" y="4715822"/>
            <a:ext cx="539014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每箱价钱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箱数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总价钱</a:t>
            </a:r>
            <a:endParaRPr 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Group 10"/>
          <p:cNvGrpSpPr/>
          <p:nvPr/>
        </p:nvGrpSpPr>
        <p:grpSpPr bwMode="auto">
          <a:xfrm>
            <a:off x="1982536" y="2037096"/>
            <a:ext cx="1511300" cy="647700"/>
            <a:chOff x="204" y="618"/>
            <a:chExt cx="952" cy="408"/>
          </a:xfrm>
        </p:grpSpPr>
        <p:pic>
          <p:nvPicPr>
            <p:cNvPr id="21" name="TextBox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618"/>
              <a:ext cx="952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 Box 2"/>
            <p:cNvSpPr txBox="1">
              <a:spLocks noChangeArrowheads="1"/>
            </p:cNvSpPr>
            <p:nvPr/>
          </p:nvSpPr>
          <p:spPr bwMode="auto">
            <a:xfrm>
              <a:off x="249" y="654"/>
              <a:ext cx="79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方法一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3" name="Group 10"/>
          <p:cNvGrpSpPr/>
          <p:nvPr/>
        </p:nvGrpSpPr>
        <p:grpSpPr bwMode="auto">
          <a:xfrm>
            <a:off x="8320080" y="2046132"/>
            <a:ext cx="1511300" cy="647700"/>
            <a:chOff x="204" y="618"/>
            <a:chExt cx="952" cy="408"/>
          </a:xfrm>
        </p:grpSpPr>
        <p:pic>
          <p:nvPicPr>
            <p:cNvPr id="24" name="TextBox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618"/>
              <a:ext cx="952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2"/>
            <p:cNvSpPr txBox="1">
              <a:spLocks noChangeArrowheads="1"/>
            </p:cNvSpPr>
            <p:nvPr/>
          </p:nvSpPr>
          <p:spPr bwMode="auto">
            <a:xfrm>
              <a:off x="249" y="654"/>
              <a:ext cx="79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方法二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6" name="对话气泡: 圆角矩形 25"/>
          <p:cNvSpPr/>
          <p:nvPr/>
        </p:nvSpPr>
        <p:spPr>
          <a:xfrm>
            <a:off x="7532829" y="438686"/>
            <a:ext cx="3935740" cy="772742"/>
          </a:xfrm>
          <a:prstGeom prst="wedgeRoundRectCallout">
            <a:avLst>
              <a:gd name="adj1" fmla="val -58542"/>
              <a:gd name="adj2" fmla="val 36521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列综合算式试试？</a:t>
            </a:r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6136" y="1282201"/>
            <a:ext cx="3864077" cy="818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50×(4×2)</a:t>
            </a:r>
            <a:endParaRPr 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94605" y="1263255"/>
            <a:ext cx="3864077" cy="818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50×4×2</a:t>
            </a:r>
            <a:endParaRPr 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6" grpId="0" animBg="1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1143" y="2757115"/>
            <a:ext cx="3864077" cy="818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50×(4×2)</a:t>
            </a:r>
            <a:endParaRPr 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61205" y="2757115"/>
            <a:ext cx="3864077" cy="818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50×4×2</a:t>
            </a:r>
            <a:endParaRPr lang="en-US" sz="36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1168" y="2126115"/>
            <a:ext cx="3675364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综合算式：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1104" y="3575288"/>
            <a:ext cx="2975428" cy="165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=50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×8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=400(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5974" y="230756"/>
            <a:ext cx="2923710" cy="239212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84496" y="3575288"/>
            <a:ext cx="2975428" cy="165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=200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×2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=400(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4189" y="5401878"/>
            <a:ext cx="62846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答：一共卖了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en-US" sz="3600"/>
          </a:p>
        </p:txBody>
      </p:sp>
      <p:sp>
        <p:nvSpPr>
          <p:cNvPr id="10" name="文本框 9"/>
          <p:cNvSpPr txBox="1"/>
          <p:nvPr/>
        </p:nvSpPr>
        <p:spPr>
          <a:xfrm>
            <a:off x="6938018" y="5383110"/>
            <a:ext cx="62846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答：一共卖了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en-US" sz="3600"/>
          </a:p>
        </p:txBody>
      </p:sp>
      <p:sp>
        <p:nvSpPr>
          <p:cNvPr id="11" name="对话气泡: 圆角矩形 10"/>
          <p:cNvSpPr/>
          <p:nvPr/>
        </p:nvSpPr>
        <p:spPr>
          <a:xfrm>
            <a:off x="1378857" y="1117600"/>
            <a:ext cx="2418429" cy="1161143"/>
          </a:xfrm>
          <a:prstGeom prst="wedgeRoundRectCallout">
            <a:avLst>
              <a:gd name="adj1" fmla="val 34977"/>
              <a:gd name="adj2" fmla="val 99543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先算括号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里面的</a:t>
            </a:r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211" y="554315"/>
            <a:ext cx="2447678" cy="759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2143125" y="1638300"/>
            <a:ext cx="8286750" cy="759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上面两种方法有什么相同的地方？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38400" y="3143250"/>
            <a:ext cx="8059063" cy="3424463"/>
            <a:chOff x="2438400" y="3143250"/>
            <a:chExt cx="8059063" cy="3424463"/>
          </a:xfrm>
        </p:grpSpPr>
        <p:sp>
          <p:nvSpPr>
            <p:cNvPr id="3" name="对话气泡: 圆角矩形 2"/>
            <p:cNvSpPr/>
            <p:nvPr/>
          </p:nvSpPr>
          <p:spPr>
            <a:xfrm>
              <a:off x="2438400" y="3143250"/>
              <a:ext cx="6038850" cy="1790700"/>
            </a:xfrm>
            <a:prstGeom prst="wedgeRoundRectCallout">
              <a:avLst>
                <a:gd name="adj1" fmla="val 52420"/>
                <a:gd name="adj2" fmla="val 34167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都是利用乘法的意义来分析数量关系，用乘法两步计算来解决问题。</a:t>
              </a:r>
              <a:endParaRPr 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7250" y="3643016"/>
              <a:ext cx="2020213" cy="292469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2364014" y="-366260"/>
            <a:ext cx="6794500" cy="1468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4761139" y="113166"/>
            <a:ext cx="2786289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巩固应用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114" y="1300617"/>
            <a:ext cx="9927772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学校举行集体舞比赛。每个集体舞方阵有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行，每行有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个方阵一共有多少人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P29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做一做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3128861"/>
            <a:ext cx="10682515" cy="6858000"/>
            <a:chOff x="0" y="3128861"/>
            <a:chExt cx="10682515" cy="6858000"/>
          </a:xfrm>
        </p:grpSpPr>
        <p:sp>
          <p:nvSpPr>
            <p:cNvPr id="6" name="文本框 5"/>
            <p:cNvSpPr txBox="1"/>
            <p:nvPr/>
          </p:nvSpPr>
          <p:spPr>
            <a:xfrm>
              <a:off x="2540000" y="3343124"/>
              <a:ext cx="8142515" cy="147617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先分步列算式，小组内说一说每一步的意义和数量关系，再列综合算式。</a:t>
              </a:r>
              <a:endParaRPr lang="en-US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3128861"/>
              <a:ext cx="3219802" cy="6858000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719762" y="1453928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10781" y="225445"/>
            <a:ext cx="9927772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学校举行集体舞比赛。每个集体舞方阵有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行，每行有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个方阵一共有多少人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515" y="1482769"/>
            <a:ext cx="5457152" cy="494237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方法一：</a:t>
            </a:r>
            <a:endParaRPr lang="en-US" altLang="zh-CN" sz="28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①先求每个方阵有多少人？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每行人数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行数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每个方阵人数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个方阵一共有多少人？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每个方阵人数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方阵数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总人数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4×5=20(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20×3=60(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综合算式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:4×5×3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=20×3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=60(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人）</a:t>
            </a:r>
            <a:endParaRPr 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17335" y="1475782"/>
            <a:ext cx="5457152" cy="494237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14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方法二：</a:t>
            </a:r>
            <a:endParaRPr lang="en-US" altLang="zh-CN" sz="28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①先求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个方阵有多少行？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每个方阵行数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方阵数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总行数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个方阵一共有多少人？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每行人数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总行数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总人数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5×3=15(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行）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4×15=60(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4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综合算式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:4×(5×3)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4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=4×15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4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=60(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人）</a:t>
            </a:r>
            <a:endParaRPr 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730" y="285010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28575">
          <a:solidFill>
            <a:srgbClr val="00B0F0"/>
          </a:solidFill>
        </a:ln>
      </a:spPr>
      <a:bodyPr rtlCol="0" anchor="ctr"/>
      <a:lstStyle>
        <a:defPPr algn="ctr">
          <a:defRPr sz="3200"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50000"/>
          </a:lnSpc>
          <a:defRPr sz="32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1556</Words>
  <Application>WPS 演示</Application>
  <PresentationFormat>宽屏</PresentationFormat>
  <Paragraphs>198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等线</vt:lpstr>
      <vt:lpstr>楷体</vt:lpstr>
      <vt:lpstr>Times New Roman</vt:lpstr>
      <vt:lpstr>黑体</vt:lpstr>
      <vt:lpstr>等线 Light</vt:lpstr>
      <vt:lpstr>楷体_GB2312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235</cp:revision>
  <dcterms:created xsi:type="dcterms:W3CDTF">2018-08-15T05:40:00Z</dcterms:created>
  <dcterms:modified xsi:type="dcterms:W3CDTF">2026-02-28T06:58:11Z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F94A8C60B8B94C229E33690AEEB1B8E7_12</vt:lpwstr>
  </property>
</Properties>
</file>