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75" r:id="rId5"/>
    <p:sldId id="379" r:id="rId6"/>
    <p:sldId id="386" r:id="rId7"/>
    <p:sldId id="377" r:id="rId8"/>
    <p:sldId id="378" r:id="rId9"/>
    <p:sldId id="387" r:id="rId10"/>
    <p:sldId id="380" r:id="rId11"/>
    <p:sldId id="383" r:id="rId12"/>
    <p:sldId id="388" r:id="rId13"/>
    <p:sldId id="389" r:id="rId14"/>
    <p:sldId id="390" r:id="rId15"/>
    <p:sldId id="391" r:id="rId16"/>
    <p:sldId id="392" r:id="rId17"/>
    <p:sldId id="312" r:id="rId1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52" userDrawn="1">
          <p15:clr>
            <a:srgbClr val="A4A3A4"/>
          </p15:clr>
        </p15:guide>
        <p15:guide id="2" orient="horz" pos="2954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665" userDrawn="1">
          <p15:clr>
            <a:srgbClr val="A4A3A4"/>
          </p15:clr>
        </p15:guide>
        <p15:guide id="6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EFEFE"/>
    <a:srgbClr val="FF3399"/>
    <a:srgbClr val="3399FF"/>
    <a:srgbClr val="3E6BB3"/>
    <a:srgbClr val="6BA8D9"/>
    <a:srgbClr val="4A9438"/>
    <a:srgbClr val="FFFFFF"/>
    <a:srgbClr val="743C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93" autoAdjust="0"/>
    <p:restoredTop sz="94660" autoAdjust="0"/>
  </p:normalViewPr>
  <p:slideViewPr>
    <p:cSldViewPr snapToGrid="0" showGuides="1">
      <p:cViewPr varScale="1">
        <p:scale>
          <a:sx n="70" d="100"/>
          <a:sy n="70" d="100"/>
        </p:scale>
        <p:origin x="78" y="1014"/>
      </p:cViewPr>
      <p:guideLst>
        <p:guide orient="horz" pos="3952"/>
        <p:guide orient="horz" pos="2954"/>
        <p:guide pos="3840"/>
        <p:guide pos="665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5896198E-0841-4A4A-87BB-A18B5C15337D}" type="datetimeFigureOut">
              <a:rPr lang="zh-CN" altLang="en-US"/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fld id="{4C04C165-1A21-436C-A41A-7A08386CDE8A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D36074B-A727-4413-9285-78D19D35E64E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3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47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" name="图片 49"/>
          <p:cNvPicPr>
            <a:picLocks noChangeAspect="1" noChangeArrowheads="1"/>
          </p:cNvPicPr>
          <p:nvPr userDrawn="1"/>
        </p:nvPicPr>
        <p:blipFill>
          <a:blip r:embed="rId3"/>
          <a:srcRect l="27734" t="19185" r="24449" b="11330"/>
          <a:stretch>
            <a:fillRect/>
          </a:stretch>
        </p:blipFill>
        <p:spPr bwMode="auto">
          <a:xfrm>
            <a:off x="0" y="4313238"/>
            <a:ext cx="3368675" cy="254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0"/>
          <p:cNvPicPr>
            <a:picLocks noChangeAspect="1" noChangeArrowheads="1"/>
          </p:cNvPicPr>
          <p:nvPr userDrawn="1"/>
        </p:nvPicPr>
        <p:blipFill>
          <a:blip r:embed="rId3"/>
          <a:srcRect l="27734" t="39900" r="36929" b="11330"/>
          <a:stretch>
            <a:fillRect/>
          </a:stretch>
        </p:blipFill>
        <p:spPr bwMode="auto">
          <a:xfrm>
            <a:off x="9128125" y="-26988"/>
            <a:ext cx="3063875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51"/>
          <p:cNvPicPr>
            <a:picLocks noChangeAspect="1" noChangeArrowheads="1"/>
          </p:cNvPicPr>
          <p:nvPr userDrawn="1"/>
        </p:nvPicPr>
        <p:blipFill>
          <a:blip r:embed="rId4"/>
          <a:srcRect t="16251" b="19643"/>
          <a:stretch>
            <a:fillRect/>
          </a:stretch>
        </p:blipFill>
        <p:spPr bwMode="auto">
          <a:xfrm>
            <a:off x="157163" y="-481013"/>
            <a:ext cx="11968162" cy="767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2"/>
          <p:cNvPicPr>
            <a:picLocks noChangeAspect="1" noChangeArrowheads="1"/>
          </p:cNvPicPr>
          <p:nvPr userDrawn="1"/>
        </p:nvPicPr>
        <p:blipFill>
          <a:blip r:embed="rId5"/>
          <a:srcRect l="19760" t="73981" r="22630" b="15335"/>
          <a:stretch>
            <a:fillRect/>
          </a:stretch>
        </p:blipFill>
        <p:spPr bwMode="auto">
          <a:xfrm>
            <a:off x="2827338" y="4945063"/>
            <a:ext cx="6164262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2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23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4"/>
          <p:cNvSpPr/>
          <p:nvPr userDrawn="1"/>
        </p:nvSpPr>
        <p:spPr>
          <a:xfrm>
            <a:off x="0" y="209006"/>
            <a:ext cx="12192000" cy="64661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7" name="文本框 6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defTabSz="1219200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19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6"/>
          <p:cNvSpPr txBox="1">
            <a:spLocks noChangeArrowheads="1"/>
          </p:cNvSpPr>
          <p:nvPr/>
        </p:nvSpPr>
        <p:spPr bwMode="auto">
          <a:xfrm>
            <a:off x="2986063" y="2197848"/>
            <a:ext cx="5765800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4400" b="1">
                <a:latin typeface="Times New Roman" panose="02020603050405020304" pitchFamily="18" charset="0"/>
                <a:ea typeface="黑体" panose="02010609060101010101" pitchFamily="49" charset="-122"/>
              </a:rPr>
              <a:t>解决问题</a:t>
            </a:r>
            <a:r>
              <a:rPr lang="en-US" altLang="zh-CN" sz="4400" b="1">
                <a:latin typeface="Times New Roman" panose="02020603050405020304" pitchFamily="18" charset="0"/>
                <a:ea typeface="黑体" panose="02010609060101010101" pitchFamily="49" charset="-122"/>
              </a:rPr>
              <a:t>(2)</a:t>
            </a:r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171" name="组合 10"/>
          <p:cNvGrpSpPr/>
          <p:nvPr/>
        </p:nvGrpSpPr>
        <p:grpSpPr bwMode="auto">
          <a:xfrm>
            <a:off x="4808537" y="4148138"/>
            <a:ext cx="2574925" cy="420687"/>
            <a:chOff x="242380" y="196184"/>
            <a:chExt cx="2575081" cy="421341"/>
          </a:xfrm>
        </p:grpSpPr>
        <p:sp>
          <p:nvSpPr>
            <p:cNvPr id="12" name="矩形 11"/>
            <p:cNvSpPr/>
            <p:nvPr/>
          </p:nvSpPr>
          <p:spPr>
            <a:xfrm>
              <a:off x="242380" y="196184"/>
              <a:ext cx="421341" cy="421341"/>
            </a:xfrm>
            <a:prstGeom prst="rect">
              <a:avLst/>
            </a:prstGeom>
            <a:solidFill>
              <a:srgbClr val="349FC6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3" name="矩形 12"/>
            <p:cNvSpPr/>
            <p:nvPr/>
          </p:nvSpPr>
          <p:spPr>
            <a:xfrm>
              <a:off x="667290" y="196184"/>
              <a:ext cx="421341" cy="421341"/>
            </a:xfrm>
            <a:prstGeom prst="rect">
              <a:avLst/>
            </a:prstGeom>
            <a:solidFill>
              <a:srgbClr val="E83B18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92200" y="196184"/>
              <a:ext cx="421341" cy="421341"/>
            </a:xfrm>
            <a:prstGeom prst="rect">
              <a:avLst/>
            </a:prstGeom>
            <a:solidFill>
              <a:srgbClr val="3EB35C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17110" y="196184"/>
              <a:ext cx="421341" cy="421341"/>
            </a:xfrm>
            <a:prstGeom prst="rect">
              <a:avLst/>
            </a:prstGeom>
            <a:solidFill>
              <a:srgbClr val="F39517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6" name="矩形 15"/>
            <p:cNvSpPr/>
            <p:nvPr/>
          </p:nvSpPr>
          <p:spPr>
            <a:xfrm>
              <a:off x="1942020" y="196184"/>
              <a:ext cx="421341" cy="421341"/>
            </a:xfrm>
            <a:prstGeom prst="rect">
              <a:avLst/>
            </a:prstGeom>
            <a:solidFill>
              <a:srgbClr val="CF2D6E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7" name="矩形 16"/>
            <p:cNvSpPr/>
            <p:nvPr/>
          </p:nvSpPr>
          <p:spPr>
            <a:xfrm>
              <a:off x="2366930" y="196184"/>
              <a:ext cx="421341" cy="421341"/>
            </a:xfrm>
            <a:prstGeom prst="rect">
              <a:avLst/>
            </a:prstGeom>
            <a:solidFill>
              <a:srgbClr val="574E9E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grpSp>
          <p:nvGrpSpPr>
            <p:cNvPr id="7180" name="组合 17"/>
            <p:cNvGrpSpPr/>
            <p:nvPr/>
          </p:nvGrpSpPr>
          <p:grpSpPr bwMode="auto">
            <a:xfrm>
              <a:off x="242380" y="201491"/>
              <a:ext cx="2575081" cy="400110"/>
              <a:chOff x="242380" y="201491"/>
              <a:chExt cx="2575081" cy="400110"/>
            </a:xfrm>
          </p:grpSpPr>
          <p:sp>
            <p:nvSpPr>
              <p:cNvPr id="7181" name="文本框 18"/>
              <p:cNvSpPr txBox="1">
                <a:spLocks noChangeArrowheads="1"/>
              </p:cNvSpPr>
              <p:nvPr/>
            </p:nvSpPr>
            <p:spPr bwMode="auto">
              <a:xfrm>
                <a:off x="242380" y="201491"/>
                <a:ext cx="53379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R·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2" name="文本框 19"/>
              <p:cNvSpPr txBox="1">
                <a:spLocks noChangeArrowheads="1"/>
              </p:cNvSpPr>
              <p:nvPr/>
            </p:nvSpPr>
            <p:spPr bwMode="auto">
              <a:xfrm>
                <a:off x="661576" y="201491"/>
                <a:ext cx="4841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三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3" name="文本框 20"/>
              <p:cNvSpPr txBox="1">
                <a:spLocks noChangeArrowheads="1"/>
              </p:cNvSpPr>
              <p:nvPr/>
            </p:nvSpPr>
            <p:spPr bwMode="auto">
              <a:xfrm>
                <a:off x="1081155" y="201491"/>
                <a:ext cx="428436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年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4" name="文本框 21"/>
              <p:cNvSpPr txBox="1">
                <a:spLocks noChangeArrowheads="1"/>
              </p:cNvSpPr>
              <p:nvPr/>
            </p:nvSpPr>
            <p:spPr bwMode="auto">
              <a:xfrm>
                <a:off x="2378452" y="201491"/>
                <a:ext cx="439009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册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5" name="文本框 22"/>
              <p:cNvSpPr txBox="1">
                <a:spLocks noChangeArrowheads="1"/>
              </p:cNvSpPr>
              <p:nvPr/>
            </p:nvSpPr>
            <p:spPr bwMode="auto">
              <a:xfrm>
                <a:off x="1500188" y="201491"/>
                <a:ext cx="462230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级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6" name="文本框 23"/>
              <p:cNvSpPr txBox="1">
                <a:spLocks noChangeArrowheads="1"/>
              </p:cNvSpPr>
              <p:nvPr/>
            </p:nvSpPr>
            <p:spPr bwMode="auto">
              <a:xfrm>
                <a:off x="1938451" y="201491"/>
                <a:ext cx="4637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下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5" name="文本框 24"/>
          <p:cNvSpPr txBox="1"/>
          <p:nvPr>
            <p:custDataLst>
              <p:tags r:id="rId1"/>
            </p:custDataLst>
          </p:nvPr>
        </p:nvSpPr>
        <p:spPr>
          <a:xfrm>
            <a:off x="163513" y="6470650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3" name="图片 2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628313" y="506095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P29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练习五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2445" y="1032387"/>
            <a:ext cx="10754033" cy="3384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一瓶药共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片，每日吃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次，每次吃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片。这瓶药可以吃多少天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分步列式计算：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 </a:t>
            </a:r>
            <a:r>
              <a:rPr lang="en-US" altLang="zh-CN" sz="3200" b="1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                                    );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en-US" altLang="zh-CN" sz="3200" b="1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                                    )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0094" y="1173709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endParaRPr 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498105" y="2724581"/>
            <a:ext cx="4083050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2×3=6(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片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04429" y="2760355"/>
            <a:ext cx="4083050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每天吃多少片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98105" y="3610457"/>
            <a:ext cx="4083050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150÷6=25(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11512" y="3748130"/>
            <a:ext cx="4083050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可以吃多少天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254467" y="1474235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P30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练习五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51189" y="3186205"/>
            <a:ext cx="8810171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平均每个书架每层放多少本书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3079" y="706984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endParaRPr lang="en-US" sz="32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621" y="213926"/>
            <a:ext cx="10305596" cy="30891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69881" y="3923715"/>
            <a:ext cx="48377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756÷3÷4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252÷4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63(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47581" y="5493375"/>
            <a:ext cx="7334250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答：平均每个书架每层放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63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本书。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P30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练习五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0683" y="568934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endParaRPr 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368425" y="504074"/>
            <a:ext cx="9245600" cy="239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兴趣小组组织采集标本。小明每天采集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小时，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天可以采集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个标本。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小明平均每小时采集多少个标本？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要采集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224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个标本，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天能完成吗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0442" y="3003397"/>
            <a:ext cx="4194608" cy="2990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20000"/>
              </a:lnSpc>
              <a:buAutoNum type="arabicParenBoth"/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72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÷2÷4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= 36÷4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= 9 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答：小明平均每小时采集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个标本。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61555" y="2997047"/>
            <a:ext cx="5625646" cy="2990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     72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÷2×7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= 36×7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= 252 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   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252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224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答：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天能完成。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P30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练习五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9817" y="545059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endParaRPr 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477134" y="475499"/>
            <a:ext cx="9010345" cy="239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王阿姨制作了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个布娃娃，每个售价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元。每盒装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个，每箱装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盒。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）装这些布娃娃需要多少个箱子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）请提出用两步乘法解决的问题并解答。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7134" y="2958098"/>
            <a:ext cx="5127283" cy="2990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l">
              <a:lnSpc>
                <a:spcPct val="120000"/>
              </a:lnSpc>
              <a:buAutoNum type="arabicParenBoth"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96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÷3÷8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= 32÷8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= 4 (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答：装这些布娃娃需要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个箱子。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1804" y="2948300"/>
            <a:ext cx="5127283" cy="2990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每箱可以卖多少钱？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9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×3×8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= 27×8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= 216 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答：每箱可以卖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216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P30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练习五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2323" y="437593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6.</a:t>
            </a:r>
            <a:endParaRPr 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277258" y="300139"/>
            <a:ext cx="8998857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先说一说下面的线段图分别可以表示生活中的哪些实际问题，再列式计算。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7258" y="1776312"/>
            <a:ext cx="7961992" cy="16638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7258" y="3414929"/>
            <a:ext cx="7961992" cy="152268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云形标注 3"/>
          <p:cNvSpPr/>
          <p:nvPr/>
        </p:nvSpPr>
        <p:spPr bwMode="auto">
          <a:xfrm>
            <a:off x="1179513" y="968375"/>
            <a:ext cx="9906000" cy="3309938"/>
          </a:xfrm>
          <a:prstGeom prst="cloudCallout">
            <a:avLst>
              <a:gd name="adj1" fmla="val 25899"/>
              <a:gd name="adj2" fmla="val 70513"/>
            </a:avLst>
          </a:prstGeom>
          <a:solidFill>
            <a:srgbClr val="FFFFFF"/>
          </a:solidFill>
          <a:ln w="19050">
            <a:solidFill>
              <a:schemeClr val="tx1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defRPr/>
            </a:pPr>
            <a:endParaRPr lang="zh-CN" altLang="en-US" sz="3200" b="1" kern="0" noProof="1">
              <a:solidFill>
                <a:srgbClr val="1C1C1C"/>
              </a:solidFill>
              <a:latin typeface="宋体" panose="02010600030101010101" pitchFamily="2" charset="-122"/>
            </a:endParaRPr>
          </a:p>
        </p:txBody>
      </p:sp>
      <p:pic>
        <p:nvPicPr>
          <p:cNvPr id="30724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39225" y="4335166"/>
            <a:ext cx="1289050" cy="1572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矩形 2"/>
          <p:cNvSpPr>
            <a:spLocks noChangeArrowheads="1"/>
          </p:cNvSpPr>
          <p:nvPr/>
        </p:nvSpPr>
        <p:spPr bwMode="auto">
          <a:xfrm>
            <a:off x="2681288" y="1811338"/>
            <a:ext cx="6902450" cy="1624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同学们，今天的数学课你们有哪些收获呢？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6" name="文本框 5"/>
          <p:cNvSpPr txBox="1">
            <a:spLocks noChangeArrowheads="1"/>
          </p:cNvSpPr>
          <p:nvPr/>
        </p:nvSpPr>
        <p:spPr bwMode="auto">
          <a:xfrm>
            <a:off x="5105400" y="165100"/>
            <a:ext cx="68580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28" name="图片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3"/>
          <p:cNvSpPr txBox="1">
            <a:spLocks noChangeArrowheads="1"/>
          </p:cNvSpPr>
          <p:nvPr/>
        </p:nvSpPr>
        <p:spPr bwMode="auto">
          <a:xfrm>
            <a:off x="5121275" y="177800"/>
            <a:ext cx="4214813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8090" y="1515292"/>
            <a:ext cx="10528663" cy="2953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口算。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9=                     120÷3=                     200÷5=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60÷6 =                    400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 =                    210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3=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70×5=                     450÷9=                     810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9=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38251" y="2251454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27755" y="2250469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77587" y="2248281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87895" y="2981766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84529" y="2962266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60506" y="2990792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44688" y="3693563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350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63872" y="3693563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60506" y="3704777"/>
            <a:ext cx="875212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51"/>
          <p:cNvSpPr/>
          <p:nvPr/>
        </p:nvSpPr>
        <p:spPr bwMode="auto">
          <a:xfrm>
            <a:off x="1019014" y="3692637"/>
            <a:ext cx="4342884" cy="1965882"/>
          </a:xfrm>
          <a:prstGeom prst="roundRect">
            <a:avLst/>
          </a:prstGeom>
          <a:solidFill>
            <a:srgbClr val="4CC7AA">
              <a:alpha val="37647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30082" y="1058091"/>
            <a:ext cx="10347961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三年级女生进行集体舞表演。老师将参加表演的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人平均分成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队，每队再平均分成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组。每组有多少人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1333500" y="-293688"/>
            <a:ext cx="9029700" cy="14684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23"/>
          <p:cNvSpPr txBox="1">
            <a:spLocks noChangeArrowheads="1"/>
          </p:cNvSpPr>
          <p:nvPr/>
        </p:nvSpPr>
        <p:spPr bwMode="auto">
          <a:xfrm>
            <a:off x="5121275" y="177800"/>
            <a:ext cx="4214813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解决问题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29985" y="1109276"/>
            <a:ext cx="540771" cy="738664"/>
            <a:chOff x="245169" y="833418"/>
            <a:chExt cx="405578" cy="553997"/>
          </a:xfrm>
        </p:grpSpPr>
        <p:sp>
          <p:nvSpPr>
            <p:cNvPr id="6" name="椭圆 5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157" y="2694984"/>
            <a:ext cx="2447678" cy="7580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文本框 8"/>
          <p:cNvSpPr txBox="1"/>
          <p:nvPr/>
        </p:nvSpPr>
        <p:spPr>
          <a:xfrm>
            <a:off x="3082835" y="2653433"/>
            <a:ext cx="8717280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请你用自己的方式表示已知条件和问题。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611082" y="4442619"/>
            <a:ext cx="3293616" cy="213065"/>
            <a:chOff x="4891596" y="5912528"/>
            <a:chExt cx="3293616" cy="213065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8167456" y="5930284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4918229" y="591252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直接连接符 20"/>
          <p:cNvCxnSpPr/>
          <p:nvPr/>
        </p:nvCxnSpPr>
        <p:spPr>
          <a:xfrm flipV="1">
            <a:off x="3278328" y="4425220"/>
            <a:ext cx="0" cy="195309"/>
          </a:xfrm>
          <a:prstGeom prst="line">
            <a:avLst/>
          </a:prstGeom>
          <a:ln w="57150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2713916" y="4443550"/>
            <a:ext cx="0" cy="195309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2165350" y="4450009"/>
            <a:ext cx="0" cy="195309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左大括号 26"/>
          <p:cNvSpPr/>
          <p:nvPr/>
        </p:nvSpPr>
        <p:spPr>
          <a:xfrm rot="5400000">
            <a:off x="1817213" y="3977826"/>
            <a:ext cx="162744" cy="575006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文本框 27"/>
          <p:cNvSpPr txBox="1"/>
          <p:nvPr/>
        </p:nvSpPr>
        <p:spPr>
          <a:xfrm>
            <a:off x="1690120" y="3488459"/>
            <a:ext cx="1248442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spc="-3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？人</a:t>
            </a:r>
            <a:endParaRPr lang="en-US" sz="3200" b="1" spc="-3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496167" y="5538143"/>
            <a:ext cx="2390775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左大括号 30"/>
          <p:cNvSpPr/>
          <p:nvPr/>
        </p:nvSpPr>
        <p:spPr>
          <a:xfrm rot="16200000">
            <a:off x="3141707" y="3250137"/>
            <a:ext cx="241244" cy="3249227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文本框 31"/>
          <p:cNvSpPr txBox="1"/>
          <p:nvPr/>
        </p:nvSpPr>
        <p:spPr>
          <a:xfrm>
            <a:off x="2678260" y="4825848"/>
            <a:ext cx="1200136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圆角矩形 51"/>
          <p:cNvSpPr/>
          <p:nvPr/>
        </p:nvSpPr>
        <p:spPr bwMode="auto">
          <a:xfrm>
            <a:off x="6364095" y="3692637"/>
            <a:ext cx="4342884" cy="1965882"/>
          </a:xfrm>
          <a:prstGeom prst="roundRect">
            <a:avLst/>
          </a:prstGeom>
          <a:solidFill>
            <a:srgbClr val="4CC7AA">
              <a:alpha val="37647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424622" y="3840920"/>
            <a:ext cx="2254975" cy="1176948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>
            <a:stCxn id="34" idx="1"/>
            <a:endCxn id="34" idx="3"/>
          </p:cNvCxnSpPr>
          <p:nvPr/>
        </p:nvCxnSpPr>
        <p:spPr>
          <a:xfrm>
            <a:off x="7424622" y="4429394"/>
            <a:ext cx="2254975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8191950" y="3840920"/>
            <a:ext cx="0" cy="11769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8944425" y="3840920"/>
            <a:ext cx="0" cy="11769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7397222" y="3728873"/>
            <a:ext cx="812032" cy="737510"/>
          </a:xfrm>
          <a:prstGeom prst="rect">
            <a:avLst/>
          </a:prstGeom>
          <a:noFill/>
        </p:spPr>
        <p:txBody>
          <a:bodyPr wrap="square" lIns="18000" rIns="180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spc="-3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？人</a:t>
            </a:r>
            <a:endParaRPr lang="en-US" sz="3200" b="1" spc="-3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952041" y="4876906"/>
            <a:ext cx="1200136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018702" y="5500983"/>
            <a:ext cx="2390775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9" grpId="0"/>
      <p:bldP spid="27" grpId="0" animBg="1"/>
      <p:bldP spid="28" grpId="0"/>
      <p:bldP spid="30" grpId="0"/>
      <p:bldP spid="31" grpId="0" animBg="1"/>
      <p:bldP spid="32" grpId="0"/>
      <p:bldP spid="33" grpId="0" animBg="1"/>
      <p:bldP spid="34" grpId="0" animBg="1"/>
      <p:bldP spid="42" grpId="0"/>
      <p:bldP spid="43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869" y="2006337"/>
            <a:ext cx="2477185" cy="759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7" name="组合 16"/>
          <p:cNvGrpSpPr/>
          <p:nvPr/>
        </p:nvGrpSpPr>
        <p:grpSpPr>
          <a:xfrm>
            <a:off x="1953265" y="2941332"/>
            <a:ext cx="4977424" cy="2596248"/>
            <a:chOff x="3112342" y="3523246"/>
            <a:chExt cx="4977424" cy="2596248"/>
          </a:xfrm>
        </p:grpSpPr>
        <p:grpSp>
          <p:nvGrpSpPr>
            <p:cNvPr id="13" name="组合 2"/>
            <p:cNvGrpSpPr/>
            <p:nvPr/>
          </p:nvGrpSpPr>
          <p:grpSpPr bwMode="auto">
            <a:xfrm>
              <a:off x="3112342" y="3523246"/>
              <a:ext cx="4725372" cy="2596248"/>
              <a:chOff x="6516068" y="2899868"/>
              <a:chExt cx="2532290" cy="2746418"/>
            </a:xfrm>
          </p:grpSpPr>
          <p:sp>
            <p:nvSpPr>
              <p:cNvPr id="14" name="Rectangle 20"/>
              <p:cNvSpPr>
                <a:spLocks noChangeArrowheads="1"/>
              </p:cNvSpPr>
              <p:nvPr/>
            </p:nvSpPr>
            <p:spPr bwMode="auto">
              <a:xfrm>
                <a:off x="6516068" y="2936881"/>
                <a:ext cx="2532290" cy="2709405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  <a:effectLst>
                <a:outerShdw dist="107763" dir="2700000" sx="99001" sy="99001" algn="ctr" rotWithShape="0">
                  <a:srgbClr val="CC9900">
                    <a:alpha val="49803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lnSpc>
                    <a:spcPct val="120000"/>
                  </a:lnSpc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buFontTx/>
                  <a:buNone/>
                  <a:defRPr/>
                </a:pPr>
                <a:endParaRPr lang="zh-CN" altLang="en-US" sz="1800" dirty="0">
                  <a:latin typeface="Times New Roman" panose="02020603050405020304" pitchFamily="18" charset="0"/>
                  <a:ea typeface="楷体_GB2312" panose="0201060903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Oval 21"/>
              <p:cNvSpPr>
                <a:spLocks noChangeArrowheads="1"/>
              </p:cNvSpPr>
              <p:nvPr/>
            </p:nvSpPr>
            <p:spPr bwMode="auto">
              <a:xfrm>
                <a:off x="7674005" y="2899868"/>
                <a:ext cx="216415" cy="314626"/>
              </a:xfrm>
              <a:prstGeom prst="ellipse">
                <a:avLst/>
              </a:prstGeom>
              <a:solidFill>
                <a:srgbClr val="FFA829"/>
              </a:solidFill>
              <a:ln>
                <a:noFill/>
              </a:ln>
              <a:effectLst>
                <a:outerShdw dist="63500" dir="2700000" algn="ctr" rotWithShape="0">
                  <a:schemeClr val="tx1">
                    <a:alpha val="50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20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3264130" y="3987961"/>
              <a:ext cx="482563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独立思考，尝试解答；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l"/>
              <a:r>
                <a:rPr 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完成后小组内互相交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l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流你是怎么想的？</a:t>
              </a:r>
              <a:endParaRPr lang="en-US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191214" y="3049181"/>
            <a:ext cx="4342884" cy="2151709"/>
            <a:chOff x="7165814" y="3722787"/>
            <a:chExt cx="4342884" cy="2151709"/>
          </a:xfrm>
        </p:grpSpPr>
        <p:sp>
          <p:nvSpPr>
            <p:cNvPr id="2" name="圆角矩形 51"/>
            <p:cNvSpPr/>
            <p:nvPr/>
          </p:nvSpPr>
          <p:spPr bwMode="auto">
            <a:xfrm>
              <a:off x="7165814" y="3908614"/>
              <a:ext cx="4342884" cy="1965882"/>
            </a:xfrm>
            <a:prstGeom prst="roundRect">
              <a:avLst/>
            </a:prstGeom>
            <a:solidFill>
              <a:srgbClr val="4CC7AA">
                <a:alpha val="37647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7757882" y="4658596"/>
              <a:ext cx="3293616" cy="213065"/>
              <a:chOff x="4891596" y="5912528"/>
              <a:chExt cx="3293616" cy="213065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4891596" y="6107837"/>
                <a:ext cx="3293616" cy="0"/>
              </a:xfrm>
              <a:prstGeom prst="line">
                <a:avLst/>
              </a:prstGeom>
              <a:ln w="571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flipV="1">
                <a:off x="8167456" y="5930284"/>
                <a:ext cx="0" cy="195309"/>
              </a:xfrm>
              <a:prstGeom prst="line">
                <a:avLst/>
              </a:prstGeom>
              <a:ln w="571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 flipV="1">
                <a:off x="4918229" y="5912528"/>
                <a:ext cx="0" cy="195309"/>
              </a:xfrm>
              <a:prstGeom prst="line">
                <a:avLst/>
              </a:prstGeom>
              <a:ln w="571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" name="直接连接符 6"/>
            <p:cNvCxnSpPr/>
            <p:nvPr/>
          </p:nvCxnSpPr>
          <p:spPr>
            <a:xfrm flipV="1">
              <a:off x="9425128" y="4641197"/>
              <a:ext cx="0" cy="195309"/>
            </a:xfrm>
            <a:prstGeom prst="line">
              <a:avLst/>
            </a:prstGeom>
            <a:ln w="57150">
              <a:solidFill>
                <a:srgbClr val="00B0F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8860716" y="4659527"/>
              <a:ext cx="0" cy="195309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8312150" y="4665986"/>
              <a:ext cx="0" cy="195309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左大括号 9"/>
            <p:cNvSpPr/>
            <p:nvPr/>
          </p:nvSpPr>
          <p:spPr>
            <a:xfrm rot="5400000">
              <a:off x="7964013" y="4193803"/>
              <a:ext cx="162744" cy="575006"/>
            </a:xfrm>
            <a:prstGeom prst="leftBrac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809099" y="3722787"/>
              <a:ext cx="1060777" cy="737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3200" b="1" spc="-3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？人</a:t>
              </a:r>
              <a:endParaRPr lang="en-US" sz="3200" b="1" spc="-3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左大括号 18"/>
            <p:cNvSpPr/>
            <p:nvPr/>
          </p:nvSpPr>
          <p:spPr>
            <a:xfrm rot="16200000">
              <a:off x="9288507" y="3466114"/>
              <a:ext cx="241244" cy="3249227"/>
            </a:xfrm>
            <a:prstGeom prst="leftBrac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825060" y="5041825"/>
              <a:ext cx="1200136" cy="737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人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023619" y="284504"/>
            <a:ext cx="10347961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三年级女生进行集体舞表演。老师将参加表演的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人平均分成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队，每队再平均分成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组。每组有多少人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23522" y="335689"/>
            <a:ext cx="540771" cy="738664"/>
            <a:chOff x="245169" y="833418"/>
            <a:chExt cx="405578" cy="553997"/>
          </a:xfrm>
        </p:grpSpPr>
        <p:sp>
          <p:nvSpPr>
            <p:cNvPr id="24" name="椭圆 23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25" name="矩形 24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278" y="406209"/>
            <a:ext cx="2477185" cy="759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圆角矩形 47"/>
          <p:cNvSpPr/>
          <p:nvPr/>
        </p:nvSpPr>
        <p:spPr bwMode="auto">
          <a:xfrm>
            <a:off x="385278" y="2459113"/>
            <a:ext cx="5445160" cy="3786239"/>
          </a:xfrm>
          <a:prstGeom prst="roundRect">
            <a:avLst/>
          </a:prstGeom>
          <a:solidFill>
            <a:schemeClr val="bg2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indent="720090" algn="ctr">
              <a:lnSpc>
                <a:spcPct val="110000"/>
              </a:lnSpc>
              <a:spcBef>
                <a:spcPts val="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endParaRPr lang="zh-CN" altLang="en-US" sz="2800" b="1" dirty="0"/>
          </a:p>
        </p:txBody>
      </p:sp>
      <p:sp>
        <p:nvSpPr>
          <p:cNvPr id="6" name="TextBox 48"/>
          <p:cNvSpPr txBox="1"/>
          <p:nvPr/>
        </p:nvSpPr>
        <p:spPr bwMode="auto">
          <a:xfrm>
            <a:off x="918601" y="2805681"/>
            <a:ext cx="4910763" cy="122777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>
                <a:solidFill>
                  <a:srgbClr val="D60093"/>
                </a:solidFill>
                <a:latin typeface="+mn-lt"/>
                <a:ea typeface="黑体" panose="02010609060101010101" pitchFamily="49" charset="-122"/>
              </a:rPr>
              <a:t>(1)</a:t>
            </a:r>
            <a:r>
              <a:rPr lang="zh-CN" altLang="en-US" sz="3200" b="1">
                <a:solidFill>
                  <a:srgbClr val="D60093"/>
                </a:solidFill>
                <a:latin typeface="+mn-lt"/>
                <a:ea typeface="黑体" panose="02010609060101010101" pitchFamily="49" charset="-122"/>
              </a:rPr>
              <a:t> 每队有多少人 ？</a:t>
            </a:r>
            <a:endParaRPr lang="en-US" altLang="zh-CN" sz="3200" b="1">
              <a:solidFill>
                <a:srgbClr val="D60093"/>
              </a:solidFill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>
                <a:solidFill>
                  <a:srgbClr val="D60093"/>
                </a:solidFill>
                <a:latin typeface="+mn-lt"/>
                <a:ea typeface="黑体" panose="02010609060101010101" pitchFamily="49" charset="-122"/>
              </a:rPr>
              <a:t>(2)</a:t>
            </a:r>
            <a:r>
              <a:rPr lang="zh-CN" altLang="en-US" sz="3200" b="1">
                <a:solidFill>
                  <a:srgbClr val="D60093"/>
                </a:solidFill>
                <a:latin typeface="+mn-lt"/>
                <a:ea typeface="黑体" panose="02010609060101010101" pitchFamily="49" charset="-122"/>
              </a:rPr>
              <a:t> 每组有多少人 ？</a:t>
            </a:r>
            <a:endParaRPr lang="en-US" altLang="zh-CN" sz="3200" b="1" dirty="0">
              <a:solidFill>
                <a:srgbClr val="D60093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" name="圆角矩形 47"/>
          <p:cNvSpPr/>
          <p:nvPr/>
        </p:nvSpPr>
        <p:spPr bwMode="auto">
          <a:xfrm>
            <a:off x="6531574" y="2459112"/>
            <a:ext cx="5390140" cy="3786239"/>
          </a:xfrm>
          <a:prstGeom prst="roundRect">
            <a:avLst/>
          </a:prstGeom>
          <a:solidFill>
            <a:schemeClr val="bg2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indent="720090" algn="ctr">
              <a:lnSpc>
                <a:spcPct val="110000"/>
              </a:lnSpc>
              <a:spcBef>
                <a:spcPts val="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endParaRPr lang="zh-CN" altLang="en-US" sz="2800" b="1" dirty="0"/>
          </a:p>
        </p:txBody>
      </p:sp>
      <p:sp>
        <p:nvSpPr>
          <p:cNvPr id="9" name="TextBox 48"/>
          <p:cNvSpPr txBox="1"/>
          <p:nvPr/>
        </p:nvSpPr>
        <p:spPr bwMode="auto">
          <a:xfrm>
            <a:off x="7092891" y="2768082"/>
            <a:ext cx="4910763" cy="122777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>
                <a:solidFill>
                  <a:srgbClr val="D60093"/>
                </a:solidFill>
                <a:latin typeface="+mn-lt"/>
                <a:ea typeface="黑体" panose="02010609060101010101" pitchFamily="49" charset="-122"/>
              </a:rPr>
              <a:t>(1)</a:t>
            </a:r>
            <a:r>
              <a:rPr lang="zh-CN" altLang="en-US" sz="3200" b="1">
                <a:solidFill>
                  <a:srgbClr val="D60093"/>
                </a:solidFill>
                <a:latin typeface="+mn-lt"/>
                <a:ea typeface="黑体" panose="02010609060101010101" pitchFamily="49" charset="-122"/>
              </a:rPr>
              <a:t>一共有多少组？</a:t>
            </a:r>
            <a:endParaRPr lang="en-US" altLang="zh-CN" sz="3200" b="1">
              <a:solidFill>
                <a:srgbClr val="D60093"/>
              </a:solidFill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>
                <a:solidFill>
                  <a:srgbClr val="D60093"/>
                </a:solidFill>
                <a:latin typeface="+mn-lt"/>
                <a:ea typeface="黑体" panose="02010609060101010101" pitchFamily="49" charset="-122"/>
              </a:rPr>
              <a:t>(2)</a:t>
            </a:r>
            <a:r>
              <a:rPr lang="zh-CN" altLang="en-US" sz="3200" b="1">
                <a:solidFill>
                  <a:srgbClr val="D60093"/>
                </a:solidFill>
                <a:ea typeface="黑体" panose="02010609060101010101" pitchFamily="49" charset="-122"/>
              </a:rPr>
              <a:t>每组有多少人 </a:t>
            </a:r>
            <a:r>
              <a:rPr lang="zh-CN" altLang="en-US" sz="3200" b="1">
                <a:solidFill>
                  <a:srgbClr val="D60093"/>
                </a:solidFill>
                <a:latin typeface="+mn-lt"/>
                <a:ea typeface="黑体" panose="02010609060101010101" pitchFamily="49" charset="-122"/>
              </a:rPr>
              <a:t>？</a:t>
            </a:r>
            <a:endParaRPr lang="en-US" altLang="zh-CN" sz="3200" b="1" dirty="0">
              <a:solidFill>
                <a:srgbClr val="D60093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0867" y="3967341"/>
            <a:ext cx="3864077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60÷2=30(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9165" y="4648616"/>
            <a:ext cx="3864077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30÷3=10(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92891" y="3988171"/>
            <a:ext cx="3864077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3×2=6(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50816" y="4610019"/>
            <a:ext cx="3864077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60÷6=10(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" name="Group 10"/>
          <p:cNvGrpSpPr/>
          <p:nvPr/>
        </p:nvGrpSpPr>
        <p:grpSpPr bwMode="auto">
          <a:xfrm>
            <a:off x="2021062" y="2135262"/>
            <a:ext cx="1511300" cy="647700"/>
            <a:chOff x="204" y="618"/>
            <a:chExt cx="952" cy="408"/>
          </a:xfrm>
        </p:grpSpPr>
        <p:pic>
          <p:nvPicPr>
            <p:cNvPr id="21" name="TextBox 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618"/>
              <a:ext cx="952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 Box 2"/>
            <p:cNvSpPr txBox="1">
              <a:spLocks noChangeArrowheads="1"/>
            </p:cNvSpPr>
            <p:nvPr/>
          </p:nvSpPr>
          <p:spPr bwMode="auto">
            <a:xfrm>
              <a:off x="249" y="654"/>
              <a:ext cx="79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宋体" panose="02010600030101010101" pitchFamily="2" charset="-122"/>
                  <a:ea typeface="楷体_GB2312" panose="02010609030101010101" pitchFamily="49" charset="-122"/>
                </a:rPr>
                <a:t>方法一</a:t>
              </a:r>
              <a:endParaRPr lang="zh-CN" altLang="en-US" sz="2800" b="1" dirty="0">
                <a:solidFill>
                  <a:srgbClr val="FFFFFF"/>
                </a:solidFill>
                <a:latin typeface="宋体" panose="02010600030101010101" pitchFamily="2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3" name="Group 10"/>
          <p:cNvGrpSpPr/>
          <p:nvPr/>
        </p:nvGrpSpPr>
        <p:grpSpPr bwMode="auto">
          <a:xfrm>
            <a:off x="8346713" y="2096766"/>
            <a:ext cx="1511300" cy="647700"/>
            <a:chOff x="204" y="618"/>
            <a:chExt cx="952" cy="408"/>
          </a:xfrm>
        </p:grpSpPr>
        <p:pic>
          <p:nvPicPr>
            <p:cNvPr id="24" name="TextBox 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618"/>
              <a:ext cx="952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 Box 2"/>
            <p:cNvSpPr txBox="1">
              <a:spLocks noChangeArrowheads="1"/>
            </p:cNvSpPr>
            <p:nvPr/>
          </p:nvSpPr>
          <p:spPr bwMode="auto">
            <a:xfrm>
              <a:off x="249" y="654"/>
              <a:ext cx="79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宋体" panose="02010600030101010101" pitchFamily="2" charset="-122"/>
                  <a:ea typeface="楷体_GB2312" panose="02010609030101010101" pitchFamily="49" charset="-122"/>
                </a:rPr>
                <a:t>方法二</a:t>
              </a:r>
              <a:endParaRPr lang="zh-CN" altLang="en-US" sz="2800" b="1" dirty="0">
                <a:solidFill>
                  <a:srgbClr val="FFFFFF"/>
                </a:solidFill>
                <a:latin typeface="宋体" panose="02010600030101010101" pitchFamily="2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26" name="对话气泡: 圆角矩形 25"/>
          <p:cNvSpPr/>
          <p:nvPr/>
        </p:nvSpPr>
        <p:spPr>
          <a:xfrm>
            <a:off x="7830288" y="813630"/>
            <a:ext cx="3759967" cy="772742"/>
          </a:xfrm>
          <a:prstGeom prst="wedgeRoundRectCallout">
            <a:avLst>
              <a:gd name="adj1" fmla="val -56424"/>
              <a:gd name="adj2" fmla="val 32764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列综合算式试试？</a:t>
            </a:r>
            <a:endParaRPr 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4664" y="5361483"/>
            <a:ext cx="5756745" cy="677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9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综合算式：</a:t>
            </a:r>
            <a:r>
              <a:rPr lang="en-US" altLang="zh-CN" sz="29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60÷2÷3=10(</a:t>
            </a:r>
            <a:r>
              <a:rPr lang="zh-CN" altLang="en-US" sz="29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29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29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65274" y="230410"/>
            <a:ext cx="4342884" cy="2151709"/>
            <a:chOff x="7165814" y="3722787"/>
            <a:chExt cx="4342884" cy="2151709"/>
          </a:xfrm>
        </p:grpSpPr>
        <p:sp>
          <p:nvSpPr>
            <p:cNvPr id="7" name="圆角矩形 51"/>
            <p:cNvSpPr/>
            <p:nvPr/>
          </p:nvSpPr>
          <p:spPr bwMode="auto">
            <a:xfrm>
              <a:off x="7165814" y="3908614"/>
              <a:ext cx="4342884" cy="1965882"/>
            </a:xfrm>
            <a:prstGeom prst="roundRect">
              <a:avLst/>
            </a:prstGeom>
            <a:solidFill>
              <a:srgbClr val="4CC7AA">
                <a:alpha val="37647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757882" y="4658596"/>
              <a:ext cx="3293616" cy="213065"/>
              <a:chOff x="4891596" y="5912528"/>
              <a:chExt cx="3293616" cy="213065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4891596" y="6107837"/>
                <a:ext cx="3293616" cy="0"/>
              </a:xfrm>
              <a:prstGeom prst="line">
                <a:avLst/>
              </a:prstGeom>
              <a:ln w="571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V="1">
                <a:off x="8167456" y="5930284"/>
                <a:ext cx="0" cy="195309"/>
              </a:xfrm>
              <a:prstGeom prst="line">
                <a:avLst/>
              </a:prstGeom>
              <a:ln w="571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4918229" y="5912528"/>
                <a:ext cx="0" cy="195309"/>
              </a:xfrm>
              <a:prstGeom prst="line">
                <a:avLst/>
              </a:prstGeom>
              <a:ln w="5715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" name="直接连接符 10"/>
            <p:cNvCxnSpPr/>
            <p:nvPr/>
          </p:nvCxnSpPr>
          <p:spPr>
            <a:xfrm flipV="1">
              <a:off x="9425128" y="4641197"/>
              <a:ext cx="0" cy="195309"/>
            </a:xfrm>
            <a:prstGeom prst="line">
              <a:avLst/>
            </a:prstGeom>
            <a:ln w="57150">
              <a:solidFill>
                <a:srgbClr val="00B0F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8860716" y="4659527"/>
              <a:ext cx="0" cy="195309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8312150" y="4665986"/>
              <a:ext cx="0" cy="195309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左大括号 30"/>
            <p:cNvSpPr/>
            <p:nvPr/>
          </p:nvSpPr>
          <p:spPr>
            <a:xfrm rot="5400000">
              <a:off x="7964013" y="4193803"/>
              <a:ext cx="162744" cy="575006"/>
            </a:xfrm>
            <a:prstGeom prst="leftBrac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809099" y="3722787"/>
              <a:ext cx="1060777" cy="737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3200" b="1" spc="-3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？人</a:t>
              </a:r>
              <a:endParaRPr lang="en-US" sz="3200" b="1" spc="-3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左大括号 32"/>
            <p:cNvSpPr/>
            <p:nvPr/>
          </p:nvSpPr>
          <p:spPr>
            <a:xfrm rot="16200000">
              <a:off x="9288507" y="3466114"/>
              <a:ext cx="241244" cy="3249227"/>
            </a:xfrm>
            <a:prstGeom prst="leftBrac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825060" y="5041825"/>
              <a:ext cx="1200136" cy="7375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人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6424656" y="5403122"/>
            <a:ext cx="5578998" cy="677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9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综合算式： </a:t>
            </a:r>
            <a:r>
              <a:rPr lang="en-US" altLang="zh-CN" sz="29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60÷(3×2) =10(</a:t>
            </a:r>
            <a:r>
              <a:rPr lang="zh-CN" altLang="en-US" sz="29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29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29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269335" y="2852136"/>
            <a:ext cx="1794592" cy="2474884"/>
            <a:chOff x="5269335" y="2852136"/>
            <a:chExt cx="1794592" cy="2699918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5269335" y="2852136"/>
              <a:ext cx="1794592" cy="2699918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5763102" y="2935158"/>
              <a:ext cx="886525" cy="2214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3200" b="1">
                  <a:solidFill>
                    <a:srgbClr val="00B05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检验？</a:t>
              </a:r>
              <a:endParaRPr lang="en-US" sz="3200" b="1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  <p:bldP spid="13" grpId="0"/>
      <p:bldP spid="14" grpId="0"/>
      <p:bldP spid="15" grpId="0"/>
      <p:bldP spid="26" grpId="0" animBg="1"/>
      <p:bldP spid="2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0837" y="2669661"/>
            <a:ext cx="2447678" cy="7593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文本框 1"/>
          <p:cNvSpPr txBox="1"/>
          <p:nvPr/>
        </p:nvSpPr>
        <p:spPr>
          <a:xfrm>
            <a:off x="3905250" y="2669661"/>
            <a:ext cx="8286750" cy="759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怎样检验解答是否正确呢？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23619" y="284504"/>
            <a:ext cx="10347961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三年级女生进行集体舞表演。老师将参加表演的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人平均分成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队，每队再平均分成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组。每组有多少人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3522" y="335689"/>
            <a:ext cx="540771" cy="738664"/>
            <a:chOff x="245169" y="833418"/>
            <a:chExt cx="405578" cy="553997"/>
          </a:xfrm>
        </p:grpSpPr>
        <p:sp>
          <p:nvSpPr>
            <p:cNvPr id="7" name="椭圆 6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159991" y="3838651"/>
            <a:ext cx="6115356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×3×2=60(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211" y="554315"/>
            <a:ext cx="2447678" cy="7593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9" name="组合 8"/>
          <p:cNvGrpSpPr/>
          <p:nvPr/>
        </p:nvGrpSpPr>
        <p:grpSpPr>
          <a:xfrm>
            <a:off x="1165123" y="2553182"/>
            <a:ext cx="9605642" cy="2924697"/>
            <a:chOff x="891821" y="3643016"/>
            <a:chExt cx="9605642" cy="2924697"/>
          </a:xfrm>
        </p:grpSpPr>
        <p:sp>
          <p:nvSpPr>
            <p:cNvPr id="3" name="对话气泡: 圆角矩形 2"/>
            <p:cNvSpPr/>
            <p:nvPr/>
          </p:nvSpPr>
          <p:spPr>
            <a:xfrm>
              <a:off x="891821" y="4085303"/>
              <a:ext cx="7585429" cy="1576274"/>
            </a:xfrm>
            <a:prstGeom prst="wedgeRoundRectCallout">
              <a:avLst>
                <a:gd name="adj1" fmla="val 52420"/>
                <a:gd name="adj2" fmla="val 34167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都是利用除法的意义来分析数量关系，用除法两步计算来解决问题。</a:t>
              </a:r>
              <a:endParaRPr 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77250" y="3643016"/>
              <a:ext cx="2020213" cy="2924697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1952625" y="1625931"/>
            <a:ext cx="8286750" cy="759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上面两种方法有什么相同的地方？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2364014" y="-366260"/>
            <a:ext cx="6794500" cy="14684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4761139" y="113166"/>
            <a:ext cx="2786289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巩固应用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114" y="1300617"/>
            <a:ext cx="9927772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有一种杯子，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个杯子装一盒，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盒装一箱。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960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个杯子可以装多少箱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P29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做一做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3128861"/>
            <a:ext cx="10682515" cy="6858000"/>
            <a:chOff x="0" y="3128861"/>
            <a:chExt cx="10682515" cy="6858000"/>
          </a:xfrm>
        </p:grpSpPr>
        <p:sp>
          <p:nvSpPr>
            <p:cNvPr id="6" name="文本框 5"/>
            <p:cNvSpPr txBox="1"/>
            <p:nvPr/>
          </p:nvSpPr>
          <p:spPr>
            <a:xfrm>
              <a:off x="2540000" y="3343124"/>
              <a:ext cx="8142515" cy="147617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先分步列算式，小组内说一说每一步的意义和数量关系，再列综合算式。</a:t>
              </a:r>
              <a:endParaRPr lang="en-US" sz="32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3128861"/>
              <a:ext cx="3219802" cy="6858000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719762" y="1453928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P29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做一做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7515" y="1749469"/>
            <a:ext cx="5457152" cy="3126049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方法一：</a:t>
            </a:r>
            <a:endParaRPr lang="en-US" altLang="zh-CN" sz="28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①先求总共可以装多少盒？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②再求可以装多少箱？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960÷6=160(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盒）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160÷8=20(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箱）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综合算式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:960÷6÷8=20(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箱）</a:t>
            </a:r>
            <a:endParaRPr lang="en-US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89961" y="1737663"/>
            <a:ext cx="5457152" cy="3126049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方法二：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①先求一箱装多少个杯子？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②再求可以装多少箱？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6×8=48(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960÷48=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综合算式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:960÷(6×8)</a:t>
            </a:r>
            <a:endParaRPr 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2114" y="412846"/>
            <a:ext cx="99277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有一种杯子，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个杯子装一盒，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盒装一箱。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960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个杯子可以装多少箱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762" y="414801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endParaRPr 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8223536" y="5111311"/>
            <a:ext cx="3968464" cy="414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除数是两位数的除法后面我们会学到！</a:t>
            </a:r>
            <a:endParaRPr lang="en-US" sz="1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ISLIDE.ADDREMOVEWATERMARK" val="4FDej8i1H9"/>
</p:tagLst>
</file>

<file path=ppt/tags/tag2.xml><?xml version="1.0" encoding="utf-8"?>
<p:tagLst xmlns:p="http://schemas.openxmlformats.org/presentationml/2006/main">
  <p:tag name="ISLIDE.ADDREMOVEWATERMARK" val="ycIKGxYcie"/>
</p:tagLst>
</file>

<file path=ppt/tags/tag3.xml><?xml version="1.0" encoding="utf-8"?>
<p:tagLst xmlns:p="http://schemas.openxmlformats.org/presentationml/2006/main">
  <p:tag name="ISLIDE.ADDREMOVEWATERMARK" val="4FDej8i1H9"/>
</p:tagLst>
</file>

<file path=ppt/tags/tag4.xml><?xml version="1.0" encoding="utf-8"?>
<p:tagLst xmlns:p="http://schemas.openxmlformats.org/presentationml/2006/main">
  <p:tag name="ISLIDE.ADDREMOVEWATERMARK" val="ycIKGxYcie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28575">
          <a:solidFill>
            <a:srgbClr val="00B0F0"/>
          </a:solidFill>
        </a:ln>
      </a:spPr>
      <a:bodyPr rtlCol="0" anchor="ctr"/>
      <a:lstStyle>
        <a:defPPr algn="ctr">
          <a:defRPr sz="3200" b="1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50000"/>
          </a:lnSpc>
          <a:defRPr sz="3200" b="1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1765</Words>
  <Application>WPS 演示</Application>
  <PresentationFormat>宽屏</PresentationFormat>
  <Paragraphs>225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等线</vt:lpstr>
      <vt:lpstr>楷体</vt:lpstr>
      <vt:lpstr>Times New Roman</vt:lpstr>
      <vt:lpstr>黑体</vt:lpstr>
      <vt:lpstr>等线 Light</vt:lpstr>
      <vt:lpstr>微软雅黑</vt:lpstr>
      <vt:lpstr>楷体_GB2312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269</cp:revision>
  <dcterms:created xsi:type="dcterms:W3CDTF">2018-08-15T05:40:00Z</dcterms:created>
  <dcterms:modified xsi:type="dcterms:W3CDTF">2026-02-28T06:58:21Z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B664447EA5E4456BBAE4B3B6E04AC341_12</vt:lpwstr>
  </property>
</Properties>
</file>