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8" r:id="rId3"/>
    <p:sldId id="398" r:id="rId5"/>
    <p:sldId id="399" r:id="rId6"/>
    <p:sldId id="388" r:id="rId7"/>
    <p:sldId id="400" r:id="rId8"/>
    <p:sldId id="394" r:id="rId9"/>
    <p:sldId id="395" r:id="rId10"/>
    <p:sldId id="401" r:id="rId11"/>
    <p:sldId id="396" r:id="rId12"/>
    <p:sldId id="312" r:id="rId13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29" userDrawn="1">
          <p15:clr>
            <a:srgbClr val="A4A3A4"/>
          </p15:clr>
        </p15:guide>
        <p15:guide id="2" orient="horz" pos="2954" userDrawn="1">
          <p15:clr>
            <a:srgbClr val="A4A3A4"/>
          </p15:clr>
        </p15:guide>
        <p15:guide id="4" pos="189" userDrawn="1">
          <p15:clr>
            <a:srgbClr val="A4A3A4"/>
          </p15:clr>
        </p15:guide>
        <p15:guide id="5" pos="3772" userDrawn="1">
          <p15:clr>
            <a:srgbClr val="A4A3A4"/>
          </p15:clr>
        </p15:guide>
        <p15:guide id="6" pos="70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EFEFE"/>
    <a:srgbClr val="FF3399"/>
    <a:srgbClr val="3399FF"/>
    <a:srgbClr val="3E6BB3"/>
    <a:srgbClr val="6BA8D9"/>
    <a:srgbClr val="4A9438"/>
    <a:srgbClr val="FFFFFF"/>
    <a:srgbClr val="743C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93" autoAdjust="0"/>
    <p:restoredTop sz="94660" autoAdjust="0"/>
  </p:normalViewPr>
  <p:slideViewPr>
    <p:cSldViewPr snapToGrid="0" showGuides="1">
      <p:cViewPr varScale="1">
        <p:scale>
          <a:sx n="70" d="100"/>
          <a:sy n="70" d="100"/>
        </p:scale>
        <p:origin x="78" y="966"/>
      </p:cViewPr>
      <p:guideLst>
        <p:guide orient="horz" pos="3929"/>
        <p:guide orient="horz" pos="2954"/>
        <p:guide pos="189"/>
        <p:guide pos="3772"/>
        <p:guide pos="703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5896198E-0841-4A4A-87BB-A18B5C15337D}" type="datetimeFigureOut">
              <a:rPr lang="zh-CN" altLang="en-US"/>
            </a:fld>
            <a:endParaRPr lang="zh-CN" altLang="en-US"/>
          </a:p>
        </p:txBody>
      </p:sp>
      <p:sp>
        <p:nvSpPr>
          <p:cNvPr id="410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noProof="1"/>
            </a:lvl1pPr>
          </a:lstStyle>
          <a:p>
            <a:fld id="{4C04C165-1A21-436C-A41A-7A08386CDE8A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19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D36074B-A727-4413-9285-78D19D35E64E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0"/>
          <p:cNvGrpSpPr/>
          <p:nvPr userDrawn="1"/>
        </p:nvGrpSpPr>
        <p:grpSpPr bwMode="auto">
          <a:xfrm>
            <a:off x="0" y="0"/>
            <a:ext cx="12192000" cy="6858000"/>
            <a:chOff x="-13" y="-1"/>
            <a:chExt cx="12192014" cy="6836241"/>
          </a:xfrm>
        </p:grpSpPr>
        <p:pic>
          <p:nvPicPr>
            <p:cNvPr id="3" name="图片 38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3" y="-1"/>
              <a:ext cx="6836241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47"/>
            <p:cNvPicPr>
              <a:picLocks noChangeAspect="1" noChangeArrowheads="1"/>
            </p:cNvPicPr>
            <p:nvPr/>
          </p:nvPicPr>
          <p:blipFill>
            <a:blip r:embed="rId2"/>
            <a:srcRect r="21655"/>
            <a:stretch>
              <a:fillRect/>
            </a:stretch>
          </p:blipFill>
          <p:spPr bwMode="auto">
            <a:xfrm>
              <a:off x="6836229" y="-1"/>
              <a:ext cx="5355772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" name="图片 49"/>
          <p:cNvPicPr>
            <a:picLocks noChangeAspect="1" noChangeArrowheads="1"/>
          </p:cNvPicPr>
          <p:nvPr userDrawn="1"/>
        </p:nvPicPr>
        <p:blipFill>
          <a:blip r:embed="rId3"/>
          <a:srcRect l="27734" t="19185" r="24449" b="11330"/>
          <a:stretch>
            <a:fillRect/>
          </a:stretch>
        </p:blipFill>
        <p:spPr bwMode="auto">
          <a:xfrm>
            <a:off x="0" y="4313238"/>
            <a:ext cx="3368675" cy="254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0"/>
          <p:cNvPicPr>
            <a:picLocks noChangeAspect="1" noChangeArrowheads="1"/>
          </p:cNvPicPr>
          <p:nvPr userDrawn="1"/>
        </p:nvPicPr>
        <p:blipFill>
          <a:blip r:embed="rId3"/>
          <a:srcRect l="27734" t="39900" r="36929" b="11330"/>
          <a:stretch>
            <a:fillRect/>
          </a:stretch>
        </p:blipFill>
        <p:spPr bwMode="auto">
          <a:xfrm>
            <a:off x="9128125" y="-26988"/>
            <a:ext cx="3063875" cy="219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51"/>
          <p:cNvPicPr>
            <a:picLocks noChangeAspect="1" noChangeArrowheads="1"/>
          </p:cNvPicPr>
          <p:nvPr userDrawn="1"/>
        </p:nvPicPr>
        <p:blipFill>
          <a:blip r:embed="rId4"/>
          <a:srcRect t="16251" b="19643"/>
          <a:stretch>
            <a:fillRect/>
          </a:stretch>
        </p:blipFill>
        <p:spPr bwMode="auto">
          <a:xfrm>
            <a:off x="157163" y="-481013"/>
            <a:ext cx="11968162" cy="767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2"/>
          <p:cNvPicPr>
            <a:picLocks noChangeAspect="1" noChangeArrowheads="1"/>
          </p:cNvPicPr>
          <p:nvPr userDrawn="1"/>
        </p:nvPicPr>
        <p:blipFill>
          <a:blip r:embed="rId5"/>
          <a:srcRect l="19760" t="73981" r="22630" b="15335"/>
          <a:stretch>
            <a:fillRect/>
          </a:stretch>
        </p:blipFill>
        <p:spPr bwMode="auto">
          <a:xfrm>
            <a:off x="2827338" y="4945063"/>
            <a:ext cx="6164262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9"/>
          <p:cNvSpPr txBox="1"/>
          <p:nvPr/>
        </p:nvSpPr>
        <p:spPr>
          <a:xfrm rot="20132266">
            <a:off x="5276487" y="3198167"/>
            <a:ext cx="17291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noProof="1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2400" noProof="1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5278" y="77051"/>
            <a:ext cx="1044828" cy="10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1"/>
          <p:cNvGrpSpPr/>
          <p:nvPr userDrawn="1"/>
        </p:nvGrpSpPr>
        <p:grpSpPr bwMode="auto">
          <a:xfrm>
            <a:off x="0" y="0"/>
            <a:ext cx="12192000" cy="6858000"/>
            <a:chOff x="-13" y="-1"/>
            <a:chExt cx="12192014" cy="6836241"/>
          </a:xfrm>
        </p:grpSpPr>
        <p:pic>
          <p:nvPicPr>
            <p:cNvPr id="3" name="图片 2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3" y="-1"/>
              <a:ext cx="6836241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23"/>
            <p:cNvPicPr>
              <a:picLocks noChangeAspect="1" noChangeArrowheads="1"/>
            </p:cNvPicPr>
            <p:nvPr/>
          </p:nvPicPr>
          <p:blipFill>
            <a:blip r:embed="rId2"/>
            <a:srcRect r="21655"/>
            <a:stretch>
              <a:fillRect/>
            </a:stretch>
          </p:blipFill>
          <p:spPr bwMode="auto">
            <a:xfrm>
              <a:off x="6836229" y="-1"/>
              <a:ext cx="5355772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4"/>
          <p:cNvSpPr/>
          <p:nvPr userDrawn="1"/>
        </p:nvSpPr>
        <p:spPr>
          <a:xfrm>
            <a:off x="0" y="209006"/>
            <a:ext cx="12192000" cy="646611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noProof="1"/>
          </a:p>
        </p:txBody>
      </p:sp>
      <p:sp>
        <p:nvSpPr>
          <p:cNvPr id="7" name="文本框 6"/>
          <p:cNvSpPr txBox="1"/>
          <p:nvPr/>
        </p:nvSpPr>
        <p:spPr>
          <a:xfrm rot="20132266">
            <a:off x="5276487" y="3198167"/>
            <a:ext cx="17291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noProof="1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2400" noProof="1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5278" y="77051"/>
            <a:ext cx="1044828" cy="10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4800" indent="-304800" algn="l" defTabSz="1219200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6"/>
          <p:cNvSpPr txBox="1">
            <a:spLocks noChangeArrowheads="1"/>
          </p:cNvSpPr>
          <p:nvPr/>
        </p:nvSpPr>
        <p:spPr bwMode="auto">
          <a:xfrm>
            <a:off x="2986063" y="2197848"/>
            <a:ext cx="5765800" cy="769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4400" b="1">
                <a:latin typeface="Times New Roman" panose="02020603050405020304" pitchFamily="18" charset="0"/>
                <a:ea typeface="黑体" panose="02010609060101010101" pitchFamily="49" charset="-122"/>
              </a:rPr>
              <a:t>练习六</a:t>
            </a:r>
            <a:endParaRPr lang="zh-CN" altLang="en-US" sz="4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7171" name="组合 10"/>
          <p:cNvGrpSpPr/>
          <p:nvPr/>
        </p:nvGrpSpPr>
        <p:grpSpPr bwMode="auto">
          <a:xfrm>
            <a:off x="4808537" y="4148138"/>
            <a:ext cx="2574925" cy="420687"/>
            <a:chOff x="242380" y="196184"/>
            <a:chExt cx="2575081" cy="421341"/>
          </a:xfrm>
        </p:grpSpPr>
        <p:sp>
          <p:nvSpPr>
            <p:cNvPr id="12" name="矩形 11"/>
            <p:cNvSpPr/>
            <p:nvPr/>
          </p:nvSpPr>
          <p:spPr>
            <a:xfrm>
              <a:off x="242380" y="196184"/>
              <a:ext cx="421341" cy="421341"/>
            </a:xfrm>
            <a:prstGeom prst="rect">
              <a:avLst/>
            </a:prstGeom>
            <a:solidFill>
              <a:srgbClr val="349FC6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3" name="矩形 12"/>
            <p:cNvSpPr/>
            <p:nvPr/>
          </p:nvSpPr>
          <p:spPr>
            <a:xfrm>
              <a:off x="667290" y="196184"/>
              <a:ext cx="421341" cy="421341"/>
            </a:xfrm>
            <a:prstGeom prst="rect">
              <a:avLst/>
            </a:prstGeom>
            <a:solidFill>
              <a:srgbClr val="E83B18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4" name="矩形 13"/>
            <p:cNvSpPr/>
            <p:nvPr/>
          </p:nvSpPr>
          <p:spPr>
            <a:xfrm>
              <a:off x="1092200" y="196184"/>
              <a:ext cx="421341" cy="421341"/>
            </a:xfrm>
            <a:prstGeom prst="rect">
              <a:avLst/>
            </a:prstGeom>
            <a:solidFill>
              <a:srgbClr val="3EB35C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5" name="矩形 14"/>
            <p:cNvSpPr/>
            <p:nvPr/>
          </p:nvSpPr>
          <p:spPr>
            <a:xfrm>
              <a:off x="1517110" y="196184"/>
              <a:ext cx="421341" cy="421341"/>
            </a:xfrm>
            <a:prstGeom prst="rect">
              <a:avLst/>
            </a:prstGeom>
            <a:solidFill>
              <a:srgbClr val="F39517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6" name="矩形 15"/>
            <p:cNvSpPr/>
            <p:nvPr/>
          </p:nvSpPr>
          <p:spPr>
            <a:xfrm>
              <a:off x="1942020" y="196184"/>
              <a:ext cx="421341" cy="421341"/>
            </a:xfrm>
            <a:prstGeom prst="rect">
              <a:avLst/>
            </a:prstGeom>
            <a:solidFill>
              <a:srgbClr val="CF2D6E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7" name="矩形 16"/>
            <p:cNvSpPr/>
            <p:nvPr/>
          </p:nvSpPr>
          <p:spPr>
            <a:xfrm>
              <a:off x="2366930" y="196184"/>
              <a:ext cx="421341" cy="421341"/>
            </a:xfrm>
            <a:prstGeom prst="rect">
              <a:avLst/>
            </a:prstGeom>
            <a:solidFill>
              <a:srgbClr val="574E9E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grpSp>
          <p:nvGrpSpPr>
            <p:cNvPr id="7180" name="组合 17"/>
            <p:cNvGrpSpPr/>
            <p:nvPr/>
          </p:nvGrpSpPr>
          <p:grpSpPr bwMode="auto">
            <a:xfrm>
              <a:off x="242380" y="201491"/>
              <a:ext cx="2575081" cy="400110"/>
              <a:chOff x="242380" y="201491"/>
              <a:chExt cx="2575081" cy="400110"/>
            </a:xfrm>
          </p:grpSpPr>
          <p:sp>
            <p:nvSpPr>
              <p:cNvPr id="7181" name="文本框 18"/>
              <p:cNvSpPr txBox="1">
                <a:spLocks noChangeArrowheads="1"/>
              </p:cNvSpPr>
              <p:nvPr/>
            </p:nvSpPr>
            <p:spPr bwMode="auto">
              <a:xfrm>
                <a:off x="242380" y="201491"/>
                <a:ext cx="533797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en-US" altLang="zh-CN" sz="20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R·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2" name="文本框 19"/>
              <p:cNvSpPr txBox="1">
                <a:spLocks noChangeArrowheads="1"/>
              </p:cNvSpPr>
              <p:nvPr/>
            </p:nvSpPr>
            <p:spPr bwMode="auto">
              <a:xfrm>
                <a:off x="661576" y="201491"/>
                <a:ext cx="484104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三</a:t>
                </a:r>
                <a:endPara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3" name="文本框 20"/>
              <p:cNvSpPr txBox="1">
                <a:spLocks noChangeArrowheads="1"/>
              </p:cNvSpPr>
              <p:nvPr/>
            </p:nvSpPr>
            <p:spPr bwMode="auto">
              <a:xfrm>
                <a:off x="1081155" y="201491"/>
                <a:ext cx="428436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年</a:t>
                </a:r>
                <a:endPara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4" name="文本框 21"/>
              <p:cNvSpPr txBox="1">
                <a:spLocks noChangeArrowheads="1"/>
              </p:cNvSpPr>
              <p:nvPr/>
            </p:nvSpPr>
            <p:spPr bwMode="auto">
              <a:xfrm>
                <a:off x="2378452" y="201491"/>
                <a:ext cx="439009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册</a:t>
                </a:r>
                <a:endPara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5" name="文本框 22"/>
              <p:cNvSpPr txBox="1">
                <a:spLocks noChangeArrowheads="1"/>
              </p:cNvSpPr>
              <p:nvPr/>
            </p:nvSpPr>
            <p:spPr bwMode="auto">
              <a:xfrm>
                <a:off x="1500188" y="201491"/>
                <a:ext cx="462230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级</a:t>
                </a:r>
                <a:endPara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6" name="文本框 23"/>
              <p:cNvSpPr txBox="1">
                <a:spLocks noChangeArrowheads="1"/>
              </p:cNvSpPr>
              <p:nvPr/>
            </p:nvSpPr>
            <p:spPr bwMode="auto">
              <a:xfrm>
                <a:off x="1938451" y="201491"/>
                <a:ext cx="463704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下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25" name="文本框 24"/>
          <p:cNvSpPr txBox="1"/>
          <p:nvPr>
            <p:custDataLst>
              <p:tags r:id="rId1"/>
            </p:custDataLst>
          </p:nvPr>
        </p:nvSpPr>
        <p:spPr>
          <a:xfrm>
            <a:off x="163513" y="6470650"/>
            <a:ext cx="895350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defRPr/>
            </a:pPr>
            <a:r>
              <a:rPr lang="zh-CN" altLang="en-US" sz="1050" noProof="1">
                <a:solidFill>
                  <a:schemeClr val="bg1">
                    <a:lumMod val="8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050" noProof="1">
              <a:solidFill>
                <a:schemeClr val="bg1">
                  <a:lumMod val="8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3" name="图片 25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628313" y="5060950"/>
            <a:ext cx="896937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lum bright="70000" contrast="-70000"/>
          </a:blip>
          <a:srcRect b="70081"/>
          <a:stretch>
            <a:fillRect/>
          </a:stretch>
        </p:blipFill>
        <p:spPr>
          <a:xfrm>
            <a:off x="3644900" y="-292100"/>
            <a:ext cx="4902200" cy="1466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云形标注 3"/>
          <p:cNvSpPr/>
          <p:nvPr/>
        </p:nvSpPr>
        <p:spPr bwMode="auto">
          <a:xfrm>
            <a:off x="1179513" y="968375"/>
            <a:ext cx="9906000" cy="3309938"/>
          </a:xfrm>
          <a:prstGeom prst="cloudCallout">
            <a:avLst>
              <a:gd name="adj1" fmla="val 25899"/>
              <a:gd name="adj2" fmla="val 70513"/>
            </a:avLst>
          </a:prstGeom>
          <a:solidFill>
            <a:srgbClr val="FFFFFF"/>
          </a:solidFill>
          <a:ln w="19050">
            <a:solidFill>
              <a:schemeClr val="tx1"/>
            </a:solidFill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20000"/>
              </a:lnSpc>
              <a:defRPr/>
            </a:pPr>
            <a:endParaRPr lang="zh-CN" altLang="en-US" sz="3200" b="1" kern="0" noProof="1">
              <a:solidFill>
                <a:srgbClr val="1C1C1C"/>
              </a:solidFill>
              <a:latin typeface="宋体" panose="02010600030101010101" pitchFamily="2" charset="-122"/>
            </a:endParaRPr>
          </a:p>
        </p:txBody>
      </p:sp>
      <p:pic>
        <p:nvPicPr>
          <p:cNvPr id="30724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39225" y="4335166"/>
            <a:ext cx="1289050" cy="1572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矩形 2"/>
          <p:cNvSpPr>
            <a:spLocks noChangeArrowheads="1"/>
          </p:cNvSpPr>
          <p:nvPr/>
        </p:nvSpPr>
        <p:spPr bwMode="auto">
          <a:xfrm>
            <a:off x="2681288" y="1811338"/>
            <a:ext cx="6902450" cy="1624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同学们，今天的数学课你们有哪些收获呢？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26" name="文本框 5"/>
          <p:cNvSpPr txBox="1">
            <a:spLocks noChangeArrowheads="1"/>
          </p:cNvSpPr>
          <p:nvPr/>
        </p:nvSpPr>
        <p:spPr bwMode="auto">
          <a:xfrm>
            <a:off x="5105400" y="165100"/>
            <a:ext cx="68580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0" y="6670675"/>
            <a:ext cx="895350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defRPr/>
            </a:pPr>
            <a:r>
              <a:rPr lang="zh-CN" altLang="en-US" sz="1050" noProof="1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050" noProof="1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28" name="图片 7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1295063" y="6642100"/>
            <a:ext cx="896937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62879" y="535154"/>
            <a:ext cx="9466241" cy="1476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箱蜜蜂可以酿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48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千克蜂蜜。照这样计算，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箱蜜蜂可以酿多少千克蜂蜜？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50528" y="676476"/>
            <a:ext cx="824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endParaRPr lang="en-US" sz="3200"/>
          </a:p>
        </p:txBody>
      </p:sp>
      <p:sp>
        <p:nvSpPr>
          <p:cNvPr id="9" name="文本框 8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P33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练习六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9247" y="1290657"/>
            <a:ext cx="4847247" cy="34442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71987" y="2311954"/>
            <a:ext cx="4847246" cy="19318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48÷4×9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=12×9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=108(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千克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71987" y="4366137"/>
            <a:ext cx="7826175" cy="737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箱蜜蜂可以酿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108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千克蜂蜜。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P33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练习六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86253" y="945302"/>
            <a:ext cx="9219494" cy="1476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一只蜗牛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小时爬行了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米，照这种速度，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小时能爬行多少米？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73901" y="1086624"/>
            <a:ext cx="824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endParaRPr 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2870199" y="2613086"/>
            <a:ext cx="8505371" cy="2953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8÷2×5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=4×5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=20 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5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小时能爬行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米。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48529" y="514551"/>
            <a:ext cx="9466241" cy="1808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小亮读一本书，每天读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页，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天可以读完。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）如果每天读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页，多少天可以读完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）如果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天读完这本书，平均每天读多少页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6178" y="514551"/>
            <a:ext cx="824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endParaRPr lang="en-US" sz="3200"/>
          </a:p>
        </p:txBody>
      </p:sp>
      <p:sp>
        <p:nvSpPr>
          <p:cNvPr id="9" name="文本框 8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P33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练习六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7992280" y="2698327"/>
          <a:ext cx="3914776" cy="23854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9020"/>
                <a:gridCol w="1260607"/>
                <a:gridCol w="1515149"/>
              </a:tblGrid>
              <a:tr h="89455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/>
                        <a:t>情况</a:t>
                      </a:r>
                      <a:endParaRPr lang="en-US" sz="20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/>
                        <a:t>每天读的</a:t>
                      </a:r>
                      <a:endParaRPr lang="en-US" altLang="zh-CN" sz="2000" b="1"/>
                    </a:p>
                    <a:p>
                      <a:pPr algn="ctr"/>
                      <a:r>
                        <a:rPr lang="zh-CN" altLang="en-US" sz="2000" b="1"/>
                        <a:t>页数</a:t>
                      </a:r>
                      <a:r>
                        <a:rPr lang="en-US" altLang="zh-CN" sz="2000" b="1"/>
                        <a:t>/</a:t>
                      </a:r>
                      <a:r>
                        <a:rPr lang="zh-CN" altLang="en-US" sz="2000" b="1"/>
                        <a:t>页</a:t>
                      </a:r>
                      <a:endParaRPr lang="en-US" sz="20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/>
                        <a:t>读完需要的</a:t>
                      </a:r>
                      <a:endParaRPr lang="en-US" altLang="zh-CN" sz="2000" b="1"/>
                    </a:p>
                    <a:p>
                      <a:pPr algn="ctr"/>
                      <a:r>
                        <a:rPr lang="zh-CN" altLang="en-US" sz="2000" b="1"/>
                        <a:t>天数</a:t>
                      </a:r>
                      <a:r>
                        <a:rPr lang="en-US" altLang="zh-CN" sz="2000" b="1"/>
                        <a:t>/</a:t>
                      </a:r>
                      <a:r>
                        <a:rPr lang="zh-CN" altLang="en-US" sz="2000" b="1"/>
                        <a:t>天</a:t>
                      </a:r>
                      <a:endParaRPr lang="en-US" sz="2000" b="1"/>
                    </a:p>
                  </a:txBody>
                  <a:tcPr/>
                </a:tc>
              </a:tr>
              <a:tr h="496976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/>
                        <a:t>第</a:t>
                      </a:r>
                      <a:r>
                        <a:rPr lang="en-US" altLang="zh-CN" b="1"/>
                        <a:t>1</a:t>
                      </a:r>
                      <a:r>
                        <a:rPr lang="zh-CN" altLang="en-US" b="1"/>
                        <a:t>种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/>
                        <a:t>15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/>
                        <a:t>4</a:t>
                      </a:r>
                      <a:endParaRPr lang="en-US" b="1"/>
                    </a:p>
                  </a:txBody>
                  <a:tcPr/>
                </a:tc>
              </a:tr>
              <a:tr h="496976">
                <a:tc>
                  <a:txBody>
                    <a:bodyPr/>
                    <a:lstStyle/>
                    <a:p>
                      <a:pPr marL="0" marR="0" lvl="0" indent="0" algn="ctr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b="1"/>
                        <a:t>第</a:t>
                      </a:r>
                      <a:r>
                        <a:rPr lang="en-US" altLang="zh-CN" b="1"/>
                        <a:t>2</a:t>
                      </a:r>
                      <a:r>
                        <a:rPr lang="zh-CN" altLang="en-US" b="1"/>
                        <a:t>种</a:t>
                      </a:r>
                      <a:endParaRPr lang="en-US" altLang="zh-CN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/>
                        <a:t>6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/>
                        <a:t>？</a:t>
                      </a:r>
                      <a:endParaRPr lang="en-US" b="1"/>
                    </a:p>
                  </a:txBody>
                  <a:tcPr/>
                </a:tc>
              </a:tr>
              <a:tr h="496976">
                <a:tc>
                  <a:txBody>
                    <a:bodyPr/>
                    <a:lstStyle/>
                    <a:p>
                      <a:pPr marL="0" marR="0" lvl="0" indent="0" algn="ctr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b="1"/>
                        <a:t>第</a:t>
                      </a:r>
                      <a:r>
                        <a:rPr lang="en-US" altLang="zh-CN" b="1"/>
                        <a:t>3</a:t>
                      </a:r>
                      <a:r>
                        <a:rPr lang="zh-CN" altLang="en-US" b="1"/>
                        <a:t>种</a:t>
                      </a:r>
                      <a:endParaRPr lang="en-US" altLang="zh-CN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/>
                        <a:t>？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/>
                        <a:t>3</a:t>
                      </a:r>
                      <a:endParaRPr lang="en-US" b="1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436178" y="2592550"/>
            <a:ext cx="3665922" cy="2849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    15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×4÷6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= 60÷6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= 10(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天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答：如果每天读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页，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天可以读完。</a:t>
            </a:r>
            <a:endParaRPr 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18403" y="2610315"/>
            <a:ext cx="4848226" cy="2849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     15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×4÷3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= 60÷3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= 20(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页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答：如果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天读完这本书，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平均每天读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页。</a:t>
            </a:r>
            <a:endParaRPr 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P33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练习六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88572" y="651043"/>
            <a:ext cx="10116457" cy="1476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千克花生仁可以榨出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千克花生油。照这样计算，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300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千克花生仁可以榨出多少千克花生油？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0726" y="781669"/>
            <a:ext cx="824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endParaRPr 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2844799" y="2397186"/>
            <a:ext cx="8505371" cy="2953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300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÷(20÷5)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300÷4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75 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千克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300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千克花生仁可以榨出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75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千克花生油。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62879" y="609801"/>
            <a:ext cx="9466241" cy="1217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小丽用小棒摆了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个三角形。如果用这些小棒摆正方形，一共可以摆多少个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（图形的边不能重合。）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50528" y="676476"/>
            <a:ext cx="824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5.</a:t>
            </a:r>
            <a:endParaRPr lang="en-US" sz="3200"/>
          </a:p>
        </p:txBody>
      </p:sp>
      <p:sp>
        <p:nvSpPr>
          <p:cNvPr id="9" name="文本框 8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P33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练习六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339" y="1933455"/>
            <a:ext cx="10076033" cy="104151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33031" y="3381997"/>
            <a:ext cx="10472648" cy="2399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×8=24(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根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根小棒摆正方形，要想使正方形的个数是整数个，正方形每边的小棒根数可以分别是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根、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根、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根或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根，那么正方形分别可以摆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个、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个、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个或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个。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00735" y="300139"/>
            <a:ext cx="9466241" cy="3692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根据数量关系把表格填写完整。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）每个笔袋的价钱相同。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）汽车行驶的路程相同。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8383" y="451060"/>
            <a:ext cx="824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6.</a:t>
            </a:r>
            <a:endParaRPr lang="en-US" sz="3200"/>
          </a:p>
        </p:txBody>
      </p:sp>
      <p:sp>
        <p:nvSpPr>
          <p:cNvPr id="9" name="文本框 8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P34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练习六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0697" y="1853162"/>
            <a:ext cx="8289845" cy="13816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7693" y="3992304"/>
            <a:ext cx="8991600" cy="141524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177019" y="1912271"/>
            <a:ext cx="457200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65581" y="1912271"/>
            <a:ext cx="457200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42599" y="2543982"/>
            <a:ext cx="996676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99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631161" y="2543982"/>
            <a:ext cx="996676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108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94181" y="5296707"/>
            <a:ext cx="996676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420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68905" y="4068215"/>
            <a:ext cx="996676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105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729099" y="4068215"/>
            <a:ext cx="996676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70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989141" y="4063762"/>
            <a:ext cx="996676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60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P34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练习六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8118" y="300139"/>
            <a:ext cx="4601029" cy="754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看图列式。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8118" y="933693"/>
            <a:ext cx="11190515" cy="2214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买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个毽子一共需要多少元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 eaLnBrk="1" hangingPunct="1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算式“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24÷4×2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”可以解决的问题是</a:t>
            </a:r>
            <a:r>
              <a:rPr lang="zh-CN" altLang="en-US" sz="3200" b="1" u="sng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 eaLnBrk="1" hangingPunct="1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请提出其他数学问题并解答。</a:t>
            </a:r>
            <a:endParaRPr 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6109" y="470107"/>
            <a:ext cx="824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7.</a:t>
            </a:r>
            <a:endParaRPr lang="en-US" sz="32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4141" y="2547184"/>
            <a:ext cx="4384492" cy="222531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829502" y="1752987"/>
            <a:ext cx="4605291" cy="5762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买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个毽子一共需要多少元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8461" y="3221655"/>
            <a:ext cx="3314700" cy="1808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l">
              <a:lnSpc>
                <a:spcPct val="120000"/>
              </a:lnSpc>
              <a:buAutoNum type="arabicParenBoth"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24÷4×3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= 6×3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= 18 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25944" y="3221655"/>
            <a:ext cx="4203558" cy="2990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(3) 2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班用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120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元可以买多少个毽子？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120÷(24÷4)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= 120÷6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= 20(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62879" y="447876"/>
            <a:ext cx="9466241" cy="1217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先说一说下面的线段图分别可以表示生活中的哪些实际问题，再列式计算。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50528" y="466926"/>
            <a:ext cx="824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8.</a:t>
            </a:r>
            <a:endParaRPr lang="en-US" sz="3200"/>
          </a:p>
        </p:txBody>
      </p:sp>
      <p:sp>
        <p:nvSpPr>
          <p:cNvPr id="9" name="文本框 8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P34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练习六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2879" y="1684567"/>
            <a:ext cx="7161996" cy="13973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2879" y="3274701"/>
            <a:ext cx="7161996" cy="15614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524875" y="1665517"/>
            <a:ext cx="4467736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箱有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28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个苹果，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箱有多少个苹果？</a:t>
            </a:r>
            <a:endParaRPr 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81117" y="4759996"/>
            <a:ext cx="6896612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一本书每天看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页，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天可以看完；如果要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天看完，平均每天要看多少页？</a:t>
            </a:r>
            <a:endParaRPr 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915400" y="2777221"/>
            <a:ext cx="3276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28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÷2×5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=14×5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=70(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068254" y="4041007"/>
            <a:ext cx="3276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8×6÷4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=48÷4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=12(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页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2" grpId="0"/>
    </p:bldLst>
  </p:timing>
</p:sld>
</file>

<file path=ppt/tags/tag1.xml><?xml version="1.0" encoding="utf-8"?>
<p:tagLst xmlns:p="http://schemas.openxmlformats.org/presentationml/2006/main">
  <p:tag name="ISLIDE.ADDREMOVEWATERMARK" val="4FDej8i1H9"/>
</p:tagLst>
</file>

<file path=ppt/tags/tag2.xml><?xml version="1.0" encoding="utf-8"?>
<p:tagLst xmlns:p="http://schemas.openxmlformats.org/presentationml/2006/main">
  <p:tag name="ISLIDE.ADDREMOVEWATERMARK" val="ycIKGxYcie"/>
</p:tagLst>
</file>

<file path=ppt/tags/tag3.xml><?xml version="1.0" encoding="utf-8"?>
<p:tagLst xmlns:p="http://schemas.openxmlformats.org/presentationml/2006/main">
  <p:tag name="ISLIDE.ADDREMOVEWATERMARK" val="4FDej8i1H9"/>
</p:tagLst>
</file>

<file path=ppt/tags/tag4.xml><?xml version="1.0" encoding="utf-8"?>
<p:tagLst xmlns:p="http://schemas.openxmlformats.org/presentationml/2006/main">
  <p:tag name="ISLIDE.ADDREMOVEWATERMARK" val="ycIKGxYcie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 w="28575">
          <a:solidFill>
            <a:srgbClr val="00B0F0"/>
          </a:solidFill>
        </a:ln>
      </a:spPr>
      <a:bodyPr rtlCol="0" anchor="ctr"/>
      <a:lstStyle>
        <a:defPPr algn="ctr">
          <a:defRPr sz="3200" b="1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3200" b="1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1135</Words>
  <Application>WPS 演示</Application>
  <PresentationFormat>宽屏</PresentationFormat>
  <Paragraphs>176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等线</vt:lpstr>
      <vt:lpstr>楷体</vt:lpstr>
      <vt:lpstr>Times New Roman</vt:lpstr>
      <vt:lpstr>黑体</vt:lpstr>
      <vt:lpstr>等线 Light</vt:lpstr>
      <vt:lpstr>微软雅黑</vt:lpstr>
      <vt:lpstr>Arial Unicode MS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lastModifiedBy>唐唐唐小糖1</cp:lastModifiedBy>
  <cp:revision>345</cp:revision>
  <dcterms:created xsi:type="dcterms:W3CDTF">2018-08-15T05:40:00Z</dcterms:created>
  <dcterms:modified xsi:type="dcterms:W3CDTF">2026-02-28T06:58:51Z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12D26CB4D7CF4A1EBC7BB671139D5A5E_12</vt:lpwstr>
  </property>
</Properties>
</file>