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1" r:id="rId4"/>
  </p:sldMasterIdLst>
  <p:notesMasterIdLst>
    <p:notesMasterId r:id="rId6"/>
  </p:notesMasterIdLst>
  <p:sldIdLst>
    <p:sldId id="385" r:id="rId5"/>
    <p:sldId id="377" r:id="rId7"/>
    <p:sldId id="378" r:id="rId8"/>
    <p:sldId id="355" r:id="rId9"/>
    <p:sldId id="356" r:id="rId10"/>
    <p:sldId id="357" r:id="rId11"/>
    <p:sldId id="358" r:id="rId12"/>
    <p:sldId id="386" r:id="rId13"/>
    <p:sldId id="269" r:id="rId14"/>
    <p:sldId id="362" r:id="rId15"/>
    <p:sldId id="388" r:id="rId16"/>
    <p:sldId id="387" r:id="rId17"/>
    <p:sldId id="270" r:id="rId18"/>
    <p:sldId id="389" r:id="rId19"/>
    <p:sldId id="363" r:id="rId20"/>
    <p:sldId id="364" r:id="rId21"/>
    <p:sldId id="368" r:id="rId2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84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3ACE0"/>
    <a:srgbClr val="F4EF10"/>
    <a:srgbClr val="FFCC99"/>
    <a:srgbClr val="FDA343"/>
    <a:srgbClr val="C3C3C3"/>
    <a:srgbClr val="F00C08"/>
    <a:srgbClr val="FFFFCC"/>
    <a:srgbClr val="21B8BB"/>
    <a:srgbClr val="22C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919" autoAdjust="0"/>
  </p:normalViewPr>
  <p:slideViewPr>
    <p:cSldViewPr showGuides="1">
      <p:cViewPr varScale="1">
        <p:scale>
          <a:sx n="80" d="100"/>
          <a:sy n="80" d="100"/>
        </p:scale>
        <p:origin x="60" y="1188"/>
      </p:cViewPr>
      <p:guideLst>
        <p:guide orient="horz" pos="1665"/>
        <p:guide orient="horz" pos="713"/>
        <p:guide orient="horz" pos="2970"/>
        <p:guide pos="184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862CDD8-618B-4D14-B6B8-0AD09B6A786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827FB02-BE8A-40A6-8291-83061D6C29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6ECF03-1077-4474-B099-8B32036B750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7FB02-BE8A-40A6-8291-83061D6C29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7" b="10821"/>
          <a:stretch>
            <a:fillRect/>
          </a:stretch>
        </p:blipFill>
        <p:spPr>
          <a:xfrm>
            <a:off x="4639" y="-241895"/>
            <a:ext cx="9144000" cy="5380062"/>
          </a:xfrm>
          <a:prstGeom prst="rect">
            <a:avLst/>
          </a:prstGeom>
        </p:spPr>
      </p:pic>
      <p:sp>
        <p:nvSpPr>
          <p:cNvPr id="7" name="对话气泡: 圆角矩形 6"/>
          <p:cNvSpPr/>
          <p:nvPr userDrawn="1"/>
        </p:nvSpPr>
        <p:spPr>
          <a:xfrm>
            <a:off x="2699792" y="3003798"/>
            <a:ext cx="1152128" cy="360040"/>
          </a:xfrm>
          <a:prstGeom prst="wedgeRoundRectCallout">
            <a:avLst>
              <a:gd name="adj1" fmla="val 40758"/>
              <a:gd name="adj2" fmla="val 9292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 userDrawn="1"/>
        </p:nvSpPr>
        <p:spPr bwMode="auto">
          <a:xfrm>
            <a:off x="2627784" y="302748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3" t="53469" r="14319" b="975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656136" y="410865"/>
            <a:ext cx="2547712" cy="720725"/>
            <a:chOff x="755576" y="547936"/>
            <a:chExt cx="1573587" cy="360040"/>
          </a:xfrm>
        </p:grpSpPr>
        <p:sp>
          <p:nvSpPr>
            <p:cNvPr id="6" name="对话气泡: 圆角矩形 5"/>
            <p:cNvSpPr/>
            <p:nvPr userDrawn="1"/>
          </p:nvSpPr>
          <p:spPr>
            <a:xfrm>
              <a:off x="755576" y="547936"/>
              <a:ext cx="1152128" cy="360040"/>
            </a:xfrm>
            <a:prstGeom prst="wedgeRoundRectCallout">
              <a:avLst>
                <a:gd name="adj1" fmla="val 45864"/>
                <a:gd name="adj2" fmla="val 8895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1CA1A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/>
            <p:cNvSpPr txBox="1"/>
            <p:nvPr userDrawn="1"/>
          </p:nvSpPr>
          <p:spPr bwMode="auto">
            <a:xfrm>
              <a:off x="816995" y="620251"/>
              <a:ext cx="1512168" cy="19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+mj-ea"/>
                  <a:ea typeface="+mj-ea"/>
                </a:rPr>
                <a:t>风车可以旋转</a:t>
              </a:r>
              <a:endParaRPr lang="en-US" sz="2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84" y="-212836"/>
            <a:ext cx="9548928" cy="559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1"/>
            <a:ext cx="1149183" cy="1331641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37881" y="10074863"/>
                  <a:ext cx="188382" cy="139711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1644" y="9077924"/>
                  <a:ext cx="766232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83221" y="9171908"/>
                  <a:ext cx="751416" cy="840385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43527" y="9169713"/>
                  <a:ext cx="761999" cy="840384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24459" y="10184226"/>
                  <a:ext cx="457199" cy="1297621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43754" y="9065913"/>
                  <a:ext cx="946149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891506" y="3928427"/>
                <a:ext cx="1261532" cy="1206598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9" y="3487054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6" y="13258321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89" y="13911120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0" y="13828977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5780" y="13870223"/>
                  <a:ext cx="146668" cy="224875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68284" y="13767262"/>
                  <a:ext cx="149928" cy="218354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391315" y="13659833"/>
                  <a:ext cx="146670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27534" y="13596024"/>
                  <a:ext cx="146670" cy="224872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55897" y="13526671"/>
                  <a:ext cx="149928" cy="218354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3" y="13376962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6" y="13300572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1940" y="14350346"/>
                  <a:ext cx="153186" cy="218354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4383" y="14283892"/>
                  <a:ext cx="15318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4370" y="14228001"/>
                  <a:ext cx="153186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44169" y="14175101"/>
                  <a:ext cx="153186" cy="21509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8335" y="14080612"/>
                  <a:ext cx="149928" cy="211836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76588" y="13655303"/>
                  <a:ext cx="2959449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60140" y="3819924"/>
                  <a:ext cx="431173" cy="318832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0880" y="3783309"/>
                  <a:ext cx="397201" cy="305765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 dirty="0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2"/>
            <a:ext cx="1149183" cy="1331642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44230" y="10086550"/>
                  <a:ext cx="188384" cy="141827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6339" y="9089297"/>
                  <a:ext cx="768349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90348" y="9181626"/>
                  <a:ext cx="751415" cy="842501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51042" y="9179504"/>
                  <a:ext cx="761999" cy="840385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31586" y="10193943"/>
                  <a:ext cx="457199" cy="1299738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48449" y="9077285"/>
                  <a:ext cx="948265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895692" y="3931339"/>
                <a:ext cx="1255182" cy="1212949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8" y="3487053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7" y="13258318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91" y="13911118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2" y="13828974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3329" y="13837558"/>
                  <a:ext cx="146670" cy="224875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71874" y="13750078"/>
                  <a:ext cx="149928" cy="218356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399250" y="13648504"/>
                  <a:ext cx="146668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38395" y="13584154"/>
                  <a:ext cx="146670" cy="221614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56278" y="13510053"/>
                  <a:ext cx="149928" cy="21835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5" y="13376960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7" y="13300570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48828" y="14334319"/>
                  <a:ext cx="153186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4790" y="14267560"/>
                  <a:ext cx="14992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5157" y="14195056"/>
                  <a:ext cx="149928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48069" y="14161437"/>
                  <a:ext cx="149928" cy="21183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8717" y="14063996"/>
                  <a:ext cx="149928" cy="211838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79258" y="13651808"/>
                  <a:ext cx="2956190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6568" y="3806011"/>
                  <a:ext cx="1978166" cy="339739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6568" y="3806011"/>
                  <a:ext cx="1978166" cy="339739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59609" y="3812196"/>
                  <a:ext cx="431173" cy="331900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0880" y="3783309"/>
                  <a:ext cx="397201" cy="305765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" b="23713"/>
          <a:stretch>
            <a:fillRect/>
          </a:stretch>
        </p:blipFill>
        <p:spPr>
          <a:xfrm>
            <a:off x="-3324" y="-1"/>
            <a:ext cx="9144000" cy="5140325"/>
          </a:xfrm>
          <a:prstGeom prst="rect">
            <a:avLst/>
          </a:prstGeom>
        </p:spPr>
      </p:pic>
      <p:sp>
        <p:nvSpPr>
          <p:cNvPr id="7" name="对话气泡: 圆角矩形 6"/>
          <p:cNvSpPr/>
          <p:nvPr userDrawn="1"/>
        </p:nvSpPr>
        <p:spPr>
          <a:xfrm>
            <a:off x="2678856" y="3862582"/>
            <a:ext cx="1152128" cy="360040"/>
          </a:xfrm>
          <a:prstGeom prst="wedgeRoundRectCallout">
            <a:avLst>
              <a:gd name="adj1" fmla="val 40758"/>
              <a:gd name="adj2" fmla="val 9292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/>
          <p:cNvSpPr txBox="1"/>
          <p:nvPr userDrawn="1"/>
        </p:nvSpPr>
        <p:spPr bwMode="auto">
          <a:xfrm>
            <a:off x="2606848" y="3886267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1"/>
            <a:ext cx="1149183" cy="1331641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47733" y="10095175"/>
                  <a:ext cx="190500" cy="141829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9917" y="9097534"/>
                  <a:ext cx="768348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91808" y="9189864"/>
                  <a:ext cx="755648" cy="842501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54933" y="9186088"/>
                  <a:ext cx="764116" cy="842501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35088" y="10202570"/>
                  <a:ext cx="459316" cy="1299738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50686" y="9083554"/>
                  <a:ext cx="952498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904252" y="3930851"/>
                <a:ext cx="1246716" cy="1215065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9" y="3487054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6" y="13258321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89" y="13911120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0" y="13828977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8996" y="13813397"/>
                  <a:ext cx="146668" cy="224872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74896" y="13729692"/>
                  <a:ext cx="149928" cy="218356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407743" y="13640389"/>
                  <a:ext cx="146670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43115" y="13573397"/>
                  <a:ext cx="146670" cy="221614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60432" y="13496085"/>
                  <a:ext cx="149928" cy="21835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3" y="13376962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6" y="13300572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7938" y="14329981"/>
                  <a:ext cx="146670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5734" y="14254158"/>
                  <a:ext cx="14992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3837" y="14168816"/>
                  <a:ext cx="149928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52223" y="14147470"/>
                  <a:ext cx="149928" cy="21183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9662" y="14050594"/>
                  <a:ext cx="149928" cy="211838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83461" y="13638406"/>
                  <a:ext cx="2949672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7247" y="3796915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7247" y="3796915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59609" y="3806970"/>
                  <a:ext cx="431173" cy="342353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1412" y="3783196"/>
                  <a:ext cx="397201" cy="308379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10.png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4.png"/><Relationship Id="rId3" Type="http://schemas.openxmlformats.org/officeDocument/2006/relationships/image" Target="../media/image17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GIF"/><Relationship Id="rId7" Type="http://schemas.openxmlformats.org/officeDocument/2006/relationships/image" Target="../media/image18.GIF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17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7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32.png"/><Relationship Id="rId1" Type="http://schemas.openxmlformats.org/officeDocument/2006/relationships/image" Target="../media/image3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GI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6.GIF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image" Target="../media/image17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"/>
          <p:cNvSpPr txBox="1">
            <a:spLocks noChangeArrowheads="1"/>
          </p:cNvSpPr>
          <p:nvPr/>
        </p:nvSpPr>
        <p:spPr bwMode="auto">
          <a:xfrm>
            <a:off x="2735262" y="2643758"/>
            <a:ext cx="36734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2" name="副标题 6"/>
          <p:cNvSpPr txBox="1">
            <a:spLocks noChangeArrowheads="1"/>
          </p:cNvSpPr>
          <p:nvPr/>
        </p:nvSpPr>
        <p:spPr bwMode="auto">
          <a:xfrm>
            <a:off x="0" y="-149225"/>
            <a:ext cx="20288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R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cs"/>
              </a:rPr>
              <a:t>·三年级下册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96469" y="1275606"/>
            <a:ext cx="4824536" cy="1008112"/>
            <a:chOff x="-396552" y="4154438"/>
            <a:chExt cx="4824536" cy="1008112"/>
          </a:xfrm>
        </p:grpSpPr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00" b="24400"/>
            <a:stretch>
              <a:fillRect/>
            </a:stretch>
          </p:blipFill>
          <p:spPr bwMode="auto">
            <a:xfrm>
              <a:off x="-396552" y="4154438"/>
              <a:ext cx="4824536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标题 5"/>
            <p:cNvSpPr txBox="1">
              <a:spLocks noChangeArrowheads="1"/>
            </p:cNvSpPr>
            <p:nvPr/>
          </p:nvSpPr>
          <p:spPr bwMode="auto">
            <a:xfrm>
              <a:off x="-125116" y="4276058"/>
              <a:ext cx="4193060" cy="58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课时  旋转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6" y="1125240"/>
            <a:ext cx="2484437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1137940"/>
            <a:ext cx="2484438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1131590"/>
            <a:ext cx="2495550" cy="25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箭头: 右 4"/>
          <p:cNvSpPr/>
          <p:nvPr/>
        </p:nvSpPr>
        <p:spPr>
          <a:xfrm>
            <a:off x="2989263" y="2261890"/>
            <a:ext cx="304800" cy="266700"/>
          </a:xfrm>
          <a:prstGeom prst="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箭头: 右 5"/>
          <p:cNvSpPr/>
          <p:nvPr/>
        </p:nvSpPr>
        <p:spPr>
          <a:xfrm>
            <a:off x="5892801" y="2292053"/>
            <a:ext cx="304800" cy="266700"/>
          </a:xfrm>
          <a:prstGeom prst="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6836" y="3957151"/>
            <a:ext cx="5544616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陀螺上的每个点转出的是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+mn-ea"/>
              <a:ea typeface="+mn-ea"/>
            </a:endParaRPr>
          </a:p>
        </p:txBody>
      </p:sp>
      <p:sp>
        <p:nvSpPr>
          <p:cNvPr id="24584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5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115703"/>
            <a:ext cx="8928992" cy="491209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60" y="379588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图中的小朋友可以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通过平移得到。</a:t>
            </a:r>
            <a:endParaRPr 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8100" y="3791158"/>
            <a:ext cx="1487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轴对称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图形</a:t>
            </a:r>
            <a:endParaRPr 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9909" y="3705502"/>
            <a:ext cx="3224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四周的花边可以通过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旋转其中的图案得到。 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“囍”字是轴对称图形。</a:t>
            </a:r>
            <a:endParaRPr 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1108563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下面现象中，哪些是旋转现象？哪些是平移现象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091" y="2185781"/>
            <a:ext cx="7753430" cy="158703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11560" y="2715766"/>
            <a:ext cx="648072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749479" y="3665605"/>
            <a:ext cx="870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3419872" y="2571750"/>
            <a:ext cx="504056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69733" y="2283130"/>
            <a:ext cx="1296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包平移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18642" y="3665605"/>
            <a:ext cx="15182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滚轮旋转</a:t>
            </a:r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2940513" y="3279675"/>
            <a:ext cx="474525" cy="38593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129814" y="3706585"/>
            <a:ext cx="870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08304" y="3767555"/>
            <a:ext cx="870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01574" y="1727498"/>
            <a:ext cx="286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P6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626" name="组合 21"/>
          <p:cNvGrpSpPr/>
          <p:nvPr/>
        </p:nvGrpSpPr>
        <p:grpSpPr bwMode="auto">
          <a:xfrm>
            <a:off x="0" y="225425"/>
            <a:ext cx="5003800" cy="739775"/>
            <a:chOff x="1103516" y="1032382"/>
            <a:chExt cx="5004048" cy="738872"/>
          </a:xfrm>
        </p:grpSpPr>
        <p:sp>
          <p:nvSpPr>
            <p:cNvPr id="18" name="MH_SubTitle_1"/>
            <p:cNvSpPr/>
            <p:nvPr>
              <p:custDataLst>
                <p:tags r:id="rId2"/>
              </p:custDataLst>
            </p:nvPr>
          </p:nvSpPr>
          <p:spPr>
            <a:xfrm>
              <a:off x="2087815" y="1129102"/>
              <a:ext cx="4019749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2"/>
            <p:cNvSpPr/>
            <p:nvPr>
              <p:custDataLst>
                <p:tags r:id="rId4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09" name="文本框 18"/>
          <p:cNvSpPr txBox="1">
            <a:spLocks noChangeArrowheads="1"/>
          </p:cNvSpPr>
          <p:nvPr/>
        </p:nvSpPr>
        <p:spPr bwMode="auto">
          <a:xfrm>
            <a:off x="117921" y="290513"/>
            <a:ext cx="4716463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三、体会区别，巩固提升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1" grpId="0"/>
      <p:bldP spid="12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Text Box 16"/>
          <p:cNvSpPr txBox="1">
            <a:spLocks noChangeArrowheads="1"/>
          </p:cNvSpPr>
          <p:nvPr/>
        </p:nvSpPr>
        <p:spPr bwMode="auto">
          <a:xfrm>
            <a:off x="676464" y="767655"/>
            <a:ext cx="8353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下面现象中，是平移的在（  ）里画“△”，是旋转的在（  ）里画“○”。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5" name="文本框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12524" y="4631630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64" y="1995686"/>
            <a:ext cx="7791071" cy="23947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84234" y="39544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0355" y="395858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6480" y="396360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4504" y="392625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6051" y="179617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38206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说一说：能在下面的图案中找到哪些运动现象？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40" y="1071604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488" y="1686371"/>
            <a:ext cx="7557025" cy="17707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6"/>
          <p:cNvSpPr txBox="1">
            <a:spLocks noChangeArrowheads="1"/>
          </p:cNvSpPr>
          <p:nvPr/>
        </p:nvSpPr>
        <p:spPr bwMode="auto">
          <a:xfrm>
            <a:off x="588963" y="717550"/>
            <a:ext cx="7875587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 按规律画出最后一幅钟面上的时针。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5934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6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035787" y="34821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73" y="1676659"/>
            <a:ext cx="7830965" cy="1595018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90506" y="3348620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45750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193305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7492752" y="2359518"/>
            <a:ext cx="71437" cy="259556"/>
          </a:xfrm>
          <a:custGeom>
            <a:avLst/>
            <a:gdLst>
              <a:gd name="connsiteX0" fmla="*/ 0 w 71437"/>
              <a:gd name="connsiteY0" fmla="*/ 0 h 259556"/>
              <a:gd name="connsiteX1" fmla="*/ 2381 w 71437"/>
              <a:gd name="connsiteY1" fmla="*/ 226219 h 259556"/>
              <a:gd name="connsiteX2" fmla="*/ 28575 w 71437"/>
              <a:gd name="connsiteY2" fmla="*/ 259556 h 259556"/>
              <a:gd name="connsiteX3" fmla="*/ 59531 w 71437"/>
              <a:gd name="connsiteY3" fmla="*/ 216694 h 259556"/>
              <a:gd name="connsiteX4" fmla="*/ 71437 w 71437"/>
              <a:gd name="connsiteY4" fmla="*/ 7144 h 259556"/>
              <a:gd name="connsiteX5" fmla="*/ 0 w 71437"/>
              <a:gd name="connsiteY5" fmla="*/ 0 h 25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437" h="259556">
                <a:moveTo>
                  <a:pt x="0" y="0"/>
                </a:moveTo>
                <a:cubicBezTo>
                  <a:pt x="794" y="75406"/>
                  <a:pt x="1587" y="150813"/>
                  <a:pt x="2381" y="226219"/>
                </a:cubicBezTo>
                <a:lnTo>
                  <a:pt x="28575" y="259556"/>
                </a:lnTo>
                <a:lnTo>
                  <a:pt x="59531" y="216694"/>
                </a:lnTo>
                <a:lnTo>
                  <a:pt x="71437" y="7144"/>
                </a:lnTo>
                <a:lnTo>
                  <a:pt x="0" y="0"/>
                </a:lnTo>
                <a:close/>
              </a:path>
            </a:pathLst>
          </a:custGeom>
          <a:solidFill>
            <a:srgbClr val="63ACE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225535"/>
            <a:ext cx="73194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找规律，接下来是哪个图形？从方框中圈出来。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784" y="831212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3" y="1212902"/>
            <a:ext cx="6601956" cy="1002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355582"/>
            <a:ext cx="6601956" cy="10666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14" y="3595958"/>
            <a:ext cx="3795339" cy="11290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3587604"/>
            <a:ext cx="3359055" cy="1129093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835696" y="3507854"/>
            <a:ext cx="1296144" cy="1296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35563" y="1552425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顺时针</a:t>
            </a:r>
            <a:endParaRPr lang="en-US" altLang="zh-CN" sz="1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en-US" sz="1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35563" y="267847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逆时针</a:t>
            </a:r>
            <a:endParaRPr lang="en-US" altLang="zh-CN" sz="1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en-US" sz="1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38919" y="3587604"/>
            <a:ext cx="1109345" cy="113744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1"/>
          <p:cNvGrpSpPr/>
          <p:nvPr/>
        </p:nvGrpSpPr>
        <p:grpSpPr bwMode="auto">
          <a:xfrm>
            <a:off x="0" y="225425"/>
            <a:ext cx="3059113" cy="739775"/>
            <a:chOff x="1103516" y="1032382"/>
            <a:chExt cx="3059984" cy="738872"/>
          </a:xfrm>
        </p:grpSpPr>
        <p:sp>
          <p:nvSpPr>
            <p:cNvPr id="6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8046" y="1129102"/>
              <a:ext cx="2075454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38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3"/>
              </p:custDataLst>
            </p:nvPr>
          </p:nvSpPr>
          <p:spPr>
            <a:xfrm>
              <a:off x="1922899" y="1032382"/>
              <a:ext cx="165147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7088" y="1924050"/>
            <a:ext cx="7024687" cy="129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        1.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说一说本节课的收获。</a:t>
            </a:r>
            <a:endParaRPr lang="zh-CN" altLang="zh-CN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        2.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课后观察生活中的旋转现象</a:t>
            </a:r>
            <a:r>
              <a:rPr lang="zh-CN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699" name="文本框 4"/>
          <p:cNvSpPr txBox="1">
            <a:spLocks noChangeArrowheads="1"/>
          </p:cNvSpPr>
          <p:nvPr/>
        </p:nvSpPr>
        <p:spPr bwMode="auto">
          <a:xfrm>
            <a:off x="107504" y="290513"/>
            <a:ext cx="2655888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四、课堂小结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>
            <a:off x="0" y="31775"/>
            <a:ext cx="4081570" cy="739775"/>
            <a:chOff x="1103516" y="1032382"/>
            <a:chExt cx="7596565" cy="738872"/>
          </a:xfrm>
        </p:grpSpPr>
        <p:sp>
          <p:nvSpPr>
            <p:cNvPr id="3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815" y="1129102"/>
              <a:ext cx="6612266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-21745" y="122263"/>
            <a:ext cx="3972562" cy="52322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一 情境导入，揭示课题</a:t>
            </a:r>
            <a:endParaRPr kumimoji="0" lang="zh-CN" altLang="en-US" sz="2800" b="1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5912848" y="155851"/>
            <a:ext cx="3231151" cy="1535548"/>
          </a:xfrm>
          <a:prstGeom prst="wedgeRoundRectCallout">
            <a:avLst>
              <a:gd name="adj1" fmla="val -29410"/>
              <a:gd name="adj2" fmla="val 510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健身器材和风车是怎样运动的？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188104" y="687836"/>
            <a:ext cx="1375858" cy="584775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观光电梯，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上下运动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081571" y="484734"/>
            <a:ext cx="0" cy="726322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6484058" y="2067172"/>
            <a:ext cx="841994" cy="1080120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40725">
            <a:off x="3259819" y="1900615"/>
            <a:ext cx="190857" cy="438150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458707" y="2239661"/>
            <a:ext cx="1257306" cy="646331"/>
          </a:xfrm>
          <a:prstGeom prst="rect">
            <a:avLst/>
          </a:prstGeom>
          <a:solidFill>
            <a:srgbClr val="F4EF10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健身器材，</a:t>
            </a:r>
            <a:endParaRPr lang="en-US" altLang="zh-CN" sz="2000" b="1" kern="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1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12264363">
            <a:off x="4717546" y="2044492"/>
            <a:ext cx="159051" cy="390338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7092280" y="2532048"/>
            <a:ext cx="1440160" cy="584775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滑滑梯，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斜着滑下来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6348408" y="4003408"/>
            <a:ext cx="12573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风筝，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随风飞上天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272029" y="1081457"/>
            <a:ext cx="1355456" cy="584775"/>
          </a:xfrm>
          <a:prstGeom prst="rect">
            <a:avLst/>
          </a:prstGeom>
          <a:solidFill>
            <a:srgbClr val="FFCC99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推拉门，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左右移动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2594613" y="3003798"/>
            <a:ext cx="1356203" cy="360040"/>
          </a:xfrm>
          <a:prstGeom prst="wedgeRoundRectCallout">
            <a:avLst>
              <a:gd name="adj1" fmla="val 36927"/>
              <a:gd name="adj2" fmla="val 107354"/>
              <a:gd name="adj3" fmla="val 16667"/>
            </a:avLst>
          </a:prstGeom>
          <a:solidFill>
            <a:srgbClr val="F4EF10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2627784" y="3027483"/>
            <a:ext cx="1296144" cy="307777"/>
          </a:xfrm>
          <a:prstGeom prst="rect">
            <a:avLst/>
          </a:prstGeom>
          <a:solidFill>
            <a:srgbClr val="F4EF1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风车可以旋转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199" y="3460231"/>
            <a:ext cx="3582123" cy="1683269"/>
            <a:chOff x="37199" y="3460231"/>
            <a:chExt cx="3582123" cy="1683269"/>
          </a:xfrm>
        </p:grpSpPr>
        <p:pic>
          <p:nvPicPr>
            <p:cNvPr id="25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99" y="3460231"/>
              <a:ext cx="3541457" cy="168326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本框 25"/>
            <p:cNvSpPr txBox="1"/>
            <p:nvPr/>
          </p:nvSpPr>
          <p:spPr bwMode="auto">
            <a:xfrm>
              <a:off x="261214" y="3729821"/>
              <a:ext cx="335810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+mj-ea"/>
                  <a:ea typeface="+mj-ea"/>
                </a:rPr>
                <a:t>试一试：尝试用手势比划比划看看。</a:t>
              </a:r>
              <a:endParaRPr lang="en-US" sz="28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990" y="442030"/>
            <a:ext cx="2596957" cy="1783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-23986"/>
            <a:ext cx="1969679" cy="25906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52" y="2571750"/>
            <a:ext cx="6264695" cy="21792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7168046" y="948320"/>
            <a:ext cx="17281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沿直线运动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7300187" y="3315908"/>
            <a:ext cx="17281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转动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419093" y="1041616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分类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00355" y="3244003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分类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7901" y="1763737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2189991" y="1041616"/>
            <a:ext cx="1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1907704" y="1041616"/>
            <a:ext cx="0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806886" y="362605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2221163">
            <a:off x="6620255" y="1026648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 rot="2248811">
            <a:off x="5922428" y="1975009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6337168" y="1626391"/>
            <a:ext cx="284589" cy="354555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235649" y="331826"/>
            <a:ext cx="8792727" cy="646331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像这样，绕着某一点转动的运动是</a:t>
            </a:r>
            <a:r>
              <a:rPr kumimoji="1" lang="zh-CN" altLang="en-US" sz="36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旋转。</a:t>
            </a:r>
            <a:endParaRPr kumimoji="1" lang="zh-CN" altLang="zh-CN" sz="3600" b="1" i="0" u="none" strike="noStrike" kern="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483411" y="1675328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平移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38440" y="3759628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旋转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528855" y="3686747"/>
            <a:ext cx="8219609" cy="508409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旋转物体的位置、方向在变，形状、大小不变。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6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: 形状 2"/>
          <p:cNvSpPr/>
          <p:nvPr/>
        </p:nvSpPr>
        <p:spPr>
          <a:xfrm>
            <a:off x="1795161" y="2121524"/>
            <a:ext cx="720080" cy="1183972"/>
          </a:xfrm>
          <a:custGeom>
            <a:avLst/>
            <a:gdLst>
              <a:gd name="connsiteX0" fmla="*/ 372534 w 657014"/>
              <a:gd name="connsiteY0" fmla="*/ 40640 h 1070187"/>
              <a:gd name="connsiteX1" fmla="*/ 284480 w 657014"/>
              <a:gd name="connsiteY1" fmla="*/ 535094 h 1070187"/>
              <a:gd name="connsiteX2" fmla="*/ 657014 w 657014"/>
              <a:gd name="connsiteY2" fmla="*/ 812800 h 1070187"/>
              <a:gd name="connsiteX3" fmla="*/ 453814 w 657014"/>
              <a:gd name="connsiteY3" fmla="*/ 1070187 h 1070187"/>
              <a:gd name="connsiteX4" fmla="*/ 0 w 657014"/>
              <a:gd name="connsiteY4" fmla="*/ 663787 h 1070187"/>
              <a:gd name="connsiteX5" fmla="*/ 67734 w 657014"/>
              <a:gd name="connsiteY5" fmla="*/ 54187 h 1070187"/>
              <a:gd name="connsiteX6" fmla="*/ 216747 w 657014"/>
              <a:gd name="connsiteY6" fmla="*/ 0 h 1070187"/>
              <a:gd name="connsiteX7" fmla="*/ 372534 w 657014"/>
              <a:gd name="connsiteY7" fmla="*/ 40640 h 107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7014" h="1070187">
                <a:moveTo>
                  <a:pt x="372534" y="40640"/>
                </a:moveTo>
                <a:lnTo>
                  <a:pt x="284480" y="535094"/>
                </a:lnTo>
                <a:lnTo>
                  <a:pt x="657014" y="812800"/>
                </a:lnTo>
                <a:lnTo>
                  <a:pt x="453814" y="1070187"/>
                </a:lnTo>
                <a:lnTo>
                  <a:pt x="0" y="663787"/>
                </a:lnTo>
                <a:lnTo>
                  <a:pt x="67734" y="54187"/>
                </a:lnTo>
                <a:lnTo>
                  <a:pt x="216747" y="0"/>
                </a:lnTo>
                <a:lnTo>
                  <a:pt x="372534" y="406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93056" y="206979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仔细观察，旋转有哪些特点？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21"/>
          <p:cNvGrpSpPr/>
          <p:nvPr/>
        </p:nvGrpSpPr>
        <p:grpSpPr bwMode="auto">
          <a:xfrm>
            <a:off x="0" y="31775"/>
            <a:ext cx="2980168" cy="739775"/>
            <a:chOff x="1103516" y="1032382"/>
            <a:chExt cx="5546650" cy="738872"/>
          </a:xfrm>
        </p:grpSpPr>
        <p:sp>
          <p:nvSpPr>
            <p:cNvPr id="9" name="MH_SubTitle_1"/>
            <p:cNvSpPr/>
            <p:nvPr>
              <p:custDataLst>
                <p:tags r:id="rId4"/>
              </p:custDataLst>
            </p:nvPr>
          </p:nvSpPr>
          <p:spPr>
            <a:xfrm>
              <a:off x="2087816" y="1129102"/>
              <a:ext cx="4562350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5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6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-21745" y="84163"/>
            <a:ext cx="2451312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rPr>
              <a:t>二</a:t>
            </a:r>
            <a:r>
              <a:rPr kumimoji="0" lang="zh-CN" altLang="en-US" b="1" i="0" u="none" strike="noStrike" kern="1200" cap="none" spc="0" normalizeH="0" baseline="0" noProof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</a:rPr>
              <a:t> 认识旋转</a:t>
            </a:r>
            <a:endParaRPr kumimoji="0" lang="zh-CN" altLang="en-US" b="1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194" y="1838003"/>
            <a:ext cx="1728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i="0" u="none" strike="noStrike" baseline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叶片</a:t>
            </a:r>
            <a:r>
              <a:rPr lang="zh-CN" altLang="en-US" sz="2800" b="1" i="0" u="none" strike="noStrike" baseline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是绕着中心点转动的</a:t>
            </a:r>
            <a:endParaRPr 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3455" y="1751702"/>
            <a:ext cx="22513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0" u="none" strike="noStrike" baseline="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</a:rPr>
              <a:t>直升机的</a:t>
            </a:r>
            <a:r>
              <a:rPr lang="zh-CN" altLang="en-US">
                <a:solidFill>
                  <a:srgbClr val="FF0000"/>
                </a:solidFill>
              </a:rPr>
              <a:t>螺旋桨</a:t>
            </a:r>
            <a:r>
              <a:rPr lang="zh-CN" altLang="en-US">
                <a:solidFill>
                  <a:srgbClr val="0000FF"/>
                </a:solidFill>
              </a:rPr>
              <a:t>绕着中心点转动的</a:t>
            </a:r>
            <a:endParaRPr lang="en-US">
              <a:solidFill>
                <a:srgbClr val="0000FF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722" y="768180"/>
            <a:ext cx="1486152" cy="18510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986" y="859434"/>
            <a:ext cx="2790987" cy="1576908"/>
          </a:xfrm>
          <a:prstGeom prst="rect">
            <a:avLst/>
          </a:prstGeom>
        </p:spPr>
      </p:pic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72227" y="4257493"/>
            <a:ext cx="8376237" cy="584775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像这样，绕着某一点转动的运动是</a:t>
            </a:r>
            <a:r>
              <a:rPr kumimoji="1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旋转。</a:t>
            </a:r>
            <a:endParaRPr kumimoji="1" lang="zh-CN" altLang="zh-CN" sz="3200" b="1" i="0" u="none" strike="noStrike" kern="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88"/>
          <a:stretch>
            <a:fillRect/>
          </a:stretch>
        </p:blipFill>
        <p:spPr>
          <a:xfrm>
            <a:off x="2183455" y="1014509"/>
            <a:ext cx="1276973" cy="11157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5"/>
          <a:stretch>
            <a:fillRect/>
          </a:stretch>
        </p:blipFill>
        <p:spPr>
          <a:xfrm>
            <a:off x="4317787" y="1173005"/>
            <a:ext cx="2329184" cy="1115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44444E-6 L -0.00382 0.29382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4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7 L -0.00504 0.26914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1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1635125"/>
            <a:ext cx="210185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2016" y="1466261"/>
            <a:ext cx="3462337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9424" y="2536904"/>
            <a:ext cx="2027238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67"/>
          <p:cNvGrpSpPr/>
          <p:nvPr/>
        </p:nvGrpSpPr>
        <p:grpSpPr bwMode="auto">
          <a:xfrm>
            <a:off x="409637" y="3287713"/>
            <a:ext cx="4021075" cy="1771650"/>
            <a:chOff x="2836" y="3006"/>
            <a:chExt cx="2532" cy="1116"/>
          </a:xfrm>
        </p:grpSpPr>
        <p:sp>
          <p:nvSpPr>
            <p:cNvPr id="16399" name="AutoShape 27"/>
            <p:cNvSpPr>
              <a:spLocks noChangeArrowheads="1"/>
            </p:cNvSpPr>
            <p:nvPr/>
          </p:nvSpPr>
          <p:spPr bwMode="auto">
            <a:xfrm>
              <a:off x="3591" y="3189"/>
              <a:ext cx="1777" cy="751"/>
            </a:xfrm>
            <a:prstGeom prst="wedgeRoundRectCallout">
              <a:avLst>
                <a:gd name="adj1" fmla="val -59083"/>
                <a:gd name="adj2" fmla="val 671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扇叶的转动是旋转现象。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400" name="Picture 3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836" y="3006"/>
              <a:ext cx="665" cy="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7" name="AutoShape 27"/>
          <p:cNvSpPr>
            <a:spLocks noChangeArrowheads="1"/>
          </p:cNvSpPr>
          <p:nvPr/>
        </p:nvSpPr>
        <p:spPr bwMode="auto">
          <a:xfrm>
            <a:off x="2281159" y="1031677"/>
            <a:ext cx="4046626" cy="646986"/>
          </a:xfrm>
          <a:prstGeom prst="wedgeRoundRectCallout">
            <a:avLst>
              <a:gd name="adj1" fmla="val -24811"/>
              <a:gd name="adj2" fmla="val 66779"/>
              <a:gd name="adj3" fmla="val 16667"/>
            </a:avLst>
          </a:prstGeom>
          <a:solidFill>
            <a:schemeClr val="bg1"/>
          </a:solidFill>
          <a:ln w="19050">
            <a:solidFill>
              <a:srgbClr val="21B8BB"/>
            </a:solidFill>
            <a:miter lim="800000"/>
          </a:ln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旋转门是旋转现象。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Group 72"/>
          <p:cNvGrpSpPr/>
          <p:nvPr/>
        </p:nvGrpSpPr>
        <p:grpSpPr bwMode="auto">
          <a:xfrm>
            <a:off x="5123116" y="1635124"/>
            <a:ext cx="3875089" cy="2022474"/>
            <a:chOff x="842" y="1658"/>
            <a:chExt cx="2441" cy="1274"/>
          </a:xfrm>
        </p:grpSpPr>
        <p:sp>
          <p:nvSpPr>
            <p:cNvPr id="16395" name="AutoShape 27"/>
            <p:cNvSpPr>
              <a:spLocks noChangeArrowheads="1"/>
            </p:cNvSpPr>
            <p:nvPr/>
          </p:nvSpPr>
          <p:spPr bwMode="auto">
            <a:xfrm>
              <a:off x="842" y="1658"/>
              <a:ext cx="1738" cy="751"/>
            </a:xfrm>
            <a:prstGeom prst="wedgeRoundRectCallout">
              <a:avLst>
                <a:gd name="adj1" fmla="val 60792"/>
                <a:gd name="adj2" fmla="val -1406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latinLnBrk="0" hangingPunct="1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齿轮的转动是旋转现象。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396" name="Picture 3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69" y="1831"/>
              <a:ext cx="614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3" name="文本框 1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4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: 圆角 1"/>
          <p:cNvSpPr/>
          <p:nvPr/>
        </p:nvSpPr>
        <p:spPr>
          <a:xfrm>
            <a:off x="1557338" y="3026568"/>
            <a:ext cx="197643" cy="485776"/>
          </a:xfrm>
          <a:prstGeom prst="roundRect">
            <a:avLst>
              <a:gd name="adj" fmla="val 30579"/>
            </a:avLst>
          </a:prstGeom>
          <a:solidFill>
            <a:srgbClr val="C3C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34"/>
          <p:cNvGrpSpPr/>
          <p:nvPr/>
        </p:nvGrpSpPr>
        <p:grpSpPr bwMode="auto">
          <a:xfrm>
            <a:off x="1587034" y="274559"/>
            <a:ext cx="6018213" cy="1169988"/>
            <a:chOff x="1191" y="2507"/>
            <a:chExt cx="3791" cy="737"/>
          </a:xfrm>
        </p:grpSpPr>
        <p:sp>
          <p:nvSpPr>
            <p:cNvPr id="15367" name="AutoShape 32"/>
            <p:cNvSpPr>
              <a:spLocks noChangeArrowheads="1"/>
            </p:cNvSpPr>
            <p:nvPr/>
          </p:nvSpPr>
          <p:spPr bwMode="auto">
            <a:xfrm>
              <a:off x="1191" y="2515"/>
              <a:ext cx="3050" cy="408"/>
            </a:xfrm>
            <a:prstGeom prst="wedgeRoundRectCallout">
              <a:avLst>
                <a:gd name="adj1" fmla="val 53704"/>
                <a:gd name="adj2" fmla="val 3421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你还见过哪些</a:t>
              </a: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旋转现象？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8" name="Picture 5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" y="2507"/>
              <a:ext cx="753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5404" y="1923678"/>
            <a:ext cx="4006009" cy="263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635125"/>
            <a:ext cx="31432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67"/>
          <p:cNvGrpSpPr/>
          <p:nvPr/>
        </p:nvGrpSpPr>
        <p:grpSpPr bwMode="auto">
          <a:xfrm flipH="1">
            <a:off x="431601" y="368302"/>
            <a:ext cx="3858822" cy="2087563"/>
            <a:chOff x="3591" y="3190"/>
            <a:chExt cx="2296" cy="1315"/>
          </a:xfrm>
        </p:grpSpPr>
        <p:sp>
          <p:nvSpPr>
            <p:cNvPr id="17418" name="AutoShape 27"/>
            <p:cNvSpPr>
              <a:spLocks noChangeArrowheads="1"/>
            </p:cNvSpPr>
            <p:nvPr/>
          </p:nvSpPr>
          <p:spPr bwMode="auto">
            <a:xfrm>
              <a:off x="3591" y="3190"/>
              <a:ext cx="1605" cy="751"/>
            </a:xfrm>
            <a:prstGeom prst="wedgeRoundRectCallout">
              <a:avLst>
                <a:gd name="adj1" fmla="val 55606"/>
                <a:gd name="adj2" fmla="val 2333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地球自转是旋转现象。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9" name="Picture 3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11" y="3389"/>
              <a:ext cx="576" cy="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72"/>
          <p:cNvGrpSpPr/>
          <p:nvPr/>
        </p:nvGrpSpPr>
        <p:grpSpPr bwMode="auto">
          <a:xfrm flipH="1">
            <a:off x="4787534" y="436247"/>
            <a:ext cx="3925333" cy="2995614"/>
            <a:chOff x="675" y="1241"/>
            <a:chExt cx="2112" cy="1887"/>
          </a:xfrm>
        </p:grpSpPr>
        <p:sp>
          <p:nvSpPr>
            <p:cNvPr id="17416" name="AutoShape 27"/>
            <p:cNvSpPr>
              <a:spLocks noChangeArrowheads="1"/>
            </p:cNvSpPr>
            <p:nvPr/>
          </p:nvSpPr>
          <p:spPr bwMode="auto">
            <a:xfrm>
              <a:off x="1252" y="1241"/>
              <a:ext cx="1535" cy="755"/>
            </a:xfrm>
            <a:prstGeom prst="wedgeRoundRectCallout">
              <a:avLst>
                <a:gd name="adj1" fmla="val -61003"/>
                <a:gd name="adj2" fmla="val 3616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latinLnBrk="0" hangingPunct="1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旋转木马的运行是旋转现象。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7" name="Picture 3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5" y="2027"/>
              <a:ext cx="711" cy="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4" name="文本框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5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7738" y="842963"/>
            <a:ext cx="69405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67"/>
          <p:cNvGrpSpPr/>
          <p:nvPr/>
        </p:nvGrpSpPr>
        <p:grpSpPr bwMode="auto">
          <a:xfrm>
            <a:off x="787401" y="3251200"/>
            <a:ext cx="6534150" cy="1771650"/>
            <a:chOff x="2899" y="2951"/>
            <a:chExt cx="4116" cy="1116"/>
          </a:xfrm>
        </p:grpSpPr>
        <p:sp>
          <p:nvSpPr>
            <p:cNvPr id="18438" name="AutoShape 27"/>
            <p:cNvSpPr>
              <a:spLocks noChangeArrowheads="1"/>
            </p:cNvSpPr>
            <p:nvPr/>
          </p:nvSpPr>
          <p:spPr bwMode="auto">
            <a:xfrm>
              <a:off x="3581" y="3406"/>
              <a:ext cx="3434" cy="411"/>
            </a:xfrm>
            <a:prstGeom prst="wedgeRoundRectCallout">
              <a:avLst>
                <a:gd name="adj1" fmla="val -59083"/>
                <a:gd name="adj2" fmla="val 671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摩天轮的转动是旋转现象。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439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2899" y="2951"/>
              <a:ext cx="494" cy="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631" y="1066946"/>
            <a:ext cx="2736304" cy="26436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7604" y="304598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钟面上的时针是怎么运动的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501080" y="2283718"/>
            <a:ext cx="2304256" cy="936104"/>
          </a:xfrm>
          <a:prstGeom prst="wedgeRoundRectCallout">
            <a:avLst>
              <a:gd name="adj1" fmla="val 55755"/>
              <a:gd name="adj2" fmla="val 20842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i="0" u="none" strike="noStrik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时针是绕着中心点旋转的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5576230" y="1780825"/>
            <a:ext cx="3273352" cy="1148957"/>
          </a:xfrm>
          <a:prstGeom prst="wedgeRoundRectCallout">
            <a:avLst>
              <a:gd name="adj1" fmla="val -53032"/>
              <a:gd name="adj2" fmla="val -29313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时针是按照</a:t>
            </a:r>
            <a:r>
              <a:rPr lang="en-US" altLang="zh-CN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lang="en-US" altLang="zh-CN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i="0" u="none" strike="noStrike" baseline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的方向旋转的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980208" y="3710598"/>
            <a:ext cx="7380820" cy="1077218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与时针旋转方向相同的是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顺时针旋转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方向相反的是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逆时针旋转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zh-CN" altLang="zh-CN" sz="3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弧形 5"/>
          <p:cNvSpPr/>
          <p:nvPr/>
        </p:nvSpPr>
        <p:spPr>
          <a:xfrm rot="857878">
            <a:off x="4207822" y="1098306"/>
            <a:ext cx="1224136" cy="911211"/>
          </a:xfrm>
          <a:prstGeom prst="arc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弧形 8"/>
          <p:cNvSpPr/>
          <p:nvPr/>
        </p:nvSpPr>
        <p:spPr>
          <a:xfrm rot="6453567" flipH="1" flipV="1">
            <a:off x="2561797" y="1440712"/>
            <a:ext cx="1365918" cy="794409"/>
          </a:xfrm>
          <a:prstGeom prst="arc">
            <a:avLst/>
          </a:prstGeom>
          <a:ln w="571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5462106" y="995206"/>
            <a:ext cx="2494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顺时针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33986" y="1040282"/>
            <a:ext cx="1882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逆时针</a:t>
            </a:r>
            <a:endParaRPr 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6" grpId="0" animBg="1"/>
      <p:bldP spid="9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1"/>
          <p:cNvSpPr>
            <a:spLocks noChangeArrowheads="1"/>
          </p:cNvSpPr>
          <p:nvPr/>
        </p:nvSpPr>
        <p:spPr bwMode="auto">
          <a:xfrm>
            <a:off x="0" y="384908"/>
            <a:ext cx="73378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游戏活动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照下面的样子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做陀螺。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9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0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9" r="33458"/>
          <a:stretch>
            <a:fillRect/>
          </a:stretch>
        </p:blipFill>
        <p:spPr>
          <a:xfrm>
            <a:off x="690563" y="1203598"/>
            <a:ext cx="5033565" cy="2096254"/>
          </a:xfrm>
          <a:prstGeom prst="rect">
            <a:avLst/>
          </a:prstGeom>
        </p:spPr>
      </p:pic>
      <p:grpSp>
        <p:nvGrpSpPr>
          <p:cNvPr id="6" name="Group 34"/>
          <p:cNvGrpSpPr/>
          <p:nvPr/>
        </p:nvGrpSpPr>
        <p:grpSpPr bwMode="auto">
          <a:xfrm>
            <a:off x="480224" y="3430307"/>
            <a:ext cx="5430840" cy="1419225"/>
            <a:chOff x="991" y="2285"/>
            <a:chExt cx="3421" cy="894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1677" y="2285"/>
              <a:ext cx="2735" cy="579"/>
            </a:xfrm>
            <a:prstGeom prst="wedgeRoundRectCallout">
              <a:avLst>
                <a:gd name="adj1" fmla="val -53276"/>
                <a:gd name="adj2" fmla="val 3565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陀螺旋转以后，每个点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转出的是什么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形状？试一试吧！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Picture 5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91" y="2442"/>
              <a:ext cx="687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/>
          <p:nvPr/>
        </p:nvSpPr>
        <p:spPr>
          <a:xfrm>
            <a:off x="5813120" y="538343"/>
            <a:ext cx="286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P6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973" y="1222896"/>
            <a:ext cx="2505630" cy="333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ISLIDE.ADDREMOVEWATERMARK" val="yBe1dv1Fu2"/>
</p:tagLst>
</file>

<file path=ppt/tags/tag11.xml><?xml version="1.0" encoding="utf-8"?>
<p:tagLst xmlns:p="http://schemas.openxmlformats.org/presentationml/2006/main">
  <p:tag name="ISLIDE.ADDREMOVEWATERMARK" val="f9pKRpzumL"/>
</p:tagLst>
</file>

<file path=ppt/tags/tag12.xml><?xml version="1.0" encoding="utf-8"?>
<p:tagLst xmlns:p="http://schemas.openxmlformats.org/presentationml/2006/main">
  <p:tag name="ISLIDE.ADDREMOVEWATERMARK" val="yBe1dv1Fu2"/>
</p:tagLst>
</file>

<file path=ppt/tags/tag13.xml><?xml version="1.0" encoding="utf-8"?>
<p:tagLst xmlns:p="http://schemas.openxmlformats.org/presentationml/2006/main">
  <p:tag name="ISLIDE.ADDREMOVEWATERMARK" val="f9pKRpzumL"/>
</p:tagLst>
</file>

<file path=ppt/tags/tag14.xml><?xml version="1.0" encoding="utf-8"?>
<p:tagLst xmlns:p="http://schemas.openxmlformats.org/presentationml/2006/main">
  <p:tag name="ISLIDE.ADDREMOVEWATERMARK" val="yBe1dv1Fu2"/>
</p:tagLst>
</file>

<file path=ppt/tags/tag15.xml><?xml version="1.0" encoding="utf-8"?>
<p:tagLst xmlns:p="http://schemas.openxmlformats.org/presentationml/2006/main">
  <p:tag name="ISLIDE.ADDREMOVEWATERMARK" val="f9pKRpzumL"/>
</p:tagLst>
</file>

<file path=ppt/tags/tag16.xml><?xml version="1.0" encoding="utf-8"?>
<p:tagLst xmlns:p="http://schemas.openxmlformats.org/presentationml/2006/main">
  <p:tag name="ISLIDE.ADDREMOVEWATERMARK" val="yBe1dv1Fu2"/>
</p:tagLst>
</file>

<file path=ppt/tags/tag17.xml><?xml version="1.0" encoding="utf-8"?>
<p:tagLst xmlns:p="http://schemas.openxmlformats.org/presentationml/2006/main">
  <p:tag name="ISLIDE.ADDREMOVEWATERMARK" val="f9pKRpzumL"/>
</p:tagLst>
</file>

<file path=ppt/tags/tag18.xml><?xml version="1.0" encoding="utf-8"?>
<p:tagLst xmlns:p="http://schemas.openxmlformats.org/presentationml/2006/main">
  <p:tag name="ISLIDE.ADDREMOVEWATERMARK" val="yBe1dv1Fu2"/>
</p:tagLst>
</file>

<file path=ppt/tags/tag19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0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1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22.xml><?xml version="1.0" encoding="utf-8"?>
<p:tagLst xmlns:p="http://schemas.openxmlformats.org/presentationml/2006/main">
  <p:tag name="ISLIDE.ADDREMOVEWATERMARK" val="f9pKRpzumL"/>
</p:tagLst>
</file>

<file path=ppt/tags/tag23.xml><?xml version="1.0" encoding="utf-8"?>
<p:tagLst xmlns:p="http://schemas.openxmlformats.org/presentationml/2006/main">
  <p:tag name="ISLIDE.ADDREMOVEWATERMARK" val="f9pKRpzumL"/>
</p:tagLst>
</file>

<file path=ppt/tags/tag24.xml><?xml version="1.0" encoding="utf-8"?>
<p:tagLst xmlns:p="http://schemas.openxmlformats.org/presentationml/2006/main">
  <p:tag name="ISLIDE.ADDREMOVEWATERMARK" val="yBe1dv1Fu2"/>
</p:tagLst>
</file>

<file path=ppt/tags/tag25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26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7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ISLIDE.ADDREMOVEWATERMARK" val="f9pKRpzumL"/>
</p:tagLst>
</file>

<file path=ppt/tags/tag5.xml><?xml version="1.0" encoding="utf-8"?>
<p:tagLst xmlns:p="http://schemas.openxmlformats.org/presentationml/2006/main">
  <p:tag name="ISLIDE.ADDREMOVEWATERMARK" val="yBe1dv1Fu2"/>
</p:tagLst>
</file>

<file path=ppt/tags/tag6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ISLIDE.ADDREMOVEWATERMARK" val="f9pKRpzumL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57150">
          <a:solidFill>
            <a:srgbClr val="FF0000"/>
          </a:solidFill>
          <a:headEnd type="none" w="med" len="med"/>
          <a:tailEnd type="triangle" w="med" len="med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txDef>
      <a:spPr>
        <a:noFill/>
      </a:spPr>
      <a:bodyPr wrap="square" rtlCol="0">
        <a:spAutoFit/>
      </a:bodyPr>
      <a:lstStyle>
        <a:defPPr algn="l"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rgbClr val="1CA1A4"/>
          </a:solidFill>
        </a:ln>
      </a:spPr>
      <a:bodyPr rtlCol="0" anchor="ctr"/>
      <a:lstStyle>
        <a:defPPr algn="l">
          <a:defRPr sz="3000" b="1" smtClean="0">
            <a:solidFill>
              <a:schemeClr val="tx1"/>
            </a:solidFill>
            <a:latin typeface="+mj-ea"/>
            <a:ea typeface="+mj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0000FF"/>
          </a:solidFill>
          <a:prstDash val="solid"/>
          <a:headEnd type="none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</a:spPr>
      <a:bodyPr>
        <a:spAutoFit/>
      </a:bodyPr>
      <a:lstStyle>
        <a:defPPr algn="l">
          <a:spcBef>
            <a:spcPct val="50000"/>
          </a:spcBef>
          <a:buFont typeface="Arial" panose="020B0604020202020204" pitchFamily="34" charset="0"/>
          <a:buNone/>
          <a:defRPr sz="3200" b="1"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WPS 演示</Application>
  <PresentationFormat>全屏显示(16:9)</PresentationFormat>
  <Paragraphs>174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方正粗黑繁体</vt:lpstr>
      <vt:lpstr>楷体</vt:lpstr>
      <vt:lpstr>微软雅黑</vt:lpstr>
      <vt:lpstr>Impact</vt:lpstr>
      <vt:lpstr>Times New Roman</vt:lpstr>
      <vt:lpstr>Arial Unicode MS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74</cp:revision>
  <dcterms:created xsi:type="dcterms:W3CDTF">2015-08-27T07:30:00Z</dcterms:created>
  <dcterms:modified xsi:type="dcterms:W3CDTF">2026-02-28T07:02:53Z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DAE70B97464147129054FE7D3E145527_12</vt:lpwstr>
  </property>
</Properties>
</file>