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75" r:id="rId5"/>
    <p:sldId id="379" r:id="rId6"/>
    <p:sldId id="393" r:id="rId7"/>
    <p:sldId id="378" r:id="rId8"/>
    <p:sldId id="387" r:id="rId9"/>
    <p:sldId id="380" r:id="rId10"/>
    <p:sldId id="388" r:id="rId11"/>
    <p:sldId id="394" r:id="rId12"/>
    <p:sldId id="395" r:id="rId13"/>
    <p:sldId id="396" r:id="rId14"/>
    <p:sldId id="312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orient="horz" pos="2954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3772" userDrawn="1">
          <p15:clr>
            <a:srgbClr val="A4A3A4"/>
          </p15:clr>
        </p15:guide>
        <p15:guide id="6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EFEFE"/>
    <a:srgbClr val="FF3399"/>
    <a:srgbClr val="3399FF"/>
    <a:srgbClr val="3E6BB3"/>
    <a:srgbClr val="6BA8D9"/>
    <a:srgbClr val="4A9438"/>
    <a:srgbClr val="FFFFFF"/>
    <a:srgbClr val="743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78" y="966"/>
      </p:cViewPr>
      <p:guideLst>
        <p:guide orient="horz" pos="3929"/>
        <p:guide orient="horz" pos="2954"/>
        <p:guide pos="189"/>
        <p:guide pos="377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896198E-0841-4A4A-87BB-A18B5C15337D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C04C165-1A21-436C-A41A-7A08386CDE8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36074B-A727-4413-9285-78D19D35E6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09006"/>
            <a:ext cx="12192000" cy="64661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2986063" y="2197848"/>
            <a:ext cx="576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解决问题</a:t>
            </a:r>
            <a:r>
              <a:rPr lang="en-US" altLang="zh-CN" sz="4400" b="1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7" y="4148138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163513" y="6470650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28313" y="506095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0735" y="300139"/>
            <a:ext cx="9466241" cy="369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根据数量关系把表格填写完整。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）每个笔袋的价钱相同。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）汽车行驶的路程相同。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383" y="451060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P34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97" y="1853162"/>
            <a:ext cx="8289845" cy="13816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693" y="3992304"/>
            <a:ext cx="8991600" cy="141524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77019" y="1912271"/>
            <a:ext cx="45720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65581" y="1912271"/>
            <a:ext cx="45720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42599" y="2543982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99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1161" y="2543982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94181" y="5296707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8905" y="4068215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105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29099" y="4068215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89141" y="4063762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2879" y="447876"/>
            <a:ext cx="9466241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先说一说下面的线段图分别可以表示生活中的哪些实际问题，再列式计算。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528" y="466926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P34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879" y="1684567"/>
            <a:ext cx="7161996" cy="13973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879" y="3274701"/>
            <a:ext cx="7161996" cy="15614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24875" y="1665517"/>
            <a:ext cx="446773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个苹果，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箱有多少个苹果？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1117" y="4759996"/>
            <a:ext cx="689661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一本书每天看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天可以看完；如果要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天看完，平均每天要看多少页？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15400" y="2777221"/>
            <a:ext cx="327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28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÷2×5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=14×5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=70(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68254" y="4041007"/>
            <a:ext cx="3276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8×6÷4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=48÷4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9225" y="4335166"/>
            <a:ext cx="1289050" cy="15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5105400" y="165100"/>
            <a:ext cx="6858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5027" y="1174750"/>
            <a:ext cx="10528663" cy="2891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9×4÷6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 40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×6÷8 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54÷9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×10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÷9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  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4×15÷6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   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8×6÷4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7832" y="2351086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7972" y="2351086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50512" y="2290502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46432" y="3289567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72272" y="3289566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19830" y="3304962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0082" y="1039041"/>
            <a:ext cx="9902375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张叔叔开货车从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城。</a:t>
            </a:r>
            <a:r>
              <a:rPr lang="zh-CN" alt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货车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每小时行驶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小时到达。黄叔叔开</a:t>
            </a:r>
            <a:r>
              <a:rPr lang="zh-CN" alt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轿车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小时到达。轿车平均每小时行驶多少千米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333500" y="-293688"/>
            <a:ext cx="90297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2123" y="1017968"/>
            <a:ext cx="711092" cy="677108"/>
            <a:chOff x="171773" y="852468"/>
            <a:chExt cx="533319" cy="507830"/>
          </a:xfrm>
        </p:grpSpPr>
        <p:sp>
          <p:nvSpPr>
            <p:cNvPr id="6" name="椭圆 5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171773" y="852468"/>
              <a:ext cx="533319" cy="507830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3600" b="1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36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36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951" y="2911221"/>
            <a:ext cx="2447678" cy="7580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2884629" y="2839190"/>
            <a:ext cx="871728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请你用自己的方式表示已知条件和问题。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219422" y="4118740"/>
            <a:ext cx="4977424" cy="2092432"/>
            <a:chOff x="3112342" y="3523246"/>
            <a:chExt cx="4977424" cy="2596248"/>
          </a:xfrm>
        </p:grpSpPr>
        <p:grpSp>
          <p:nvGrpSpPr>
            <p:cNvPr id="55" name="组合 2"/>
            <p:cNvGrpSpPr/>
            <p:nvPr/>
          </p:nvGrpSpPr>
          <p:grpSpPr bwMode="auto">
            <a:xfrm>
              <a:off x="3112342" y="3523246"/>
              <a:ext cx="4725372" cy="2596248"/>
              <a:chOff x="6516068" y="2899868"/>
              <a:chExt cx="2532290" cy="2746418"/>
            </a:xfrm>
          </p:grpSpPr>
          <p:sp>
            <p:nvSpPr>
              <p:cNvPr id="57" name="Rectangle 20"/>
              <p:cNvSpPr>
                <a:spLocks noChangeArrowheads="1"/>
              </p:cNvSpPr>
              <p:nvPr/>
            </p:nvSpPr>
            <p:spPr bwMode="auto">
              <a:xfrm>
                <a:off x="6516068" y="2936881"/>
                <a:ext cx="2532290" cy="2709405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  <a:effectLst>
                <a:outerShdw dist="107763" dir="2700000" sx="99001" sy="99001" algn="ctr" rotWithShape="0">
                  <a:srgbClr val="CC9900">
                    <a:alpha val="49803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lnSpc>
                    <a:spcPct val="120000"/>
                  </a:lnSpc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buFontTx/>
                  <a:buNone/>
                  <a:defRPr/>
                </a:pPr>
                <a:endParaRPr lang="zh-CN" altLang="en-US" sz="1800" dirty="0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Oval 21"/>
              <p:cNvSpPr>
                <a:spLocks noChangeArrowheads="1"/>
              </p:cNvSpPr>
              <p:nvPr/>
            </p:nvSpPr>
            <p:spPr bwMode="auto">
              <a:xfrm>
                <a:off x="7674005" y="2899868"/>
                <a:ext cx="216415" cy="314626"/>
              </a:xfrm>
              <a:prstGeom prst="ellipse">
                <a:avLst/>
              </a:prstGeom>
              <a:solidFill>
                <a:srgbClr val="FFA829"/>
              </a:solidFill>
              <a:ln>
                <a:noFill/>
              </a:ln>
              <a:effectLst>
                <a:outerShdw dist="63500" dir="2700000" algn="ctr" rotWithShape="0">
                  <a:schemeClr val="tx1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3264130" y="3987962"/>
              <a:ext cx="4825636" cy="1947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独立思考，尝试解答；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完成后小组内互相交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流你是怎么想的？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582" y="3629237"/>
            <a:ext cx="4725371" cy="2529649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726" y="3863877"/>
            <a:ext cx="2477185" cy="75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5624846" y="4119734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×3=180(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92687" y="4785245"/>
            <a:ext cx="431331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÷2=90(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827088" y="4216733"/>
            <a:ext cx="3170083" cy="1813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60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×3÷2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=180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89341" y="336456"/>
            <a:ext cx="9897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张叔叔开货车从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城。</a:t>
            </a:r>
            <a:r>
              <a:rPr lang="zh-CN" alt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货车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每小时行驶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小时到达。黄叔叔开</a:t>
            </a:r>
            <a:r>
              <a:rPr lang="zh-CN" alt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轿车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小时到达。轿车平均每小时行驶多少千米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91381" y="315383"/>
            <a:ext cx="711092" cy="677108"/>
            <a:chOff x="171773" y="852468"/>
            <a:chExt cx="533319" cy="507830"/>
          </a:xfrm>
        </p:grpSpPr>
        <p:sp>
          <p:nvSpPr>
            <p:cNvPr id="34" name="椭圆 3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171773" y="852468"/>
              <a:ext cx="533319" cy="507830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3600" b="1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36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36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5840" y="1499466"/>
            <a:ext cx="4725371" cy="2529649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201474" y="1942199"/>
            <a:ext cx="5034686" cy="1895476"/>
            <a:chOff x="201474" y="1942199"/>
            <a:chExt cx="5034686" cy="1895476"/>
          </a:xfrm>
        </p:grpSpPr>
        <p:sp>
          <p:nvSpPr>
            <p:cNvPr id="27" name="圆角矩形 47"/>
            <p:cNvSpPr/>
            <p:nvPr/>
          </p:nvSpPr>
          <p:spPr bwMode="auto">
            <a:xfrm>
              <a:off x="510789" y="2117254"/>
              <a:ext cx="4725371" cy="1637797"/>
            </a:xfrm>
            <a:prstGeom prst="roundRect">
              <a:avLst/>
            </a:prstGeom>
            <a:solidFill>
              <a:schemeClr val="bg2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720090" algn="ctr">
                <a:lnSpc>
                  <a:spcPct val="110000"/>
                </a:lnSpc>
                <a:spcBef>
                  <a:spcPts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  <a:defRPr/>
              </a:pPr>
              <a:endParaRPr lang="zh-CN" altLang="en-US" sz="2800" b="1" dirty="0"/>
            </a:p>
          </p:txBody>
        </p:sp>
        <p:grpSp>
          <p:nvGrpSpPr>
            <p:cNvPr id="29" name="Group 10"/>
            <p:cNvGrpSpPr/>
            <p:nvPr/>
          </p:nvGrpSpPr>
          <p:grpSpPr bwMode="auto">
            <a:xfrm>
              <a:off x="201474" y="1942199"/>
              <a:ext cx="696913" cy="1895476"/>
              <a:chOff x="204" y="461"/>
              <a:chExt cx="439" cy="1194"/>
            </a:xfrm>
          </p:grpSpPr>
          <p:pic>
            <p:nvPicPr>
              <p:cNvPr id="30" name="TextBox 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" y="461"/>
                <a:ext cx="439" cy="1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2"/>
              <p:cNvSpPr txBox="1">
                <a:spLocks noChangeArrowheads="1"/>
              </p:cNvSpPr>
              <p:nvPr/>
            </p:nvSpPr>
            <p:spPr bwMode="auto">
              <a:xfrm>
                <a:off x="249" y="594"/>
                <a:ext cx="308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宋体" panose="02010600030101010101" pitchFamily="2" charset="-122"/>
                    <a:ea typeface="楷体_GB2312" panose="02010609030101010101" pitchFamily="49" charset="-122"/>
                  </a:rPr>
                  <a:t>思路</a:t>
                </a:r>
                <a:r>
                  <a:rPr lang="en-US" altLang="zh-CN" sz="2800" b="1">
                    <a:solidFill>
                      <a:srgbClr val="FFFFFF"/>
                    </a:solidFill>
                    <a:latin typeface="宋体" panose="02010600030101010101" pitchFamily="2" charset="-122"/>
                    <a:ea typeface="楷体_GB2312" panose="02010609030101010101" pitchFamily="49" charset="-122"/>
                  </a:rPr>
                  <a:t>1</a:t>
                </a:r>
                <a:endParaRPr lang="zh-CN" altLang="en-US" sz="2800" b="1" dirty="0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102473" y="2319997"/>
              <a:ext cx="3789727" cy="1217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从条件出发，可以求出什么？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72912" y="3953988"/>
            <a:ext cx="5022573" cy="1895476"/>
            <a:chOff x="272912" y="3953988"/>
            <a:chExt cx="5022573" cy="1895476"/>
          </a:xfrm>
        </p:grpSpPr>
        <p:sp>
          <p:nvSpPr>
            <p:cNvPr id="28" name="圆角矩形 47"/>
            <p:cNvSpPr/>
            <p:nvPr/>
          </p:nvSpPr>
          <p:spPr bwMode="auto">
            <a:xfrm>
              <a:off x="570114" y="4119734"/>
              <a:ext cx="4725371" cy="1569661"/>
            </a:xfrm>
            <a:prstGeom prst="roundRect">
              <a:avLst/>
            </a:prstGeom>
            <a:solidFill>
              <a:schemeClr val="bg2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720090" algn="ctr">
                <a:lnSpc>
                  <a:spcPct val="110000"/>
                </a:lnSpc>
                <a:spcBef>
                  <a:spcPts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  <a:defRPr/>
              </a:pPr>
              <a:endParaRPr lang="zh-CN" altLang="en-US" sz="2800" b="1" dirty="0"/>
            </a:p>
          </p:txBody>
        </p:sp>
        <p:grpSp>
          <p:nvGrpSpPr>
            <p:cNvPr id="39" name="Group 10"/>
            <p:cNvGrpSpPr/>
            <p:nvPr/>
          </p:nvGrpSpPr>
          <p:grpSpPr bwMode="auto">
            <a:xfrm>
              <a:off x="272912" y="3953988"/>
              <a:ext cx="696913" cy="1895476"/>
              <a:chOff x="204" y="461"/>
              <a:chExt cx="439" cy="1194"/>
            </a:xfrm>
          </p:grpSpPr>
          <p:pic>
            <p:nvPicPr>
              <p:cNvPr id="40" name="TextBox 1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" y="461"/>
                <a:ext cx="439" cy="1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" name="Text Box 2"/>
              <p:cNvSpPr txBox="1">
                <a:spLocks noChangeArrowheads="1"/>
              </p:cNvSpPr>
              <p:nvPr/>
            </p:nvSpPr>
            <p:spPr bwMode="auto">
              <a:xfrm>
                <a:off x="249" y="594"/>
                <a:ext cx="308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FFFFFF"/>
                    </a:solidFill>
                    <a:latin typeface="宋体" panose="02010600030101010101" pitchFamily="2" charset="-122"/>
                    <a:ea typeface="楷体_GB2312" panose="02010609030101010101" pitchFamily="49" charset="-122"/>
                  </a:rPr>
                  <a:t>思路</a:t>
                </a:r>
                <a:r>
                  <a:rPr lang="en-US" altLang="zh-CN" sz="2800" b="1">
                    <a:solidFill>
                      <a:srgbClr val="FFFFFF"/>
                    </a:solidFill>
                    <a:latin typeface="宋体" panose="02010600030101010101" pitchFamily="2" charset="-122"/>
                    <a:ea typeface="楷体_GB2312" panose="02010609030101010101" pitchFamily="49" charset="-122"/>
                  </a:rPr>
                  <a:t>2</a:t>
                </a:r>
                <a:endParaRPr lang="zh-CN" altLang="en-US" sz="2800" b="1" dirty="0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133751" y="4331786"/>
              <a:ext cx="3789727" cy="1217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从问题出发，需要先求出什么？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7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2051502" y="1981971"/>
            <a:ext cx="7122978" cy="2677656"/>
          </a:xfrm>
          <a:prstGeom prst="rect">
            <a:avLst/>
          </a:prstGeom>
          <a:solidFill>
            <a:srgbClr val="B8D2F2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anchor="ctr">
            <a:spAutoFit/>
          </a:bodyPr>
          <a:lstStyle>
            <a:lvl1pPr indent="190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 kern="0" dirty="0">
              <a:solidFill>
                <a:srgbClr val="000000"/>
              </a:solidFill>
              <a:latin typeface="Times New Roman" panose="020206030504050203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593" y="4947413"/>
            <a:ext cx="2447678" cy="75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组合 2"/>
          <p:cNvGrpSpPr/>
          <p:nvPr/>
        </p:nvGrpSpPr>
        <p:grpSpPr>
          <a:xfrm>
            <a:off x="9631108" y="1615435"/>
            <a:ext cx="1794592" cy="2884779"/>
            <a:chOff x="5269335" y="2852135"/>
            <a:chExt cx="1794592" cy="288477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flipH="1">
              <a:off x="5269335" y="2852135"/>
              <a:ext cx="1794592" cy="288477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858328" y="3281635"/>
              <a:ext cx="886525" cy="2214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B05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检验？</a:t>
              </a:r>
              <a:endParaRPr 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195155" y="5017877"/>
            <a:ext cx="7333249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×2=180(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     60×3=180(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 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路程相等，正确。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47659" y="3833339"/>
            <a:ext cx="6875025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答：轿车平均每小时行驶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28427" y="1983290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×3=180(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6268" y="2648801"/>
            <a:ext cx="431331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÷2=90(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63894" y="1976547"/>
            <a:ext cx="3170083" cy="1813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60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×3÷2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=180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9341" y="336456"/>
            <a:ext cx="9897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张叔叔开货车从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城。</a:t>
            </a:r>
            <a:r>
              <a:rPr lang="zh-CN" alt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货车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每小时行驶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千米，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小时到达。黄叔叔开</a:t>
            </a:r>
            <a:r>
              <a:rPr lang="zh-CN" alt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轿车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城，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小时到达。轿车平均每小时行驶多少千米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1381" y="315383"/>
            <a:ext cx="711092" cy="677108"/>
            <a:chOff x="171773" y="852468"/>
            <a:chExt cx="533319" cy="507830"/>
          </a:xfrm>
        </p:grpSpPr>
        <p:sp>
          <p:nvSpPr>
            <p:cNvPr id="11" name="椭圆 10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171773" y="852468"/>
              <a:ext cx="533319" cy="507830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3600" b="1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36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36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211" y="554315"/>
            <a:ext cx="2447678" cy="75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组合 8"/>
          <p:cNvGrpSpPr/>
          <p:nvPr/>
        </p:nvGrpSpPr>
        <p:grpSpPr>
          <a:xfrm>
            <a:off x="3147889" y="2717948"/>
            <a:ext cx="7423530" cy="2924697"/>
            <a:chOff x="2874587" y="3807782"/>
            <a:chExt cx="7423530" cy="2924697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2874587" y="3987004"/>
              <a:ext cx="5403317" cy="1842469"/>
            </a:xfrm>
            <a:prstGeom prst="wedgeRoundRectCallout">
              <a:avLst>
                <a:gd name="adj1" fmla="val 55805"/>
                <a:gd name="adj2" fmla="val -573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列表可以帮我们把数量关系梳理得更清楚。</a:t>
              </a:r>
              <a:endParaRPr 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7904" y="3807782"/>
              <a:ext cx="2020213" cy="2924697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556384" y="1647046"/>
            <a:ext cx="10513695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回顾一下， 我们是借助什么梳理数量关系的 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2364014" y="-366260"/>
            <a:ext cx="67945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4761139" y="113166"/>
            <a:ext cx="2786289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巩固应用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114" y="1329912"/>
            <a:ext cx="10729686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某小学收到一批捐赠的电脑。如果每班分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台，正好可以分给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个班。如果每班分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台，可以分给几个班？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做一做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9762" y="1453928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1955800" y="3033819"/>
            <a:ext cx="5248275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3×15÷5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45÷5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9(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答：如果每班分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台，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可以分给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个班。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734401" y="3128585"/>
          <a:ext cx="4848226" cy="2145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476"/>
                <a:gridCol w="1838325"/>
                <a:gridCol w="1876425"/>
              </a:tblGrid>
              <a:tr h="882134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情况</a:t>
                      </a:r>
                      <a:endParaRPr 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每班分的电脑数量</a:t>
                      </a:r>
                      <a:r>
                        <a:rPr lang="en-US" altLang="zh-CN" b="1"/>
                        <a:t>/</a:t>
                      </a:r>
                      <a:r>
                        <a:rPr lang="zh-CN" altLang="en-US" b="1"/>
                        <a:t>台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可以分的班级数量</a:t>
                      </a:r>
                      <a:r>
                        <a:rPr lang="en-US" altLang="zh-CN" b="1"/>
                        <a:t>/</a:t>
                      </a:r>
                      <a:r>
                        <a:rPr lang="zh-CN" altLang="en-US" b="1"/>
                        <a:t>个</a:t>
                      </a:r>
                      <a:endParaRPr lang="en-US" b="1"/>
                    </a:p>
                  </a:txBody>
                  <a:tcPr/>
                </a:tc>
              </a:tr>
              <a:tr h="631448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1</a:t>
                      </a:r>
                      <a:r>
                        <a:rPr lang="zh-CN" altLang="en-US" b="1"/>
                        <a:t>种</a:t>
                      </a:r>
                      <a:endParaRPr 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3</a:t>
                      </a:r>
                      <a:endParaRPr 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15</a:t>
                      </a:r>
                      <a:endParaRPr lang="en-US" b="1"/>
                    </a:p>
                  </a:txBody>
                  <a:tcPr anchor="ctr"/>
                </a:tc>
              </a:tr>
              <a:tr h="631448"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2</a:t>
                      </a:r>
                      <a:r>
                        <a:rPr lang="zh-CN" altLang="en-US" b="1"/>
                        <a:t>种</a:t>
                      </a:r>
                      <a:endParaRPr lang="en-US" altLang="zh-CN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5</a:t>
                      </a:r>
                      <a:endParaRPr 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？</a:t>
                      </a:r>
                      <a:endParaRPr lang="en-US" b="1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8529" y="514551"/>
            <a:ext cx="9466241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小亮读一本书，每天读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天可以读完。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）如果每天读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页，多少天可以读完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）如果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天读完这本书，平均每天读多少页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178" y="514551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992280" y="2595088"/>
          <a:ext cx="3914776" cy="2385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020"/>
                <a:gridCol w="1260607"/>
                <a:gridCol w="1515149"/>
              </a:tblGrid>
              <a:tr h="8945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情况</a:t>
                      </a:r>
                      <a:endParaRPr lang="en-US" sz="20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每天读的</a:t>
                      </a:r>
                      <a:endParaRPr lang="en-US" altLang="zh-CN" sz="2000" b="1"/>
                    </a:p>
                    <a:p>
                      <a:pPr algn="ctr"/>
                      <a:r>
                        <a:rPr lang="zh-CN" altLang="en-US" sz="2000" b="1"/>
                        <a:t>页数</a:t>
                      </a:r>
                      <a:r>
                        <a:rPr lang="en-US" altLang="zh-CN" sz="2000" b="1"/>
                        <a:t>/</a:t>
                      </a:r>
                      <a:r>
                        <a:rPr lang="zh-CN" altLang="en-US" sz="2000" b="1"/>
                        <a:t>页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读完需要的</a:t>
                      </a:r>
                      <a:endParaRPr lang="en-US" altLang="zh-CN" sz="2000" b="1"/>
                    </a:p>
                    <a:p>
                      <a:pPr algn="ctr"/>
                      <a:r>
                        <a:rPr lang="zh-CN" altLang="en-US" sz="2000" b="1"/>
                        <a:t>天数</a:t>
                      </a:r>
                      <a:r>
                        <a:rPr lang="en-US" altLang="zh-CN" sz="2000" b="1"/>
                        <a:t>/</a:t>
                      </a:r>
                      <a:r>
                        <a:rPr lang="zh-CN" altLang="en-US" sz="2000" b="1"/>
                        <a:t>天</a:t>
                      </a:r>
                      <a:endParaRPr lang="en-US" sz="2000" b="1"/>
                    </a:p>
                  </a:txBody>
                  <a:tcPr/>
                </a:tc>
              </a:tr>
              <a:tr h="49697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1</a:t>
                      </a:r>
                      <a:r>
                        <a:rPr lang="zh-CN" altLang="en-US" b="1"/>
                        <a:t>种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15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4</a:t>
                      </a:r>
                      <a:endParaRPr lang="en-US" b="1"/>
                    </a:p>
                  </a:txBody>
                  <a:tcPr/>
                </a:tc>
              </a:tr>
              <a:tr h="496976"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2</a:t>
                      </a:r>
                      <a:r>
                        <a:rPr lang="zh-CN" altLang="en-US" b="1"/>
                        <a:t>种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6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？</a:t>
                      </a:r>
                      <a:endParaRPr lang="en-US" b="1"/>
                    </a:p>
                  </a:txBody>
                  <a:tcPr/>
                </a:tc>
              </a:tr>
              <a:tr h="496976"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3</a:t>
                      </a:r>
                      <a:r>
                        <a:rPr lang="zh-CN" altLang="en-US" b="1"/>
                        <a:t>种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？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3</a:t>
                      </a:r>
                      <a:endParaRPr lang="en-US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36178" y="2489311"/>
            <a:ext cx="3665922" cy="284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   15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×4÷6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60÷6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10(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答：如果每天读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天可以读完。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8403" y="2507076"/>
            <a:ext cx="4848226" cy="284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    15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×4÷3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60÷3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20(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天读完这本书，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平均每天读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页。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2879" y="609801"/>
            <a:ext cx="9466241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小丽用小棒摆了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个三角形。如果用这些小棒摆正方形，一共可以摆多少个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（图形的边不能重合。）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528" y="676476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339" y="1933455"/>
            <a:ext cx="10076033" cy="10415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3031" y="3381997"/>
            <a:ext cx="10472648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×8=24(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根小棒摆正方形，要想使正方形的个数是整数个，正方形每边的小棒根数可以分别是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根或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根，那么正方形分别可以摆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个或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>
          <a:solidFill>
            <a:srgbClr val="00B0F0"/>
          </a:solidFill>
        </a:ln>
      </a:spPr>
      <a:bodyPr rtlCol="0" anchor="ctr"/>
      <a:lstStyle>
        <a:defPPr algn="ctr">
          <a:defRPr sz="32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1395</Words>
  <Application>WPS 演示</Application>
  <PresentationFormat>宽屏</PresentationFormat>
  <Paragraphs>232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等线</vt:lpstr>
      <vt:lpstr>楷体</vt:lpstr>
      <vt:lpstr>Times New Roman</vt:lpstr>
      <vt:lpstr>黑体</vt:lpstr>
      <vt:lpstr>等线 Light</vt:lpstr>
      <vt:lpstr>楷体_GB2312</vt:lpstr>
      <vt:lpstr>Times New Roman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346</cp:revision>
  <dcterms:created xsi:type="dcterms:W3CDTF">2018-08-15T05:40:00Z</dcterms:created>
  <dcterms:modified xsi:type="dcterms:W3CDTF">2026-02-28T06:58:42Z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3A74B772D79A402E93FC592F0E8531A4_12</vt:lpwstr>
  </property>
</Properties>
</file>