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8" r:id="rId3"/>
    <p:sldId id="296" r:id="rId5"/>
    <p:sldId id="300" r:id="rId6"/>
    <p:sldId id="301" r:id="rId7"/>
    <p:sldId id="302" r:id="rId8"/>
    <p:sldId id="362" r:id="rId9"/>
    <p:sldId id="364" r:id="rId10"/>
    <p:sldId id="365" r:id="rId11"/>
    <p:sldId id="366" r:id="rId12"/>
    <p:sldId id="304" r:id="rId13"/>
    <p:sldId id="305" r:id="rId14"/>
    <p:sldId id="346" r:id="rId15"/>
    <p:sldId id="363" r:id="rId16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63" userDrawn="1">
          <p15:clr>
            <a:srgbClr val="A4A3A4"/>
          </p15:clr>
        </p15:guide>
        <p15:guide id="4" pos="688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orient="horz" pos="769" userDrawn="1">
          <p15:clr>
            <a:srgbClr val="A4A3A4"/>
          </p15:clr>
        </p15:guide>
        <p15:guide id="8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BDF"/>
    <a:srgbClr val="DAE3F3"/>
    <a:srgbClr val="95CFDD"/>
    <a:srgbClr val="648A51"/>
    <a:srgbClr val="FDFDFB"/>
    <a:srgbClr val="FFFFFF"/>
    <a:srgbClr val="5B9BD5"/>
    <a:srgbClr val="FFEFCD"/>
    <a:srgbClr val="CEEACA"/>
    <a:srgbClr val="F9E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54" y="1188"/>
      </p:cViewPr>
      <p:guideLst>
        <p:guide pos="3863"/>
        <p:guide pos="688"/>
        <p:guide orient="horz" pos="2160"/>
        <p:guide orient="horz" pos="769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8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8727D-1100-4488-BEB6-56EF36F03F1C}" type="datetimeFigureOut">
              <a:rPr 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4E67B-C4B9-42DC-A10B-C6B180DD4F0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FE1F4-DEB7-4E88-B7FF-DBAAF2215C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B9B85-F48A-4B12-8BF7-545C517E8E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E51AA44-E094-4FE0-82CF-138DA18AC0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9512C-DA8E-4868-8DD9-06B3FF5FF2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5C57F-7DA2-4AD1-8325-2E4B50DC171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2"/>
          <a:stretch>
            <a:fillRect/>
          </a:stretch>
        </p:blipFill>
        <p:spPr>
          <a:xfrm>
            <a:off x="1" y="0"/>
            <a:ext cx="24384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54" b="21675"/>
          <a:stretch>
            <a:fillRect/>
          </a:stretch>
        </p:blipFill>
        <p:spPr>
          <a:xfrm>
            <a:off x="7461504" y="233916"/>
            <a:ext cx="4730496" cy="68473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t="13206" r="48659" b="13222"/>
          <a:stretch>
            <a:fillRect/>
          </a:stretch>
        </p:blipFill>
        <p:spPr>
          <a:xfrm rot="21097244" flipH="1">
            <a:off x="-222207" y="-813583"/>
            <a:ext cx="13923971" cy="80155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t="13206" r="48659" b="13222"/>
          <a:stretch>
            <a:fillRect/>
          </a:stretch>
        </p:blipFill>
        <p:spPr>
          <a:xfrm>
            <a:off x="-731919" y="-614165"/>
            <a:ext cx="13393971" cy="8086330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 rot="20132266">
            <a:off x="5231450" y="3110266"/>
            <a:ext cx="1729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5278" y="77051"/>
            <a:ext cx="1044828" cy="10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4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3.xml"/><Relationship Id="rId3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3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slide" Target="slide6.xml"/><Relationship Id="rId4" Type="http://schemas.openxmlformats.org/officeDocument/2006/relationships/image" Target="../media/image10.png"/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52"/>
          <a:stretch>
            <a:fillRect/>
          </a:stretch>
        </p:blipFill>
        <p:spPr>
          <a:xfrm>
            <a:off x="536558" y="-229720"/>
            <a:ext cx="5883815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54" b="21675"/>
          <a:stretch>
            <a:fillRect/>
          </a:stretch>
        </p:blipFill>
        <p:spPr>
          <a:xfrm>
            <a:off x="7461504" y="233916"/>
            <a:ext cx="4730496" cy="68473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5883815" y="786809"/>
            <a:ext cx="5720003" cy="506848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t="13206" r="48659" b="13222"/>
          <a:stretch>
            <a:fillRect/>
          </a:stretch>
        </p:blipFill>
        <p:spPr>
          <a:xfrm>
            <a:off x="362124" y="1495317"/>
            <a:ext cx="10196005" cy="410804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26291" y="2984838"/>
            <a:ext cx="4236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口算除法（</a:t>
            </a:r>
            <a:r>
              <a:rPr lang="en-US" altLang="zh-CN" sz="4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130344" y="4544034"/>
            <a:ext cx="1931311" cy="327145"/>
            <a:chOff x="242380" y="196184"/>
            <a:chExt cx="2575081" cy="436193"/>
          </a:xfrm>
        </p:grpSpPr>
        <p:sp>
          <p:nvSpPr>
            <p:cNvPr id="12" name="矩形 11"/>
            <p:cNvSpPr/>
            <p:nvPr/>
          </p:nvSpPr>
          <p:spPr>
            <a:xfrm>
              <a:off x="242380" y="196184"/>
              <a:ext cx="421341" cy="421341"/>
            </a:xfrm>
            <a:prstGeom prst="rect">
              <a:avLst/>
            </a:prstGeom>
            <a:solidFill>
              <a:srgbClr val="349FC6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7290" y="196184"/>
              <a:ext cx="421341" cy="421341"/>
            </a:xfrm>
            <a:prstGeom prst="rect">
              <a:avLst/>
            </a:prstGeom>
            <a:solidFill>
              <a:srgbClr val="E83B18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4" name="矩形 13"/>
            <p:cNvSpPr/>
            <p:nvPr/>
          </p:nvSpPr>
          <p:spPr>
            <a:xfrm>
              <a:off x="1092200" y="196184"/>
              <a:ext cx="421341" cy="421341"/>
            </a:xfrm>
            <a:prstGeom prst="rect">
              <a:avLst/>
            </a:prstGeom>
            <a:solidFill>
              <a:srgbClr val="3EB35C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5" name="矩形 14"/>
            <p:cNvSpPr/>
            <p:nvPr/>
          </p:nvSpPr>
          <p:spPr>
            <a:xfrm>
              <a:off x="1517110" y="196184"/>
              <a:ext cx="421341" cy="421341"/>
            </a:xfrm>
            <a:prstGeom prst="rect">
              <a:avLst/>
            </a:prstGeom>
            <a:solidFill>
              <a:srgbClr val="F39517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42020" y="196184"/>
              <a:ext cx="421341" cy="421341"/>
            </a:xfrm>
            <a:prstGeom prst="rect">
              <a:avLst/>
            </a:prstGeom>
            <a:solidFill>
              <a:srgbClr val="CF2D6E"/>
            </a:solidFill>
            <a:ln>
              <a:noFill/>
            </a:ln>
            <a:scene3d>
              <a:camera prst="isometricLeftDown">
                <a:rot lat="1200000" lon="12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66930" y="196184"/>
              <a:ext cx="421341" cy="421341"/>
            </a:xfrm>
            <a:prstGeom prst="rect">
              <a:avLst/>
            </a:prstGeom>
            <a:solidFill>
              <a:srgbClr val="574E9E"/>
            </a:solidFill>
            <a:ln>
              <a:noFill/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42380" y="201491"/>
              <a:ext cx="2575081" cy="430886"/>
              <a:chOff x="242380" y="201491"/>
              <a:chExt cx="2575081" cy="430886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42380" y="201491"/>
                <a:ext cx="533797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5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R·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61576" y="201491"/>
                <a:ext cx="484104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081155" y="201491"/>
                <a:ext cx="428436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年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378452" y="201491"/>
                <a:ext cx="439009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册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500188" y="201491"/>
                <a:ext cx="462231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级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38450" y="201491"/>
                <a:ext cx="463704" cy="430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下</a:t>
                </a:r>
                <a:endParaRPr lang="zh-CN" altLang="en-US" sz="15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364328" y="6642556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584610" y="5016970"/>
            <a:ext cx="896190" cy="292633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 rot="20132266">
            <a:off x="5231450" y="3110266"/>
            <a:ext cx="1729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28"/>
          <p:cNvSpPr>
            <a:spLocks noChangeArrowheads="1"/>
          </p:cNvSpPr>
          <p:nvPr/>
        </p:nvSpPr>
        <p:spPr bwMode="auto">
          <a:xfrm>
            <a:off x="4180347" y="2183177"/>
            <a:ext cx="3732251" cy="160715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圆角矩形 28"/>
          <p:cNvSpPr>
            <a:spLocks noChangeArrowheads="1"/>
          </p:cNvSpPr>
          <p:nvPr/>
        </p:nvSpPr>
        <p:spPr bwMode="auto">
          <a:xfrm>
            <a:off x="7994302" y="2183177"/>
            <a:ext cx="3732251" cy="160715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8"/>
          <p:cNvSpPr>
            <a:spLocks noChangeArrowheads="1"/>
          </p:cNvSpPr>
          <p:nvPr/>
        </p:nvSpPr>
        <p:spPr bwMode="auto">
          <a:xfrm>
            <a:off x="377670" y="2183177"/>
            <a:ext cx="3732251" cy="160715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0234" y="2195253"/>
            <a:ext cx="4631269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6÷2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＝（          ）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60÷2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＝（          ）</a:t>
            </a:r>
            <a:endParaRPr lang="en-US" sz="3200" dirty="0"/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2797251" y="2146608"/>
            <a:ext cx="609600" cy="78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58925" y="380413"/>
            <a:ext cx="4455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0136" y="1440428"/>
            <a:ext cx="1947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0023" y="4263797"/>
            <a:ext cx="10041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比较上下题的异同，你发现了什么规律？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95810" y="6528270"/>
            <a:ext cx="896190" cy="2926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641078" y="1464897"/>
            <a:ext cx="5180520" cy="449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选自教材</a:t>
            </a:r>
            <a:r>
              <a:rPr lang="en-US" altLang="zh-CN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P10   </a:t>
            </a:r>
            <a:r>
              <a:rPr lang="zh-CN" altLang="en-US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做一做 </a:t>
            </a:r>
            <a:r>
              <a:rPr lang="en-US" altLang="zh-CN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spc="-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42485" y="2175441"/>
            <a:ext cx="4631269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80÷4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＝（          ）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800÷4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＝（          ）</a:t>
            </a:r>
            <a:endParaRPr 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8030406" y="2152624"/>
            <a:ext cx="4631269" cy="147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90÷3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＝（          ）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900÷3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＝（          ）</a:t>
            </a:r>
            <a:endParaRPr lang="en-US" sz="3200"/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747049" y="2901300"/>
            <a:ext cx="646331" cy="78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255103" y="2104376"/>
            <a:ext cx="1293929" cy="78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6267155" y="2872437"/>
            <a:ext cx="1293929" cy="78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10073815" y="2080998"/>
            <a:ext cx="1293929" cy="78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10037315" y="2838915"/>
            <a:ext cx="1293929" cy="78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" grpId="0" animBg="1"/>
      <p:bldP spid="23" grpId="0"/>
      <p:bldP spid="16" grpId="0"/>
      <p:bldP spid="12" grpId="0"/>
      <p:bldP spid="20" grpId="0"/>
      <p:bldP spid="2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221456" y="2545080"/>
            <a:ext cx="10202545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30÷3=                       400÷2=                               9000÷3=</a:t>
            </a:r>
            <a:endParaRPr lang="zh-CN" altLang="en-US" sz="3600" b="1" spc="-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21455" y="3432459"/>
            <a:ext cx="10202545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60÷2=                       800÷4=                               7000÷7=</a:t>
            </a:r>
            <a:endParaRPr lang="zh-CN" altLang="en-US" sz="3600" b="1" spc="-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55688" y="1609927"/>
            <a:ext cx="2053272" cy="668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spc="-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zh-CN" altLang="en-US" sz="3200" b="1" spc="-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48731" y="2549977"/>
            <a:ext cx="1658099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27073" y="2549977"/>
            <a:ext cx="1658099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57225" y="2549977"/>
            <a:ext cx="1231200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3000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48731" y="3449702"/>
            <a:ext cx="1658099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27073" y="3449702"/>
            <a:ext cx="1658099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557225" y="3449702"/>
            <a:ext cx="1231200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1000</a:t>
            </a:r>
            <a:endParaRPr lang="zh-CN" altLang="en-US" sz="3600" b="1" spc="-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669727" y="3149812"/>
            <a:ext cx="54587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90÷9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343015" y="4819347"/>
            <a:ext cx="92115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答：如果排成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列，每列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人；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如果围成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个圆圈，每个圆圈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5056" y="795598"/>
            <a:ext cx="2053272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 spc="-2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zh-CN" altLang="en-US" sz="3600" b="1" spc="-2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95810" y="6528270"/>
            <a:ext cx="896190" cy="2926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9345" y="800164"/>
            <a:ext cx="9776968" cy="2175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人表演集体舞。如果排成人数相同的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列，每列多少人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如果围成人数相同的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个圆圈，每个圆圈多少人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5742" y="429970"/>
            <a:ext cx="5180520" cy="449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选自</a:t>
            </a:r>
            <a:r>
              <a:rPr lang="zh-CN" altLang="en-US" sz="2000" spc="-20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 spc="-20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P13   </a:t>
            </a:r>
            <a:r>
              <a:rPr lang="zh-CN" altLang="en-US" sz="2000" spc="-20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练习二  第</a:t>
            </a:r>
            <a:r>
              <a:rPr lang="en-US" altLang="zh-CN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spc="-20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spc="-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000" spc="-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669727" y="3970324"/>
            <a:ext cx="54587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90÷3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9032" y="373654"/>
            <a:ext cx="4138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作业设计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3352" y="1406853"/>
            <a:ext cx="10422410" cy="3615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某小学组织学生去植树。将学生平均分成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个小组，共植松树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800 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棵。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平均每个小组植松树多少棵？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植的松树的棵数是柏树的 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 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倍，共植柏树多少棵？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536364" y="3642084"/>
            <a:ext cx="42920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800÷8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（棵）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536364" y="5127981"/>
            <a:ext cx="42920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800÷4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（棵）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529032" y="381582"/>
            <a:ext cx="5934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4116"/>
          <p:cNvSpPr txBox="1">
            <a:spLocks noChangeArrowheads="1"/>
          </p:cNvSpPr>
          <p:nvPr/>
        </p:nvSpPr>
        <p:spPr bwMode="auto">
          <a:xfrm>
            <a:off x="1312749" y="4229115"/>
            <a:ext cx="6121400" cy="14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0里有（     ）个十。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00里有（         ）个百。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27233" y="1539300"/>
            <a:ext cx="6648451" cy="8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1050130" y="1276282"/>
            <a:ext cx="2648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口算。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/>
        </p:nvSpPr>
        <p:spPr bwMode="auto">
          <a:xfrm>
            <a:off x="1091897" y="3671951"/>
            <a:ext cx="50403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397431" y="4321234"/>
            <a:ext cx="571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856729" y="5026605"/>
            <a:ext cx="571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1219129" y="1922613"/>
            <a:ext cx="10499105" cy="1476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6÷3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12÷6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16÷4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24÷3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36÷9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32÷8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72÷9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64÷8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49÷7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8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4=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2589886" y="2026974"/>
            <a:ext cx="647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6956787" y="2760888"/>
            <a:ext cx="647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9091132" y="2026974"/>
            <a:ext cx="647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4856729" y="2026974"/>
            <a:ext cx="647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6956787" y="2026974"/>
            <a:ext cx="647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4846714" y="2769322"/>
            <a:ext cx="5815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11288092" y="2026974"/>
            <a:ext cx="6822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1329032" y="2760888"/>
            <a:ext cx="558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9091132" y="2760888"/>
            <a:ext cx="558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2589886" y="2812884"/>
            <a:ext cx="647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95810" y="6528270"/>
            <a:ext cx="896190" cy="29263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186881"/>
            <a:ext cx="1215502" cy="1077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8"/>
          <p:cNvSpPr txBox="1">
            <a:spLocks noChangeArrowheads="1"/>
          </p:cNvSpPr>
          <p:nvPr/>
        </p:nvSpPr>
        <p:spPr bwMode="auto">
          <a:xfrm>
            <a:off x="1292485" y="1245460"/>
            <a:ext cx="102125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张彩色手工纸平均分给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人，每人分得多少张？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5893010" y="2276986"/>
            <a:ext cx="6126643" cy="17437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noFill/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从题中，你知道了哪些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zh-CN" altLang="en-US" sz="32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</a:t>
            </a:r>
            <a:r>
              <a:rPr lang="zh-CN" altLang="en-US" sz="3200" b="1" dirty="0">
                <a:solidFill>
                  <a:srgbClr val="1C1C1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列式呢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3633742" y="4524051"/>
            <a:ext cx="3246462" cy="555565"/>
          </a:xfrm>
          <a:prstGeom prst="rect">
            <a:avLst/>
          </a:prstGeom>
          <a:solidFill>
            <a:srgbClr val="DAE3F3"/>
          </a:solidFill>
          <a:ln w="19050">
            <a:noFill/>
            <a:miter lim="800000"/>
          </a:ln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怎么计算呢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endParaRPr lang="zh-CN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19"/>
          <p:cNvGrpSpPr/>
          <p:nvPr/>
        </p:nvGrpSpPr>
        <p:grpSpPr bwMode="auto">
          <a:xfrm>
            <a:off x="2332105" y="2338661"/>
            <a:ext cx="3106536" cy="646331"/>
            <a:chOff x="3707904" y="5877272"/>
            <a:chExt cx="1813197" cy="647318"/>
          </a:xfrm>
        </p:grpSpPr>
        <p:sp>
          <p:nvSpPr>
            <p:cNvPr id="10" name="矩形 36"/>
            <p:cNvSpPr>
              <a:spLocks noChangeArrowheads="1"/>
            </p:cNvSpPr>
            <p:nvPr/>
          </p:nvSpPr>
          <p:spPr bwMode="auto">
            <a:xfrm>
              <a:off x="3707904" y="5877272"/>
              <a:ext cx="1165125" cy="647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60÷3</a:t>
              </a:r>
              <a:r>
                <a:rPr lang="zh-CN" altLang="en-US" sz="36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endPara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" name="直接连接符 18"/>
            <p:cNvCxnSpPr>
              <a:cxnSpLocks noChangeShapeType="1"/>
            </p:cNvCxnSpPr>
            <p:nvPr/>
          </p:nvCxnSpPr>
          <p:spPr bwMode="auto">
            <a:xfrm>
              <a:off x="4873029" y="6381328"/>
              <a:ext cx="6480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文本框 18"/>
          <p:cNvSpPr txBox="1"/>
          <p:nvPr>
            <p:custDataLst>
              <p:tags r:id="rId1"/>
            </p:custDataLst>
          </p:nvPr>
        </p:nvSpPr>
        <p:spPr>
          <a:xfrm>
            <a:off x="-12700" y="6822072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95810" y="6675755"/>
            <a:ext cx="896190" cy="29263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529032" y="219065"/>
            <a:ext cx="6209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4A943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探究新知</a:t>
            </a:r>
            <a:endParaRPr lang="zh-CN" altLang="en-US" sz="4000" b="1" dirty="0">
              <a:solidFill>
                <a:srgbClr val="4A943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7" r="4757" b="6033"/>
          <a:stretch>
            <a:fillRect/>
          </a:stretch>
        </p:blipFill>
        <p:spPr>
          <a:xfrm>
            <a:off x="313530" y="0"/>
            <a:ext cx="1215502" cy="1077054"/>
          </a:xfrm>
          <a:prstGeom prst="rect">
            <a:avLst/>
          </a:prstGeom>
        </p:spPr>
      </p:pic>
      <p:sp>
        <p:nvSpPr>
          <p:cNvPr id="7" name="文本框 6">
            <a:hlinkClick r:id="rId5" action="ppaction://hlinksldjump"/>
          </p:cNvPr>
          <p:cNvSpPr txBox="1"/>
          <p:nvPr/>
        </p:nvSpPr>
        <p:spPr>
          <a:xfrm>
            <a:off x="10791126" y="6016868"/>
            <a:ext cx="1009368" cy="42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u="sng" dirty="0">
                <a:solidFill>
                  <a:srgbClr val="00B0F0"/>
                </a:solidFill>
              </a:rPr>
              <a:t>想乘算除</a:t>
            </a:r>
            <a:endParaRPr lang="zh-CN" altLang="en-US" sz="1600" u="sng" dirty="0">
              <a:solidFill>
                <a:srgbClr val="00B0F0"/>
              </a:solidFill>
            </a:endParaRPr>
          </a:p>
        </p:txBody>
      </p:sp>
      <p:sp>
        <p:nvSpPr>
          <p:cNvPr id="12" name="文本框 11">
            <a:hlinkClick r:id="rId6" action="ppaction://hlinksldjump"/>
          </p:cNvPr>
          <p:cNvSpPr txBox="1"/>
          <p:nvPr/>
        </p:nvSpPr>
        <p:spPr>
          <a:xfrm>
            <a:off x="10652307" y="5541713"/>
            <a:ext cx="1489266" cy="414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u="sng">
                <a:solidFill>
                  <a:srgbClr val="00B0F0"/>
                </a:solidFill>
              </a:rPr>
              <a:t>转化表内除法</a:t>
            </a:r>
            <a:endParaRPr lang="zh-CN" altLang="en-US" sz="1600" u="sng" dirty="0">
              <a:solidFill>
                <a:srgbClr val="00B0F0"/>
              </a:solidFill>
            </a:endParaRPr>
          </a:p>
        </p:txBody>
      </p:sp>
      <p:sp>
        <p:nvSpPr>
          <p:cNvPr id="31" name="文本框 30">
            <a:hlinkClick r:id="rId7" action="ppaction://hlinksldjump"/>
          </p:cNvPr>
          <p:cNvSpPr txBox="1"/>
          <p:nvPr/>
        </p:nvSpPr>
        <p:spPr>
          <a:xfrm>
            <a:off x="10791126" y="5079616"/>
            <a:ext cx="1009368" cy="417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u="sng">
                <a:solidFill>
                  <a:srgbClr val="00B0F0"/>
                </a:solidFill>
              </a:rPr>
              <a:t>摆小棒</a:t>
            </a:r>
            <a:endParaRPr lang="zh-CN" altLang="en-US" sz="1600" u="sng" dirty="0">
              <a:solidFill>
                <a:srgbClr val="00B0F0"/>
              </a:solidFill>
            </a:endParaRPr>
          </a:p>
        </p:txBody>
      </p:sp>
      <p:sp>
        <p:nvSpPr>
          <p:cNvPr id="13" name="文本框 12">
            <a:hlinkClick r:id="rId7" action="ppaction://hlinksldjump"/>
          </p:cNvPr>
          <p:cNvSpPr txBox="1"/>
          <p:nvPr/>
        </p:nvSpPr>
        <p:spPr>
          <a:xfrm>
            <a:off x="1829327" y="5617060"/>
            <a:ext cx="186309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方法一</a:t>
            </a:r>
            <a:endParaRPr lang="zh-CN" altLang="en-US" sz="36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35">
            <a:hlinkClick r:id="rId6" action="ppaction://hlinksldjump"/>
          </p:cNvPr>
          <p:cNvSpPr txBox="1"/>
          <p:nvPr/>
        </p:nvSpPr>
        <p:spPr>
          <a:xfrm>
            <a:off x="4961465" y="5617060"/>
            <a:ext cx="186309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方法二</a:t>
            </a:r>
            <a:endParaRPr lang="zh-CN" altLang="en-US" sz="36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>
            <a:hlinkClick r:id="rId5" action="ppaction://hlinksldjump"/>
          </p:cNvPr>
          <p:cNvSpPr txBox="1"/>
          <p:nvPr/>
        </p:nvSpPr>
        <p:spPr>
          <a:xfrm>
            <a:off x="8123765" y="5617060"/>
            <a:ext cx="186309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方法三</a:t>
            </a:r>
            <a:endParaRPr lang="zh-CN" altLang="en-US" sz="36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3355" y="1062173"/>
            <a:ext cx="739130" cy="1002176"/>
            <a:chOff x="245169" y="833418"/>
            <a:chExt cx="405578" cy="549917"/>
          </a:xfrm>
        </p:grpSpPr>
        <p:sp>
          <p:nvSpPr>
            <p:cNvPr id="4" name="椭圆 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81332" y="833418"/>
              <a:ext cx="333253" cy="54991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6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6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7" grpId="0"/>
      <p:bldP spid="12" grpId="0"/>
      <p:bldP spid="31" grpId="0"/>
      <p:bldP spid="13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9"/>
          <p:cNvGrpSpPr/>
          <p:nvPr/>
        </p:nvGrpSpPr>
        <p:grpSpPr bwMode="auto">
          <a:xfrm>
            <a:off x="4789705" y="1560816"/>
            <a:ext cx="2695756" cy="646331"/>
            <a:chOff x="3707904" y="5877272"/>
            <a:chExt cx="1968910" cy="647318"/>
          </a:xfrm>
        </p:grpSpPr>
        <p:sp>
          <p:nvSpPr>
            <p:cNvPr id="9" name="矩形 36"/>
            <p:cNvSpPr>
              <a:spLocks noChangeArrowheads="1"/>
            </p:cNvSpPr>
            <p:nvPr/>
          </p:nvSpPr>
          <p:spPr bwMode="auto">
            <a:xfrm>
              <a:off x="3707904" y="5877272"/>
              <a:ext cx="1320838" cy="647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60÷3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直接连接符 18"/>
            <p:cNvCxnSpPr>
              <a:cxnSpLocks noChangeShapeType="1"/>
            </p:cNvCxnSpPr>
            <p:nvPr/>
          </p:nvCxnSpPr>
          <p:spPr bwMode="auto">
            <a:xfrm>
              <a:off x="5028742" y="6381328"/>
              <a:ext cx="6480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1685018" y="2427420"/>
            <a:ext cx="2699825" cy="188001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anchor="ctr"/>
          <a:lstStyle/>
          <a:p>
            <a:endParaRPr lang="zh-CN" altLang="en-US" sz="1350" dirty="0">
              <a:latin typeface="Calibri" panose="020F0502020204030204" pitchFamily="34" charset="0"/>
            </a:endParaRPr>
          </a:p>
        </p:txBody>
      </p:sp>
      <p:sp>
        <p:nvSpPr>
          <p:cNvPr id="53" name="AutoShape 2"/>
          <p:cNvSpPr>
            <a:spLocks noChangeArrowheads="1"/>
          </p:cNvSpPr>
          <p:nvPr/>
        </p:nvSpPr>
        <p:spPr bwMode="auto">
          <a:xfrm>
            <a:off x="4671435" y="2428744"/>
            <a:ext cx="2699825" cy="18773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anchor="ctr"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7670551" y="2427420"/>
            <a:ext cx="2699825" cy="188001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anchor="ctr"/>
          <a:lstStyle/>
          <a:p>
            <a:endParaRPr lang="zh-CN" altLang="en-US" sz="1350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972" y="4539123"/>
            <a:ext cx="11245627" cy="663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捆小棒平均分成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份，每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捆。每捆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根，每人得到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6456202" y="1421646"/>
            <a:ext cx="11383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"/>
            </p:custDataLst>
          </p:nvPr>
        </p:nvSpPr>
        <p:spPr>
          <a:xfrm>
            <a:off x="-12700" y="7676192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95810" y="7529875"/>
            <a:ext cx="896190" cy="29263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055688" y="594118"/>
            <a:ext cx="1432560" cy="584775"/>
          </a:xfrm>
          <a:prstGeom prst="rect">
            <a:avLst/>
          </a:prstGeom>
          <a:solidFill>
            <a:srgbClr val="95CF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方法一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01024" y="594118"/>
            <a:ext cx="7997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摆小棒，结合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实物演示，利用数的组成口算。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18062" y="5434458"/>
            <a:ext cx="8488361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答：每人得到</a:t>
            </a:r>
            <a:r>
              <a:rPr lang="en-US" altLang="zh-CN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6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张彩色手工纸。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09030" y="6147183"/>
            <a:ext cx="1482969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返回</a:t>
            </a:r>
            <a:endParaRPr lang="zh-CN" altLang="en-US" sz="36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5461" y="2567914"/>
            <a:ext cx="1061674" cy="16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60259" y="2600270"/>
            <a:ext cx="1061674" cy="16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55057" y="2567914"/>
            <a:ext cx="1061674" cy="16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9855" y="2567914"/>
            <a:ext cx="1061674" cy="16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4653" y="2547292"/>
            <a:ext cx="1061674" cy="16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39453" y="2567914"/>
            <a:ext cx="1061674" cy="161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5612 0.00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1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5612 0.0032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1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5612 0.0032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2" grpId="0"/>
      <p:bldP spid="27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>
            <p:custDataLst>
              <p:tags r:id="rId1"/>
            </p:custDataLst>
          </p:nvPr>
        </p:nvSpPr>
        <p:spPr>
          <a:xfrm>
            <a:off x="-12700" y="6674587"/>
            <a:ext cx="895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rgbClr val="8DC3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800" dirty="0">
              <a:solidFill>
                <a:srgbClr val="8DC3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55688" y="594118"/>
            <a:ext cx="1432560" cy="584775"/>
          </a:xfrm>
          <a:prstGeom prst="rect">
            <a:avLst/>
          </a:prstGeom>
          <a:solidFill>
            <a:srgbClr val="95CF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方法二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601024" y="594118"/>
            <a:ext cx="7997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转化成表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内除法口算。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19"/>
          <p:cNvGrpSpPr/>
          <p:nvPr/>
        </p:nvGrpSpPr>
        <p:grpSpPr bwMode="auto">
          <a:xfrm>
            <a:off x="4789705" y="1932291"/>
            <a:ext cx="2695756" cy="646331"/>
            <a:chOff x="3707904" y="5877272"/>
            <a:chExt cx="1968910" cy="647318"/>
          </a:xfrm>
        </p:grpSpPr>
        <p:sp>
          <p:nvSpPr>
            <p:cNvPr id="44" name="矩形 36"/>
            <p:cNvSpPr>
              <a:spLocks noChangeArrowheads="1"/>
            </p:cNvSpPr>
            <p:nvPr/>
          </p:nvSpPr>
          <p:spPr bwMode="auto">
            <a:xfrm>
              <a:off x="3707904" y="5877272"/>
              <a:ext cx="1320838" cy="647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60÷3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18"/>
            <p:cNvCxnSpPr>
              <a:cxnSpLocks noChangeShapeType="1"/>
            </p:cNvCxnSpPr>
            <p:nvPr/>
          </p:nvCxnSpPr>
          <p:spPr bwMode="auto">
            <a:xfrm>
              <a:off x="5028742" y="6381328"/>
              <a:ext cx="6480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6456202" y="1793121"/>
            <a:ext cx="11383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153025" y="2581275"/>
            <a:ext cx="0" cy="695325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flipV="1">
            <a:off x="7067550" y="2581275"/>
            <a:ext cx="0" cy="69532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303713" y="3314700"/>
            <a:ext cx="176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en-US" sz="20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265863" y="3314700"/>
            <a:ext cx="1630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endParaRPr lang="zh-CN" altLang="en-US" sz="20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301973" y="4081923"/>
            <a:ext cx="9696227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个十，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个十除以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个十，就是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03638" y="5253790"/>
            <a:ext cx="4857750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答：每人得到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张。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hlinkClick r:id="rId2" action="ppaction://hlinksldjump"/>
          </p:cNvPr>
          <p:cNvSpPr txBox="1"/>
          <p:nvPr/>
        </p:nvSpPr>
        <p:spPr>
          <a:xfrm>
            <a:off x="10709030" y="6147183"/>
            <a:ext cx="1482969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返回</a:t>
            </a:r>
            <a:endParaRPr lang="zh-CN" altLang="en-US" sz="36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5688" y="594118"/>
            <a:ext cx="1432560" cy="584775"/>
          </a:xfrm>
          <a:prstGeom prst="rect">
            <a:avLst/>
          </a:prstGeom>
          <a:solidFill>
            <a:srgbClr val="95CFD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方法三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1024" y="594118"/>
            <a:ext cx="7997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想乘法算除法。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8066" y="2135305"/>
            <a:ext cx="4162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A3B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      ）</a:t>
            </a:r>
            <a:r>
              <a:rPr lang="en-US" altLang="zh-CN" sz="3600" b="1" dirty="0">
                <a:solidFill>
                  <a:srgbClr val="3A3B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×3</a:t>
            </a:r>
            <a:r>
              <a:rPr lang="zh-CN" altLang="en-US" sz="3600" b="1" dirty="0">
                <a:solidFill>
                  <a:srgbClr val="3A3B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600" b="1" dirty="0">
                <a:solidFill>
                  <a:srgbClr val="3A3BD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zh-CN" altLang="en-US" sz="3600" b="1" dirty="0">
              <a:solidFill>
                <a:srgbClr val="3A3BD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0325" y="3105834"/>
            <a:ext cx="4162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60÷3</a:t>
            </a:r>
            <a:r>
              <a:rPr lang="zh-CN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9591" y="2135305"/>
            <a:ext cx="1152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3A3BD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想：</a:t>
            </a:r>
            <a:endParaRPr lang="zh-CN" altLang="en-US" sz="3600" b="1" dirty="0">
              <a:solidFill>
                <a:srgbClr val="3A3BD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30"/>
          <p:cNvSpPr>
            <a:spLocks noChangeArrowheads="1"/>
          </p:cNvSpPr>
          <p:nvPr/>
        </p:nvSpPr>
        <p:spPr bwMode="auto">
          <a:xfrm>
            <a:off x="5395618" y="2118676"/>
            <a:ext cx="11383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30"/>
          <p:cNvSpPr>
            <a:spLocks noChangeArrowheads="1"/>
          </p:cNvSpPr>
          <p:nvPr/>
        </p:nvSpPr>
        <p:spPr bwMode="auto">
          <a:xfrm>
            <a:off x="6532402" y="3108255"/>
            <a:ext cx="11383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03638" y="4233512"/>
            <a:ext cx="4857750" cy="740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答：每人得到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张。</a:t>
            </a:r>
            <a:endParaRPr lang="zh-CN" alt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hlinkClick r:id="rId1" action="ppaction://hlinksldjump"/>
          </p:cNvPr>
          <p:cNvSpPr txBox="1"/>
          <p:nvPr/>
        </p:nvSpPr>
        <p:spPr>
          <a:xfrm>
            <a:off x="10709030" y="6147183"/>
            <a:ext cx="1482969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  <a:hlinkClick r:id="rId1" action="ppaction://hlinksldjump"/>
              </a:rPr>
              <a:t>返回</a:t>
            </a:r>
            <a:endParaRPr lang="zh-CN" altLang="en-US" sz="36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1863" y="1423633"/>
            <a:ext cx="11102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同学们想出了这么多的方法，你最喜欢哪种方法呢？为什么？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幻灯片缩放定位 5">
            <a:hlinkClick r:id="rId1" action="ppaction://hlinksldjump"/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66" y="2401397"/>
            <a:ext cx="3653695" cy="2055204"/>
          </a:xfrm>
          <a:prstGeom prst="rect">
            <a:avLst/>
          </a:prstGeom>
          <a:ln w="3175">
            <a:solidFill>
              <a:prstClr val="lightGray"/>
            </a:solidFill>
          </a:ln>
        </p:spPr>
      </p:pic>
      <p:pic>
        <p:nvPicPr>
          <p:cNvPr id="8" name="幻灯片缩放定位 7">
            <a:hlinkClick r:id="rId3" action="ppaction://hlinksldjump"/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2340" y="2401397"/>
            <a:ext cx="3653695" cy="2055204"/>
          </a:xfrm>
          <a:prstGeom prst="rect">
            <a:avLst/>
          </a:prstGeom>
          <a:ln w="3175">
            <a:solidFill>
              <a:prstClr val="lightGray"/>
            </a:solidFill>
          </a:ln>
        </p:spPr>
      </p:pic>
      <p:pic>
        <p:nvPicPr>
          <p:cNvPr id="10" name="幻灯片缩放定位 9">
            <a:hlinkClick r:id="rId5" action="ppaction://hlinksldjump"/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0414" y="2401397"/>
            <a:ext cx="3653695" cy="2055204"/>
          </a:xfrm>
          <a:prstGeom prst="rect">
            <a:avLst/>
          </a:prstGeom>
          <a:ln w="3175">
            <a:solidFill>
              <a:prstClr val="lightGray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 bwMode="auto">
          <a:xfrm>
            <a:off x="594744" y="442592"/>
            <a:ext cx="2426313" cy="1328045"/>
            <a:chOff x="1219312" y="1696856"/>
            <a:chExt cx="1708571" cy="1325753"/>
          </a:xfrm>
        </p:grpSpPr>
        <p:sp>
          <p:nvSpPr>
            <p:cNvPr id="3" name="矩形 2"/>
            <p:cNvSpPr/>
            <p:nvPr/>
          </p:nvSpPr>
          <p:spPr>
            <a:xfrm>
              <a:off x="1687305" y="1947250"/>
              <a:ext cx="1240578" cy="1075359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  <a:defRPr/>
              </a:pPr>
              <a:r>
                <a:rPr lang="zh-CN" altLang="en-US" sz="3200" b="1">
                  <a:solidFill>
                    <a:srgbClr val="04AED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想一想</a:t>
              </a:r>
              <a:endParaRPr lang="zh-CN" altLang="en-US" sz="3200" b="1" dirty="0">
                <a:solidFill>
                  <a:srgbClr val="04AED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" name="Picture 8" descr="C:\Users\iamisis\Desktop\MetroStation_2.0_XiaZaiBa\metrostation_by_yankoa-d312tty\PNG\Network\Blue\MB_0036_search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9312" y="1696856"/>
              <a:ext cx="503375" cy="811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直接连接符 5"/>
            <p:cNvCxnSpPr/>
            <p:nvPr/>
          </p:nvCxnSpPr>
          <p:spPr>
            <a:xfrm>
              <a:off x="1731724" y="2484483"/>
              <a:ext cx="870944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233589" y="2551043"/>
              <a:ext cx="1369079" cy="0"/>
            </a:xfrm>
            <a:prstGeom prst="line">
              <a:avLst/>
            </a:prstGeom>
            <a:ln w="28575">
              <a:solidFill>
                <a:srgbClr val="04B3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1092276" y="1581952"/>
            <a:ext cx="7029477" cy="735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600÷3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÷3</a:t>
            </a:r>
            <a:r>
              <a:rPr lang="en-US" altLang="zh-CN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464305" y="1249852"/>
            <a:ext cx="3592512" cy="2133138"/>
            <a:chOff x="7464305" y="1525619"/>
            <a:chExt cx="3592512" cy="2133138"/>
          </a:xfrm>
        </p:grpSpPr>
        <p:sp>
          <p:nvSpPr>
            <p:cNvPr id="18" name="圆角矩形 47"/>
            <p:cNvSpPr/>
            <p:nvPr/>
          </p:nvSpPr>
          <p:spPr bwMode="auto">
            <a:xfrm>
              <a:off x="7680644" y="1531507"/>
              <a:ext cx="3376173" cy="2127250"/>
            </a:xfrm>
            <a:prstGeom prst="roundRect">
              <a:avLst/>
            </a:prstGeom>
            <a:solidFill>
              <a:schemeClr val="bg2">
                <a:lumMod val="50000"/>
                <a:alpha val="20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indent="720090" algn="ctr">
                <a:lnSpc>
                  <a:spcPct val="110000"/>
                </a:lnSpc>
                <a:spcBef>
                  <a:spcPts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  <a:defRPr/>
              </a:pPr>
              <a:endParaRPr lang="zh-CN" altLang="en-US" sz="2800" b="1" dirty="0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464305" y="1525619"/>
              <a:ext cx="3592512" cy="1921689"/>
              <a:chOff x="5979318" y="-1160402"/>
              <a:chExt cx="3592512" cy="1921689"/>
            </a:xfrm>
          </p:grpSpPr>
          <p:grpSp>
            <p:nvGrpSpPr>
              <p:cNvPr id="10" name="组合 19"/>
              <p:cNvGrpSpPr/>
              <p:nvPr/>
            </p:nvGrpSpPr>
            <p:grpSpPr bwMode="auto">
              <a:xfrm>
                <a:off x="6465310" y="-1021232"/>
                <a:ext cx="2695756" cy="646331"/>
                <a:chOff x="3707904" y="5877272"/>
                <a:chExt cx="1968910" cy="647318"/>
              </a:xfrm>
            </p:grpSpPr>
            <p:sp>
              <p:nvSpPr>
                <p:cNvPr id="11" name="矩形 36"/>
                <p:cNvSpPr>
                  <a:spLocks noChangeArrowheads="1"/>
                </p:cNvSpPr>
                <p:nvPr/>
              </p:nvSpPr>
              <p:spPr bwMode="auto">
                <a:xfrm>
                  <a:off x="3707904" y="5877272"/>
                  <a:ext cx="1320838" cy="647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3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60÷3</a:t>
                  </a:r>
                  <a:r>
                    <a:rPr lang="zh-CN" altLang="en-US" sz="36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＝</a:t>
                  </a:r>
                  <a:endParaRPr lang="zh-CN" alt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5028742" y="6381328"/>
                  <a:ext cx="64807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3" name="矩形 30"/>
              <p:cNvSpPr>
                <a:spLocks noChangeArrowheads="1"/>
              </p:cNvSpPr>
              <p:nvPr/>
            </p:nvSpPr>
            <p:spPr bwMode="auto">
              <a:xfrm>
                <a:off x="8131807" y="-1160402"/>
                <a:ext cx="113839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箭头连接符 13"/>
              <p:cNvCxnSpPr/>
              <p:nvPr/>
            </p:nvCxnSpPr>
            <p:spPr>
              <a:xfrm>
                <a:off x="6828630" y="-372248"/>
                <a:ext cx="0" cy="695325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箭头连接符 14"/>
              <p:cNvCxnSpPr/>
              <p:nvPr/>
            </p:nvCxnSpPr>
            <p:spPr>
              <a:xfrm flipV="1">
                <a:off x="8743155" y="-372248"/>
                <a:ext cx="0" cy="695325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15"/>
              <p:cNvSpPr txBox="1"/>
              <p:nvPr/>
            </p:nvSpPr>
            <p:spPr>
              <a:xfrm>
                <a:off x="5979318" y="361177"/>
                <a:ext cx="17637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0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个十</a:t>
                </a:r>
                <a:endParaRPr lang="zh-CN" altLang="en-US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941468" y="361177"/>
                <a:ext cx="16303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0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个十</a:t>
                </a:r>
                <a:endParaRPr lang="zh-CN" altLang="en-US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0" name="对话气泡: 圆角矩形 19"/>
          <p:cNvSpPr/>
          <p:nvPr/>
        </p:nvSpPr>
        <p:spPr>
          <a:xfrm>
            <a:off x="2967523" y="386913"/>
            <a:ext cx="3940175" cy="1077219"/>
          </a:xfrm>
          <a:prstGeom prst="wedgeRoundRectCallout">
            <a:avLst>
              <a:gd name="adj1" fmla="val -30180"/>
              <a:gd name="adj2" fmla="val 6250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独立思考，然后同桌互相说一说。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437081" y="2319673"/>
            <a:ext cx="0" cy="504000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59194" y="2805448"/>
            <a:ext cx="176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个百</a:t>
            </a:r>
            <a:endParaRPr lang="zh-CN" altLang="en-US" sz="20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64987" y="2291680"/>
            <a:ext cx="1630362" cy="898585"/>
            <a:chOff x="4608513" y="3514725"/>
            <a:chExt cx="1630362" cy="898585"/>
          </a:xfrm>
        </p:grpSpPr>
        <p:cxnSp>
          <p:nvCxnSpPr>
            <p:cNvPr id="24" name="直接箭头连接符 23"/>
            <p:cNvCxnSpPr/>
            <p:nvPr/>
          </p:nvCxnSpPr>
          <p:spPr>
            <a:xfrm flipV="1">
              <a:off x="5419725" y="3514725"/>
              <a:ext cx="0" cy="50400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4608513" y="4013200"/>
              <a:ext cx="16303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个百</a:t>
              </a:r>
              <a:endPara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27"/>
          <p:cNvSpPr txBox="1">
            <a:spLocks noChangeArrowheads="1"/>
          </p:cNvSpPr>
          <p:nvPr/>
        </p:nvSpPr>
        <p:spPr bwMode="auto">
          <a:xfrm>
            <a:off x="2701199" y="1652086"/>
            <a:ext cx="11778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6130" y="3421958"/>
            <a:ext cx="10439739" cy="1455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这三个除法算式有什么相同点或不同点？你能尝试总结一下这类算式怎么计算得又快又准确呢？</a:t>
            </a:r>
            <a:endParaRPr lang="en-US" sz="36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5067007" y="2279333"/>
            <a:ext cx="0" cy="504000"/>
          </a:xfrm>
          <a:prstGeom prst="straightConnector1">
            <a:avLst/>
          </a:prstGeom>
          <a:ln w="38100">
            <a:solidFill>
              <a:srgbClr val="C0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189120" y="2765108"/>
            <a:ext cx="17637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个千</a:t>
            </a:r>
            <a:endParaRPr lang="zh-CN" altLang="en-US" sz="2000" b="1" dirty="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094913" y="2251340"/>
            <a:ext cx="1630362" cy="898585"/>
            <a:chOff x="4608513" y="3514725"/>
            <a:chExt cx="1630362" cy="898585"/>
          </a:xfrm>
        </p:grpSpPr>
        <p:cxnSp>
          <p:nvCxnSpPr>
            <p:cNvPr id="31" name="直接箭头连接符 30"/>
            <p:cNvCxnSpPr/>
            <p:nvPr/>
          </p:nvCxnSpPr>
          <p:spPr>
            <a:xfrm flipV="1">
              <a:off x="5419725" y="3514725"/>
              <a:ext cx="0" cy="50400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4608513" y="4013200"/>
              <a:ext cx="16303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>
                  <a:solidFill>
                    <a:srgbClr val="C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个千</a:t>
              </a:r>
              <a:endPara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TextBox 27"/>
          <p:cNvSpPr txBox="1">
            <a:spLocks noChangeArrowheads="1"/>
          </p:cNvSpPr>
          <p:nvPr/>
        </p:nvSpPr>
        <p:spPr bwMode="auto">
          <a:xfrm>
            <a:off x="6434018" y="1639888"/>
            <a:ext cx="11778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2000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圆角矩形 9"/>
          <p:cNvSpPr/>
          <p:nvPr/>
        </p:nvSpPr>
        <p:spPr>
          <a:xfrm>
            <a:off x="1092276" y="4916196"/>
            <a:ext cx="10062369" cy="1352549"/>
          </a:xfrm>
          <a:prstGeom prst="roundRect">
            <a:avLst/>
          </a:prstGeom>
          <a:solidFill>
            <a:srgbClr val="CEEACA"/>
          </a:solidFill>
          <a:ln w="38100" cap="flat" cmpd="sng" algn="ctr">
            <a:solidFill>
              <a:srgbClr val="8BC21A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计算整十、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整百、整千数除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以一位数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，可以转化为几个十、几个百、几个千除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一位数来口算。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  <p:bldP spid="29" grpId="0"/>
      <p:bldP spid="33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3752" y="229522"/>
            <a:ext cx="9463962" cy="5271392"/>
            <a:chOff x="1252295" y="882665"/>
            <a:chExt cx="5690869" cy="34109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690"/>
            <a:stretch>
              <a:fillRect/>
            </a:stretch>
          </p:blipFill>
          <p:spPr>
            <a:xfrm>
              <a:off x="1252295" y="882665"/>
              <a:ext cx="5690869" cy="3410925"/>
            </a:xfrm>
            <a:prstGeom prst="rect">
              <a:avLst/>
            </a:prstGeom>
          </p:spPr>
        </p:pic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2291787" y="2180142"/>
              <a:ext cx="3796562" cy="1041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4400" b="1">
                  <a:latin typeface="黑体" panose="02010609060101010101" pitchFamily="49" charset="-122"/>
                  <a:ea typeface="黑体" panose="02010609060101010101" pitchFamily="49" charset="-122"/>
                </a:rPr>
                <a:t>你还能举出这样的除法口算的例子吗？</a:t>
              </a:r>
              <a:endPara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/>
            <a:srcRect t="1" b="14833"/>
            <a:stretch>
              <a:fillRect/>
            </a:stretch>
          </p:blipFill>
          <p:spPr>
            <a:xfrm>
              <a:off x="1820359" y="3602182"/>
              <a:ext cx="942857" cy="3108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ISLIDE.ADDREMOVEWATERMARK" val="4FDej8i1H9"/>
</p:tagLst>
</file>

<file path=ppt/tags/tag10.xml><?xml version="1.0" encoding="utf-8"?>
<p:tagLst xmlns:p="http://schemas.openxmlformats.org/presentationml/2006/main">
  <p:tag name="ISLIDE.ADDREMOVEWATERMARK" val="4FDej8i1H9"/>
</p:tagLst>
</file>

<file path=ppt/tags/tag11.xml><?xml version="1.0" encoding="utf-8"?>
<p:tagLst xmlns:p="http://schemas.openxmlformats.org/presentationml/2006/main">
  <p:tag name="ISLIDE.ADDREMOVEWATERMARK" val="ycIKGxYcie"/>
</p:tagLst>
</file>

<file path=ppt/tags/tag12.xml><?xml version="1.0" encoding="utf-8"?>
<p:tagLst xmlns:p="http://schemas.openxmlformats.org/presentationml/2006/main">
  <p:tag name="ISLIDE.ADDREMOVEWATERMARK" val="4FDej8i1H9"/>
</p:tagLst>
</file>

<file path=ppt/tags/tag13.xml><?xml version="1.0" encoding="utf-8"?>
<p:tagLst xmlns:p="http://schemas.openxmlformats.org/presentationml/2006/main">
  <p:tag name="ISLIDE.ADDREMOVEWATERMARK" val="ycIKGxYcie"/>
</p:tagLst>
</file>

<file path=ppt/tags/tag14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ags/tag2.xml><?xml version="1.0" encoding="utf-8"?>
<p:tagLst xmlns:p="http://schemas.openxmlformats.org/presentationml/2006/main">
  <p:tag name="ISLIDE.ADDREMOVEWATERMARK" val="ycIKGxYcie"/>
</p:tagLst>
</file>

<file path=ppt/tags/tag3.xml><?xml version="1.0" encoding="utf-8"?>
<p:tagLst xmlns:p="http://schemas.openxmlformats.org/presentationml/2006/main">
  <p:tag name="ISLIDE.ADDREMOVEWATERMARK" val="4FDej8i1H9"/>
</p:tagLst>
</file>

<file path=ppt/tags/tag4.xml><?xml version="1.0" encoding="utf-8"?>
<p:tagLst xmlns:p="http://schemas.openxmlformats.org/presentationml/2006/main">
  <p:tag name="ISLIDE.ADDREMOVEWATERMARK" val="ycIKGxYcie"/>
</p:tagLst>
</file>

<file path=ppt/tags/tag5.xml><?xml version="1.0" encoding="utf-8"?>
<p:tagLst xmlns:p="http://schemas.openxmlformats.org/presentationml/2006/main">
  <p:tag name="ISLIDE.ADDREMOVEWATERMARK" val="4FDej8i1H9"/>
</p:tagLst>
</file>

<file path=ppt/tags/tag6.xml><?xml version="1.0" encoding="utf-8"?>
<p:tagLst xmlns:p="http://schemas.openxmlformats.org/presentationml/2006/main">
  <p:tag name="ISLIDE.ADDREMOVEWATERMARK" val="ycIKGxYcie"/>
</p:tagLst>
</file>

<file path=ppt/tags/tag7.xml><?xml version="1.0" encoding="utf-8"?>
<p:tagLst xmlns:p="http://schemas.openxmlformats.org/presentationml/2006/main">
  <p:tag name="ISLIDE.ADDREMOVEWATERMARK" val="4FDej8i1H9"/>
</p:tagLst>
</file>

<file path=ppt/tags/tag8.xml><?xml version="1.0" encoding="utf-8"?>
<p:tagLst xmlns:p="http://schemas.openxmlformats.org/presentationml/2006/main">
  <p:tag name="ISLIDE.ADDREMOVEWATERMARK" val="ycIKGxYcie"/>
</p:tagLst>
</file>

<file path=ppt/tags/tag9.xml><?xml version="1.0" encoding="utf-8"?>
<p:tagLst xmlns:p="http://schemas.openxmlformats.org/presentationml/2006/main">
  <p:tag name="ISLIDE.ADDREMOVEWATERMARK" val="4FDej8i1H9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黑体加楷体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3600" b="1" dirty="0" smtClean="0">
            <a:latin typeface="Times New Roman" panose="02020603050405020304" pitchFamily="18" charset="0"/>
            <a:ea typeface="楷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1302</Words>
  <Application>WPS 演示</Application>
  <PresentationFormat>宽屏</PresentationFormat>
  <Paragraphs>250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黑体</vt:lpstr>
      <vt:lpstr>Calibri</vt:lpstr>
      <vt:lpstr>微软雅黑</vt:lpstr>
      <vt:lpstr>Arial Unicode MS</vt:lpstr>
      <vt:lpstr>等线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lastModifiedBy>唐唐唐小糖1</cp:lastModifiedBy>
  <cp:revision>214</cp:revision>
  <dcterms:created xsi:type="dcterms:W3CDTF">2018-08-15T05:40:00Z</dcterms:created>
  <dcterms:modified xsi:type="dcterms:W3CDTF">2026-02-28T06:48:45Z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CA79D57047AC4C0DB72FDFB2BACA6356_12</vt:lpwstr>
  </property>
  <property fmtid="{D5CDD505-2E9C-101B-9397-08002B2CF9AE}" pid="3" name="KSOProductBuildVer">
    <vt:lpwstr>2052-12.1.0.25225</vt:lpwstr>
  </property>
</Properties>
</file>