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373" r:id="rId5"/>
    <p:sldId id="374" r:id="rId6"/>
    <p:sldId id="270" r:id="rId7"/>
    <p:sldId id="389" r:id="rId8"/>
    <p:sldId id="363" r:id="rId9"/>
    <p:sldId id="364" r:id="rId10"/>
    <p:sldId id="367" r:id="rId1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5"/>
    </p:embeddedFont>
    <p:embeddedFont>
      <p:font typeface="楷体" panose="02010609060101010101" pitchFamily="49" charset="-122"/>
      <p:regular r:id="rId16"/>
    </p:embeddedFont>
    <p:embeddedFont>
      <p:font typeface="Calibri" panose="020F0502020204030204" charset="0"/>
      <p:regular r:id="rId17"/>
      <p:bold r:id="rId18"/>
      <p:italic r:id="rId19"/>
      <p:boldItalic r:id="rId20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CC"/>
    <a:srgbClr val="FAFAFA"/>
    <a:srgbClr val="A9E4D6"/>
    <a:srgbClr val="E96678"/>
    <a:srgbClr val="A1D6E3"/>
    <a:srgbClr val="62BBD0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8" autoAdjust="0"/>
    <p:restoredTop sz="94660" autoAdjust="0"/>
  </p:normalViewPr>
  <p:slideViewPr>
    <p:cSldViewPr snapToGrid="0" showGuides="1">
      <p:cViewPr varScale="1">
        <p:scale>
          <a:sx n="81" d="100"/>
          <a:sy n="81" d="100"/>
        </p:scale>
        <p:origin x="96" y="1038"/>
      </p:cViewPr>
      <p:guideLst>
        <p:guide orient="horz" pos="1620"/>
        <p:guide pos="285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font" Target="fonts/font6.fntdata"/><Relationship Id="rId2" Type="http://schemas.openxmlformats.org/officeDocument/2006/relationships/theme" Target="theme/theme1.xml"/><Relationship Id="rId19" Type="http://schemas.openxmlformats.org/officeDocument/2006/relationships/font" Target="fonts/font5.fntdata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7368561B-36F9-4286-913B-3CF82633F7A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368561B-36F9-4286-913B-3CF82633F7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27FB02-BE8A-40A6-8291-83061D6C29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-3175"/>
            <a:ext cx="9144000" cy="51435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00" b="24400"/>
          <a:stretch>
            <a:fillRect/>
          </a:stretch>
        </p:blipFill>
        <p:spPr bwMode="auto">
          <a:xfrm>
            <a:off x="611188" y="842963"/>
            <a:ext cx="7921625" cy="399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14502" y="3175"/>
            <a:ext cx="1276284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print"/>
          <a:srcRect l="-18964" t="-37852"/>
          <a:stretch>
            <a:fillRect/>
          </a:stretch>
        </p:blipFill>
        <p:spPr>
          <a:xfrm>
            <a:off x="1331640" y="2499742"/>
            <a:ext cx="1486816" cy="1722880"/>
          </a:xfrm>
          <a:custGeom>
            <a:avLst/>
            <a:gdLst>
              <a:gd name="connsiteX0" fmla="*/ 1530865 w 1584176"/>
              <a:gd name="connsiteY0" fmla="*/ 504056 h 1835698"/>
              <a:gd name="connsiteX1" fmla="*/ 1584176 w 1584176"/>
              <a:gd name="connsiteY1" fmla="*/ 504056 h 1835698"/>
              <a:gd name="connsiteX2" fmla="*/ 1584176 w 1584176"/>
              <a:gd name="connsiteY2" fmla="*/ 509734 h 1835698"/>
              <a:gd name="connsiteX3" fmla="*/ 1360684 w 1584176"/>
              <a:gd name="connsiteY3" fmla="*/ 558643 h 1835698"/>
              <a:gd name="connsiteX4" fmla="*/ 1368152 w 1584176"/>
              <a:gd name="connsiteY4" fmla="*/ 504056 h 1835698"/>
              <a:gd name="connsiteX5" fmla="*/ 1530865 w 1584176"/>
              <a:gd name="connsiteY5" fmla="*/ 504056 h 1835698"/>
              <a:gd name="connsiteX6" fmla="*/ 1411472 w 1584176"/>
              <a:gd name="connsiteY6" fmla="*/ 529520 h 1835698"/>
              <a:gd name="connsiteX7" fmla="*/ 252534 w 1584176"/>
              <a:gd name="connsiteY7" fmla="*/ 1835698 h 1835698"/>
              <a:gd name="connsiteX8" fmla="*/ 252534 w 1584176"/>
              <a:gd name="connsiteY8" fmla="*/ 892196 h 1835698"/>
              <a:gd name="connsiteX9" fmla="*/ 301603 w 1584176"/>
              <a:gd name="connsiteY9" fmla="*/ 922027 h 1835698"/>
              <a:gd name="connsiteX10" fmla="*/ 684076 w 1584176"/>
              <a:gd name="connsiteY10" fmla="*/ 1008112 h 1835698"/>
              <a:gd name="connsiteX11" fmla="*/ 1167791 w 1584176"/>
              <a:gd name="connsiteY11" fmla="*/ 860477 h 1835698"/>
              <a:gd name="connsiteX12" fmla="*/ 1226007 w 1584176"/>
              <a:gd name="connsiteY12" fmla="*/ 808487 h 1835698"/>
              <a:gd name="connsiteX13" fmla="*/ 1224136 w 1584176"/>
              <a:gd name="connsiteY13" fmla="*/ 828092 h 1835698"/>
              <a:gd name="connsiteX14" fmla="*/ 1530865 w 1584176"/>
              <a:gd name="connsiteY14" fmla="*/ 1152128 h 1835698"/>
              <a:gd name="connsiteX15" fmla="*/ 1584176 w 1584176"/>
              <a:gd name="connsiteY15" fmla="*/ 1146451 h 1835698"/>
              <a:gd name="connsiteX16" fmla="*/ 1584176 w 1584176"/>
              <a:gd name="connsiteY16" fmla="*/ 1835698 h 1835698"/>
              <a:gd name="connsiteX17" fmla="*/ 0 w 1584176"/>
              <a:gd name="connsiteY17" fmla="*/ 504056 h 1835698"/>
              <a:gd name="connsiteX18" fmla="*/ 684076 w 1584176"/>
              <a:gd name="connsiteY18" fmla="*/ 0 h 1835698"/>
              <a:gd name="connsiteX19" fmla="*/ 1368152 w 1584176"/>
              <a:gd name="connsiteY19" fmla="*/ 504056 h 1835698"/>
              <a:gd name="connsiteX20" fmla="*/ 252534 w 1584176"/>
              <a:gd name="connsiteY20" fmla="*/ 504056 h 1835698"/>
              <a:gd name="connsiteX21" fmla="*/ 252534 w 1584176"/>
              <a:gd name="connsiteY21" fmla="*/ 892196 h 1835698"/>
              <a:gd name="connsiteX22" fmla="*/ 200361 w 1584176"/>
              <a:gd name="connsiteY22" fmla="*/ 860477 h 1835698"/>
              <a:gd name="connsiteX23" fmla="*/ 0 w 1584176"/>
              <a:gd name="connsiteY23" fmla="*/ 504056 h 1835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84176" h="1835698">
                <a:moveTo>
                  <a:pt x="1530865" y="504056"/>
                </a:moveTo>
                <a:lnTo>
                  <a:pt x="1584176" y="504056"/>
                </a:lnTo>
                <a:lnTo>
                  <a:pt x="1584176" y="509734"/>
                </a:lnTo>
                <a:close/>
                <a:moveTo>
                  <a:pt x="1360684" y="558643"/>
                </a:moveTo>
                <a:lnTo>
                  <a:pt x="1368152" y="504056"/>
                </a:lnTo>
                <a:lnTo>
                  <a:pt x="1530865" y="504056"/>
                </a:lnTo>
                <a:cubicBezTo>
                  <a:pt x="1488515" y="504056"/>
                  <a:pt x="1448169" y="513123"/>
                  <a:pt x="1411472" y="529520"/>
                </a:cubicBezTo>
                <a:close/>
                <a:moveTo>
                  <a:pt x="252534" y="1835698"/>
                </a:moveTo>
                <a:lnTo>
                  <a:pt x="252534" y="892196"/>
                </a:lnTo>
                <a:lnTo>
                  <a:pt x="301603" y="922027"/>
                </a:lnTo>
                <a:cubicBezTo>
                  <a:pt x="410782" y="976377"/>
                  <a:pt x="542399" y="1008112"/>
                  <a:pt x="684076" y="1008112"/>
                </a:cubicBezTo>
                <a:cubicBezTo>
                  <a:pt x="872978" y="1008112"/>
                  <a:pt x="1043997" y="951694"/>
                  <a:pt x="1167791" y="860477"/>
                </a:cubicBezTo>
                <a:lnTo>
                  <a:pt x="1226007" y="808487"/>
                </a:lnTo>
                <a:lnTo>
                  <a:pt x="1224136" y="828092"/>
                </a:lnTo>
                <a:cubicBezTo>
                  <a:pt x="1224136" y="1007052"/>
                  <a:pt x="1361463" y="1152128"/>
                  <a:pt x="1530865" y="1152128"/>
                </a:cubicBezTo>
                <a:lnTo>
                  <a:pt x="1584176" y="1146451"/>
                </a:lnTo>
                <a:lnTo>
                  <a:pt x="1584176" y="1835698"/>
                </a:lnTo>
                <a:close/>
                <a:moveTo>
                  <a:pt x="0" y="504056"/>
                </a:moveTo>
                <a:cubicBezTo>
                  <a:pt x="0" y="225674"/>
                  <a:pt x="306271" y="0"/>
                  <a:pt x="684076" y="0"/>
                </a:cubicBezTo>
                <a:cubicBezTo>
                  <a:pt x="1061881" y="0"/>
                  <a:pt x="1368152" y="225674"/>
                  <a:pt x="1368152" y="504056"/>
                </a:cubicBezTo>
                <a:lnTo>
                  <a:pt x="252534" y="504056"/>
                </a:lnTo>
                <a:lnTo>
                  <a:pt x="252534" y="892196"/>
                </a:lnTo>
                <a:lnTo>
                  <a:pt x="200361" y="860477"/>
                </a:lnTo>
                <a:cubicBezTo>
                  <a:pt x="76568" y="769261"/>
                  <a:pt x="0" y="643247"/>
                  <a:pt x="0" y="504056"/>
                </a:cubicBez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3175"/>
            <a:ext cx="9144000" cy="51435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-122238"/>
            <a:ext cx="9242425" cy="54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3677" y="195263"/>
            <a:ext cx="1276284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3175"/>
            <a:ext cx="9144000" cy="51435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黑体" panose="02010609060101010101" pitchFamily="49" charset="-122"/>
            </a:endParaRPr>
          </a:p>
        </p:txBody>
      </p:sp>
      <p:pic>
        <p:nvPicPr>
          <p:cNvPr id="3" name="图片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-122238"/>
            <a:ext cx="9242425" cy="54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3677" y="195263"/>
            <a:ext cx="1276284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rcRect l="-18964" t="-37852"/>
          <a:stretch>
            <a:fillRect/>
          </a:stretch>
        </p:blipFill>
        <p:spPr>
          <a:xfrm rot="5400000">
            <a:off x="91229" y="-327792"/>
            <a:ext cx="1149183" cy="1331642"/>
          </a:xfrm>
          <a:custGeom>
            <a:avLst/>
            <a:gdLst>
              <a:gd name="connsiteX0" fmla="*/ 1530865 w 1584176"/>
              <a:gd name="connsiteY0" fmla="*/ 504056 h 1835698"/>
              <a:gd name="connsiteX1" fmla="*/ 1584176 w 1584176"/>
              <a:gd name="connsiteY1" fmla="*/ 504056 h 1835698"/>
              <a:gd name="connsiteX2" fmla="*/ 1584176 w 1584176"/>
              <a:gd name="connsiteY2" fmla="*/ 509734 h 1835698"/>
              <a:gd name="connsiteX3" fmla="*/ 1360684 w 1584176"/>
              <a:gd name="connsiteY3" fmla="*/ 558643 h 1835698"/>
              <a:gd name="connsiteX4" fmla="*/ 1368152 w 1584176"/>
              <a:gd name="connsiteY4" fmla="*/ 504056 h 1835698"/>
              <a:gd name="connsiteX5" fmla="*/ 1530865 w 1584176"/>
              <a:gd name="connsiteY5" fmla="*/ 504056 h 1835698"/>
              <a:gd name="connsiteX6" fmla="*/ 1411472 w 1584176"/>
              <a:gd name="connsiteY6" fmla="*/ 529520 h 1835698"/>
              <a:gd name="connsiteX7" fmla="*/ 252534 w 1584176"/>
              <a:gd name="connsiteY7" fmla="*/ 1835698 h 1835698"/>
              <a:gd name="connsiteX8" fmla="*/ 252534 w 1584176"/>
              <a:gd name="connsiteY8" fmla="*/ 892196 h 1835698"/>
              <a:gd name="connsiteX9" fmla="*/ 301603 w 1584176"/>
              <a:gd name="connsiteY9" fmla="*/ 922027 h 1835698"/>
              <a:gd name="connsiteX10" fmla="*/ 684076 w 1584176"/>
              <a:gd name="connsiteY10" fmla="*/ 1008112 h 1835698"/>
              <a:gd name="connsiteX11" fmla="*/ 1167791 w 1584176"/>
              <a:gd name="connsiteY11" fmla="*/ 860477 h 1835698"/>
              <a:gd name="connsiteX12" fmla="*/ 1226007 w 1584176"/>
              <a:gd name="connsiteY12" fmla="*/ 808487 h 1835698"/>
              <a:gd name="connsiteX13" fmla="*/ 1224136 w 1584176"/>
              <a:gd name="connsiteY13" fmla="*/ 828092 h 1835698"/>
              <a:gd name="connsiteX14" fmla="*/ 1530865 w 1584176"/>
              <a:gd name="connsiteY14" fmla="*/ 1152128 h 1835698"/>
              <a:gd name="connsiteX15" fmla="*/ 1584176 w 1584176"/>
              <a:gd name="connsiteY15" fmla="*/ 1146451 h 1835698"/>
              <a:gd name="connsiteX16" fmla="*/ 1584176 w 1584176"/>
              <a:gd name="connsiteY16" fmla="*/ 1835698 h 1835698"/>
              <a:gd name="connsiteX17" fmla="*/ 0 w 1584176"/>
              <a:gd name="connsiteY17" fmla="*/ 504056 h 1835698"/>
              <a:gd name="connsiteX18" fmla="*/ 684076 w 1584176"/>
              <a:gd name="connsiteY18" fmla="*/ 0 h 1835698"/>
              <a:gd name="connsiteX19" fmla="*/ 1368152 w 1584176"/>
              <a:gd name="connsiteY19" fmla="*/ 504056 h 1835698"/>
              <a:gd name="connsiteX20" fmla="*/ 252534 w 1584176"/>
              <a:gd name="connsiteY20" fmla="*/ 504056 h 1835698"/>
              <a:gd name="connsiteX21" fmla="*/ 252534 w 1584176"/>
              <a:gd name="connsiteY21" fmla="*/ 892196 h 1835698"/>
              <a:gd name="connsiteX22" fmla="*/ 200361 w 1584176"/>
              <a:gd name="connsiteY22" fmla="*/ 860477 h 1835698"/>
              <a:gd name="connsiteX23" fmla="*/ 0 w 1584176"/>
              <a:gd name="connsiteY23" fmla="*/ 504056 h 1835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84176" h="1835698">
                <a:moveTo>
                  <a:pt x="1530865" y="504056"/>
                </a:moveTo>
                <a:lnTo>
                  <a:pt x="1584176" y="504056"/>
                </a:lnTo>
                <a:lnTo>
                  <a:pt x="1584176" y="509734"/>
                </a:lnTo>
                <a:close/>
                <a:moveTo>
                  <a:pt x="1360684" y="558643"/>
                </a:moveTo>
                <a:lnTo>
                  <a:pt x="1368152" y="504056"/>
                </a:lnTo>
                <a:lnTo>
                  <a:pt x="1530865" y="504056"/>
                </a:lnTo>
                <a:cubicBezTo>
                  <a:pt x="1488515" y="504056"/>
                  <a:pt x="1448169" y="513123"/>
                  <a:pt x="1411472" y="529520"/>
                </a:cubicBezTo>
                <a:close/>
                <a:moveTo>
                  <a:pt x="252534" y="1835698"/>
                </a:moveTo>
                <a:lnTo>
                  <a:pt x="252534" y="892196"/>
                </a:lnTo>
                <a:lnTo>
                  <a:pt x="301603" y="922027"/>
                </a:lnTo>
                <a:cubicBezTo>
                  <a:pt x="410782" y="976377"/>
                  <a:pt x="542399" y="1008112"/>
                  <a:pt x="684076" y="1008112"/>
                </a:cubicBezTo>
                <a:cubicBezTo>
                  <a:pt x="872978" y="1008112"/>
                  <a:pt x="1043997" y="951694"/>
                  <a:pt x="1167791" y="860477"/>
                </a:cubicBezTo>
                <a:lnTo>
                  <a:pt x="1226007" y="808487"/>
                </a:lnTo>
                <a:lnTo>
                  <a:pt x="1224136" y="828092"/>
                </a:lnTo>
                <a:cubicBezTo>
                  <a:pt x="1224136" y="1007052"/>
                  <a:pt x="1361463" y="1152128"/>
                  <a:pt x="1530865" y="1152128"/>
                </a:cubicBezTo>
                <a:lnTo>
                  <a:pt x="1584176" y="1146451"/>
                </a:lnTo>
                <a:lnTo>
                  <a:pt x="1584176" y="1835698"/>
                </a:lnTo>
                <a:close/>
                <a:moveTo>
                  <a:pt x="0" y="504056"/>
                </a:moveTo>
                <a:cubicBezTo>
                  <a:pt x="0" y="225674"/>
                  <a:pt x="306271" y="0"/>
                  <a:pt x="684076" y="0"/>
                </a:cubicBezTo>
                <a:cubicBezTo>
                  <a:pt x="1061881" y="0"/>
                  <a:pt x="1368152" y="225674"/>
                  <a:pt x="1368152" y="504056"/>
                </a:cubicBezTo>
                <a:lnTo>
                  <a:pt x="252534" y="504056"/>
                </a:lnTo>
                <a:lnTo>
                  <a:pt x="252534" y="892196"/>
                </a:lnTo>
                <a:lnTo>
                  <a:pt x="200361" y="860477"/>
                </a:lnTo>
                <a:cubicBezTo>
                  <a:pt x="76568" y="769261"/>
                  <a:pt x="0" y="643247"/>
                  <a:pt x="0" y="504056"/>
                </a:cubicBez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jpeg"/><Relationship Id="rId3" Type="http://schemas.openxmlformats.org/officeDocument/2006/relationships/image" Target="../media/image12.png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5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685800" y="1590675"/>
            <a:ext cx="7772400" cy="947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/>
          <a:lstStyle/>
          <a:p>
            <a:r>
              <a:rPr lang="zh-CN" altLang="en-US"/>
              <a:t>练习一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178300" y="-327025"/>
            <a:ext cx="896938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-306388" y="1927225"/>
            <a:ext cx="306388" cy="939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7" name="图片 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850" y="5143500"/>
            <a:ext cx="9017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图片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1643063"/>
            <a:ext cx="317500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图片 11"/>
          <p:cNvPicPr>
            <a:picLocks noChangeAspect="1" noChangeArrowheads="1"/>
          </p:cNvPicPr>
          <p:nvPr/>
        </p:nvPicPr>
        <p:blipFill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9950" y="4922838"/>
            <a:ext cx="654050" cy="22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/>
          <p:cNvSpPr txBox="1"/>
          <p:nvPr/>
        </p:nvSpPr>
        <p:spPr>
          <a:xfrm>
            <a:off x="3024188" y="2571750"/>
            <a:ext cx="297870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dirty="0">
                <a:latin typeface="+mj-ea"/>
                <a:ea typeface="+mj-ea"/>
              </a:rPr>
              <a:t>（选自</a:t>
            </a:r>
            <a:r>
              <a:rPr lang="zh-CN" altLang="en-US" b="1">
                <a:latin typeface="+mj-ea"/>
                <a:ea typeface="+mj-ea"/>
              </a:rPr>
              <a:t>教材</a:t>
            </a:r>
            <a:r>
              <a:rPr lang="en-US" altLang="zh-CN" b="1">
                <a:latin typeface="+mj-ea"/>
                <a:ea typeface="+mj-ea"/>
              </a:rPr>
              <a:t>P8-P9 </a:t>
            </a:r>
            <a:r>
              <a:rPr lang="zh-CN" altLang="en-US" b="1">
                <a:latin typeface="+mj-ea"/>
                <a:ea typeface="+mj-ea"/>
              </a:rPr>
              <a:t>练习</a:t>
            </a:r>
            <a:r>
              <a:rPr lang="zh-CN" altLang="en-US" b="1" dirty="0">
                <a:latin typeface="+mj-ea"/>
                <a:ea typeface="+mj-ea"/>
              </a:rPr>
              <a:t>一</a:t>
            </a:r>
            <a:r>
              <a:rPr lang="zh-CN" altLang="en-US" b="1">
                <a:latin typeface="+mj-ea"/>
                <a:ea typeface="+mj-ea"/>
              </a:rPr>
              <a:t>）</a:t>
            </a:r>
            <a:endParaRPr lang="zh-CN" altLang="en-US" b="1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 bwMode="auto">
          <a:xfrm>
            <a:off x="827583" y="379739"/>
            <a:ext cx="763284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下面哪些图形是轴对称图形？在（    ）里画“√”。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3646" y="1584551"/>
            <a:ext cx="7996785" cy="231960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29712" y="950340"/>
            <a:ext cx="3228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选自教材</a:t>
            </a:r>
            <a:r>
              <a:rPr lang="en-US" altLang="zh-CN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P8 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练习一 第</a:t>
            </a:r>
            <a:r>
              <a:rPr lang="en-US" altLang="zh-CN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zh-CN" altLang="en-US" b="1" dirty="0">
              <a:solidFill>
                <a:srgbClr val="1CA1A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971600" y="3344313"/>
            <a:ext cx="53243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√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369961" y="3319955"/>
            <a:ext cx="53243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√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524328" y="3344313"/>
            <a:ext cx="53243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√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160124" y="1584551"/>
            <a:ext cx="0" cy="1512168"/>
          </a:xfrm>
          <a:prstGeom prst="line">
            <a:avLst/>
          </a:prstGeom>
          <a:ln w="57150">
            <a:solidFill>
              <a:srgbClr val="0000FF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63646" y="2202650"/>
            <a:ext cx="1224136" cy="432048"/>
          </a:xfrm>
          <a:prstGeom prst="line">
            <a:avLst/>
          </a:prstGeom>
          <a:ln w="57150">
            <a:solidFill>
              <a:srgbClr val="0000FF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749892" y="1913915"/>
            <a:ext cx="820464" cy="1101033"/>
          </a:xfrm>
          <a:prstGeom prst="line">
            <a:avLst/>
          </a:prstGeom>
          <a:ln w="57150">
            <a:solidFill>
              <a:srgbClr val="0000FF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749892" y="2202650"/>
            <a:ext cx="1157812" cy="369100"/>
          </a:xfrm>
          <a:prstGeom prst="line">
            <a:avLst/>
          </a:prstGeom>
          <a:ln w="57150">
            <a:solidFill>
              <a:srgbClr val="0000FF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 flipV="1">
            <a:off x="827583" y="1946682"/>
            <a:ext cx="742773" cy="1084503"/>
          </a:xfrm>
          <a:prstGeom prst="line">
            <a:avLst/>
          </a:prstGeom>
          <a:ln w="57150">
            <a:solidFill>
              <a:srgbClr val="0000FF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5593862" y="1388533"/>
            <a:ext cx="1" cy="1936307"/>
          </a:xfrm>
          <a:prstGeom prst="line">
            <a:avLst/>
          </a:prstGeom>
          <a:ln w="57150">
            <a:solidFill>
              <a:srgbClr val="0000FF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688969" y="1309981"/>
            <a:ext cx="0" cy="2044349"/>
          </a:xfrm>
          <a:prstGeom prst="line">
            <a:avLst/>
          </a:prstGeom>
          <a:ln w="57150">
            <a:solidFill>
              <a:srgbClr val="0000FF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3" name="Text Box 16"/>
          <p:cNvSpPr txBox="1">
            <a:spLocks noChangeArrowheads="1"/>
          </p:cNvSpPr>
          <p:nvPr/>
        </p:nvSpPr>
        <p:spPr bwMode="auto">
          <a:xfrm>
            <a:off x="676464" y="767655"/>
            <a:ext cx="83534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下面现象中，是平移的在（  ）里画“△”，是旋转的在（  ）里画“○”。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35" name="文本框 1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12524" y="4631630"/>
            <a:ext cx="795338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900">
                <a:solidFill>
                  <a:srgbClr val="21B8B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>
              <a:solidFill>
                <a:srgbClr val="21B8B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464" y="1995686"/>
            <a:ext cx="7791071" cy="239474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84234" y="395442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△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00355" y="395858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△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76480" y="3963609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○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54504" y="3926254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○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96051" y="1796178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选自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教材</a:t>
            </a:r>
            <a:r>
              <a:rPr lang="en-US" altLang="zh-CN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P8 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练习一 第</a:t>
            </a:r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zh-CN" altLang="en-US" b="1" dirty="0">
              <a:solidFill>
                <a:srgbClr val="1CA1A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14"/>
          <p:cNvSpPr>
            <a:spLocks noChangeArrowheads="1"/>
          </p:cNvSpPr>
          <p:nvPr/>
        </p:nvSpPr>
        <p:spPr bwMode="auto">
          <a:xfrm>
            <a:off x="508893" y="483518"/>
            <a:ext cx="8023547" cy="113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哪些小鱼可以通过平移与红色小鱼重合？把它们涂上颜色。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42" name="文本框 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43570" y="4620543"/>
            <a:ext cx="795338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900">
                <a:solidFill>
                  <a:srgbClr val="21B8B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>
              <a:solidFill>
                <a:srgbClr val="21B8B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4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2255" y="4615780"/>
            <a:ext cx="7985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9871" y="1650040"/>
            <a:ext cx="6084168" cy="28475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08" t="29207" b="42886"/>
          <a:stretch>
            <a:fillRect/>
          </a:stretch>
        </p:blipFill>
        <p:spPr>
          <a:xfrm>
            <a:off x="3754659" y="1665298"/>
            <a:ext cx="1557091" cy="7946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08" t="29207" b="42886"/>
          <a:stretch>
            <a:fillRect/>
          </a:stretch>
        </p:blipFill>
        <p:spPr>
          <a:xfrm>
            <a:off x="3741272" y="2481423"/>
            <a:ext cx="1557091" cy="79465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08" t="29207" b="42886"/>
          <a:stretch>
            <a:fillRect/>
          </a:stretch>
        </p:blipFill>
        <p:spPr>
          <a:xfrm>
            <a:off x="1580877" y="1665298"/>
            <a:ext cx="1557091" cy="79465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692795" y="1227420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选自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教材</a:t>
            </a:r>
            <a:r>
              <a:rPr lang="en-US" altLang="zh-CN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P8 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练习一 </a:t>
            </a:r>
            <a:r>
              <a:rPr lang="zh-CN" altLang="en-US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zh-CN" altLang="en-US" b="1" dirty="0">
              <a:solidFill>
                <a:srgbClr val="1CA1A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5576" y="382060"/>
            <a:ext cx="73448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说一说：能在下面的图案中找到哪些运动现象？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31840" y="1071604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选自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教材</a:t>
            </a:r>
            <a:r>
              <a:rPr lang="en-US" altLang="zh-CN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P8 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练习一 第</a:t>
            </a:r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zh-CN" altLang="en-US" b="1" dirty="0">
              <a:solidFill>
                <a:srgbClr val="1CA1A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488" y="1686371"/>
            <a:ext cx="7557025" cy="177075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16"/>
          <p:cNvSpPr txBox="1">
            <a:spLocks noChangeArrowheads="1"/>
          </p:cNvSpPr>
          <p:nvPr/>
        </p:nvSpPr>
        <p:spPr bwMode="auto">
          <a:xfrm>
            <a:off x="690563" y="436449"/>
            <a:ext cx="7875587" cy="589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5.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 按规律画出最后一幅钟面上的时针。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45934" y="3348621"/>
            <a:ext cx="24154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00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5" name="文本框 10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04775" y="4979988"/>
            <a:ext cx="795338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900">
                <a:solidFill>
                  <a:srgbClr val="21B8B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>
              <a:solidFill>
                <a:srgbClr val="21B8B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6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050" y="4975225"/>
            <a:ext cx="7985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453640" y="1026225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选自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教材</a:t>
            </a:r>
            <a:r>
              <a:rPr lang="en-US" altLang="zh-CN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P9 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练习一 第</a:t>
            </a:r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zh-CN" altLang="en-US" b="1" dirty="0">
              <a:solidFill>
                <a:srgbClr val="1CA1A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273" y="1676659"/>
            <a:ext cx="7830965" cy="1595018"/>
          </a:xfrm>
          <a:prstGeom prst="rect">
            <a:avLst/>
          </a:prstGeom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890506" y="3348620"/>
            <a:ext cx="24154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00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045750" y="3348621"/>
            <a:ext cx="24154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00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193305" y="3348621"/>
            <a:ext cx="24154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00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任意多边形: 形状 13"/>
          <p:cNvSpPr/>
          <p:nvPr/>
        </p:nvSpPr>
        <p:spPr>
          <a:xfrm rot="5400000">
            <a:off x="7492752" y="2359518"/>
            <a:ext cx="71437" cy="259556"/>
          </a:xfrm>
          <a:custGeom>
            <a:avLst/>
            <a:gdLst>
              <a:gd name="connsiteX0" fmla="*/ 0 w 71437"/>
              <a:gd name="connsiteY0" fmla="*/ 0 h 259556"/>
              <a:gd name="connsiteX1" fmla="*/ 2381 w 71437"/>
              <a:gd name="connsiteY1" fmla="*/ 226219 h 259556"/>
              <a:gd name="connsiteX2" fmla="*/ 28575 w 71437"/>
              <a:gd name="connsiteY2" fmla="*/ 259556 h 259556"/>
              <a:gd name="connsiteX3" fmla="*/ 59531 w 71437"/>
              <a:gd name="connsiteY3" fmla="*/ 216694 h 259556"/>
              <a:gd name="connsiteX4" fmla="*/ 71437 w 71437"/>
              <a:gd name="connsiteY4" fmla="*/ 7144 h 259556"/>
              <a:gd name="connsiteX5" fmla="*/ 0 w 71437"/>
              <a:gd name="connsiteY5" fmla="*/ 0 h 259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437" h="259556">
                <a:moveTo>
                  <a:pt x="0" y="0"/>
                </a:moveTo>
                <a:cubicBezTo>
                  <a:pt x="794" y="75406"/>
                  <a:pt x="1587" y="150813"/>
                  <a:pt x="2381" y="226219"/>
                </a:cubicBezTo>
                <a:lnTo>
                  <a:pt x="28575" y="259556"/>
                </a:lnTo>
                <a:lnTo>
                  <a:pt x="59531" y="216694"/>
                </a:lnTo>
                <a:lnTo>
                  <a:pt x="71437" y="7144"/>
                </a:lnTo>
                <a:lnTo>
                  <a:pt x="0" y="0"/>
                </a:lnTo>
                <a:close/>
              </a:path>
            </a:pathLst>
          </a:custGeom>
          <a:solidFill>
            <a:srgbClr val="63ACE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1" grpId="0"/>
      <p:bldP spid="12" grpId="0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5576" y="225535"/>
            <a:ext cx="73194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6.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找规律，接下来是哪个图形？从方框中圈出来。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27784" y="831212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选自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教材</a:t>
            </a:r>
            <a:r>
              <a:rPr lang="en-US" altLang="zh-CN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P9 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练习一 第</a:t>
            </a:r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zh-CN" altLang="en-US" b="1" dirty="0">
              <a:solidFill>
                <a:srgbClr val="1CA1A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2373" y="1212902"/>
            <a:ext cx="6601956" cy="10027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2355582"/>
            <a:ext cx="6601956" cy="10666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114" y="3595958"/>
            <a:ext cx="3795339" cy="112909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016" y="3587604"/>
            <a:ext cx="3359055" cy="1129093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1835696" y="3507854"/>
            <a:ext cx="1296144" cy="129614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文本框 10"/>
          <p:cNvSpPr txBox="1"/>
          <p:nvPr/>
        </p:nvSpPr>
        <p:spPr>
          <a:xfrm>
            <a:off x="7635563" y="1552425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顺时针</a:t>
            </a:r>
            <a:endParaRPr lang="en-US" altLang="zh-CN" sz="1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zh-CN" altLang="en-US" sz="1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旋转</a:t>
            </a:r>
            <a:r>
              <a:rPr lang="en-US" altLang="zh-CN" sz="1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90°</a:t>
            </a:r>
            <a:endParaRPr lang="en-US" sz="1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35563" y="2678474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逆时针</a:t>
            </a:r>
            <a:endParaRPr lang="en-US" altLang="zh-CN" sz="1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zh-CN" altLang="en-US" sz="1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旋转</a:t>
            </a:r>
            <a:r>
              <a:rPr lang="en-US" altLang="zh-CN" sz="1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90°</a:t>
            </a:r>
            <a:endParaRPr lang="en-US" sz="1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838919" y="3587604"/>
            <a:ext cx="1109345" cy="113744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5576" y="195486"/>
            <a:ext cx="77048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7.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拿两张正方形的纸，按下面的方式折一折、剪一剪。指出不同剪法展开后分别得到的图案。</a:t>
            </a:r>
            <a:endParaRPr 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5052"/>
          <a:stretch>
            <a:fillRect/>
          </a:stretch>
        </p:blipFill>
        <p:spPr>
          <a:xfrm>
            <a:off x="272785" y="1765146"/>
            <a:ext cx="8312727" cy="295575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944728" y="1347508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选自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教材</a:t>
            </a:r>
            <a:r>
              <a:rPr lang="en-US" altLang="zh-CN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P9 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练习一 第</a:t>
            </a:r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b="1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b="1" dirty="0">
                <a:solidFill>
                  <a:srgbClr val="1CA1A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zh-CN" altLang="en-US" b="1" dirty="0">
              <a:solidFill>
                <a:srgbClr val="1CA1A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ISLIDE.ADDREMOVEWATERMARK" val="f9pKRpzumL"/>
</p:tagLst>
</file>

<file path=ppt/tags/tag2.xml><?xml version="1.0" encoding="utf-8"?>
<p:tagLst xmlns:p="http://schemas.openxmlformats.org/presentationml/2006/main">
  <p:tag name="ISLIDE.ADDREMOVEWATERMARK" val="f9pKRpzumL"/>
</p:tagLst>
</file>

<file path=ppt/tags/tag3.xml><?xml version="1.0" encoding="utf-8"?>
<p:tagLst xmlns:p="http://schemas.openxmlformats.org/presentationml/2006/main">
  <p:tag name="ISLIDE.ADDREMOVEWATERMARK" val="yBe1dv1Fu2"/>
</p:tagLst>
</file>

<file path=ppt/tags/tag4.xml><?xml version="1.0" encoding="utf-8"?>
<p:tagLst xmlns:p="http://schemas.openxmlformats.org/presentationml/2006/main">
  <p:tag name="ISLIDE.ADDREMOVEWATERMARK" val="f9pKRpzumL"/>
</p:tagLst>
</file>

<file path=ppt/tags/tag5.xml><?xml version="1.0" encoding="utf-8"?>
<p:tagLst xmlns:p="http://schemas.openxmlformats.org/presentationml/2006/main">
  <p:tag name="ISLIDE.ADDREMOVEWATERMARK" val="yBe1dv1Fu2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-A-黑">
      <a:majorFont>
        <a:latin typeface="Times New Roman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396</Words>
  <Application>WPS 演示</Application>
  <PresentationFormat>全屏显示(16:9)</PresentationFormat>
  <Paragraphs>70</Paragraphs>
  <Slides>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Times New Roman</vt:lpstr>
      <vt:lpstr>黑体</vt:lpstr>
      <vt:lpstr>楷体</vt:lpstr>
      <vt:lpstr>等线</vt:lpstr>
      <vt:lpstr>微软雅黑</vt:lpstr>
      <vt:lpstr>Arial Unicode MS</vt:lpstr>
      <vt:lpstr>Calibri</vt:lpstr>
      <vt:lpstr>2_Office 主题​​</vt:lpstr>
      <vt:lpstr>练习一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状元成才路;Administrator</dc:creator>
  <cp:keywords>状元成才路</cp:keywords>
  <dc:description>www.wookey.cn</dc:description>
  <dc:subject>状元成才路</dc:subject>
  <cp:category>状元成才路</cp:category>
  <cp:lastModifiedBy>唐唐唐小糖1</cp:lastModifiedBy>
  <cp:revision>238</cp:revision>
  <dcterms:created xsi:type="dcterms:W3CDTF">2016-01-14T07:05:00Z</dcterms:created>
  <dcterms:modified xsi:type="dcterms:W3CDTF">2026-02-28T07:04:24Z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DBB3525855C74B24A8412BEB960A784F_12</vt:lpwstr>
  </property>
</Properties>
</file>