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81" r:id="rId5"/>
    <p:sldId id="382" r:id="rId6"/>
    <p:sldId id="384" r:id="rId7"/>
    <p:sldId id="388" r:id="rId8"/>
    <p:sldId id="389" r:id="rId9"/>
    <p:sldId id="385" r:id="rId10"/>
    <p:sldId id="390" r:id="rId11"/>
    <p:sldId id="391" r:id="rId12"/>
    <p:sldId id="392" r:id="rId13"/>
    <p:sldId id="312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52" userDrawn="1">
          <p15:clr>
            <a:srgbClr val="A4A3A4"/>
          </p15:clr>
        </p15:guide>
        <p15:guide id="2" orient="horz" pos="2954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65" userDrawn="1">
          <p15:clr>
            <a:srgbClr val="A4A3A4"/>
          </p15:clr>
        </p15:guide>
        <p15:guide id="6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FEFE"/>
    <a:srgbClr val="FF3399"/>
    <a:srgbClr val="3399FF"/>
    <a:srgbClr val="3E6BB3"/>
    <a:srgbClr val="6BA8D9"/>
    <a:srgbClr val="4A9438"/>
    <a:srgbClr val="FFFFFF"/>
    <a:srgbClr val="743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78" y="966"/>
      </p:cViewPr>
      <p:guideLst>
        <p:guide orient="horz" pos="3952"/>
        <p:guide orient="horz" pos="2954"/>
        <p:guide pos="3840"/>
        <p:guide pos="665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5896198E-0841-4A4A-87BB-A18B5C15337D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4C04C165-1A21-436C-A41A-7A08386CDE8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36074B-A727-4413-9285-78D19D35E6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47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9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0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1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2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2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 userDrawn="1"/>
        </p:nvSpPr>
        <p:spPr>
          <a:xfrm>
            <a:off x="0" y="209006"/>
            <a:ext cx="12192000" cy="64661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276487" y="3198167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noProof="1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92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920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defTabSz="121920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2986063" y="2197848"/>
            <a:ext cx="576580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练习五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10"/>
          <p:cNvGrpSpPr/>
          <p:nvPr/>
        </p:nvGrpSpPr>
        <p:grpSpPr bwMode="auto">
          <a:xfrm>
            <a:off x="4808537" y="4148138"/>
            <a:ext cx="2574925" cy="420687"/>
            <a:chOff x="242380" y="196184"/>
            <a:chExt cx="2575081" cy="421341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grpSp>
          <p:nvGrpSpPr>
            <p:cNvPr id="7180" name="组合 17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8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9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20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21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2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3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163513" y="6470650"/>
            <a:ext cx="89535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defRPr/>
            </a:pPr>
            <a:r>
              <a:rPr lang="zh-CN" altLang="en-US" sz="1050" noProof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050" noProof="1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628313" y="5060950"/>
            <a:ext cx="89693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2323" y="437593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77258" y="300139"/>
            <a:ext cx="8998857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先说一说下面的线段图分别可以表示生活中的哪些实际问题，再列式计算。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258" y="1776312"/>
            <a:ext cx="7961992" cy="16638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258" y="3414929"/>
            <a:ext cx="7961992" cy="152268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968375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 sz="3200" b="1" kern="0" noProof="1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9225" y="4335166"/>
            <a:ext cx="1289050" cy="15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矩形 2"/>
          <p:cNvSpPr>
            <a:spLocks noChangeArrowheads="1"/>
          </p:cNvSpPr>
          <p:nvPr/>
        </p:nvSpPr>
        <p:spPr bwMode="auto">
          <a:xfrm>
            <a:off x="2681288" y="1811338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6" name="文本框 5"/>
          <p:cNvSpPr txBox="1">
            <a:spLocks noChangeArrowheads="1"/>
          </p:cNvSpPr>
          <p:nvPr/>
        </p:nvSpPr>
        <p:spPr bwMode="auto">
          <a:xfrm>
            <a:off x="5105400" y="165100"/>
            <a:ext cx="6858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2445" y="1032387"/>
            <a:ext cx="10754033" cy="3384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水果店新进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箱苹果，每箱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千克，每千克进价是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元。这批苹果一共花了多少钱？分步列式计算：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);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094" y="117370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8105" y="2724581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25×3=75(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6746" y="2843459"/>
            <a:ext cx="4477149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一共有多少苹果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9461" y="3748130"/>
            <a:ext cx="4434434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一共花了多少钱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9428" y="3610457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3×75=225(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6122" y="765147"/>
            <a:ext cx="9099755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小明家有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口人，平均每人每月产生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千克垃圾。小明家半年（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个月）共产生多少千克垃圾？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3770" y="918458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6504" y="2463094"/>
            <a:ext cx="5800725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12×4×6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48×6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= 288(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0211" y="4491159"/>
            <a:ext cx="71882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答：小明家半年共产生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千克垃圾。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5969" y="1038211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088321" y="914065"/>
            <a:ext cx="10530347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王叔叔的豆腐店买来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袋黄豆，每袋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千克黄豆大约能做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千克豆腐。这些黄豆大约能做多少千克豆腐？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8631" y="2535952"/>
            <a:ext cx="7564193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4×(50×8)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=4×400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=1600(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9729" y="4525614"/>
            <a:ext cx="78359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答：这些黄豆大约能做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千克豆腐。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P29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445" y="1032387"/>
            <a:ext cx="10754033" cy="3384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一瓶药共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片，每日吃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次，每次吃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片。这瓶药可以吃多少天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分步列式计算：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 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);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 sz="32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                             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094" y="117370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498105" y="2724581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2×3=6(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4429" y="2760355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每天吃多少片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8105" y="3610457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150÷6=25(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11512" y="3748130"/>
            <a:ext cx="4083050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可以吃多少天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1189" y="3186205"/>
            <a:ext cx="8810171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平均每个书架每层放多少本书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079" y="607500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621" y="213926"/>
            <a:ext cx="10305596" cy="30891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9881" y="3923715"/>
            <a:ext cx="48377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756÷3÷4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252÷4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63(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7581" y="5493375"/>
            <a:ext cx="733425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答：平均每个书架每层放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本书。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5406" y="1017638"/>
            <a:ext cx="10972800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游泳池长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米。小军游了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36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来回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，一共游了多少米？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0137" y="2120748"/>
            <a:ext cx="7070725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25×4×2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=100×2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=200(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4606" y="4156487"/>
            <a:ext cx="7213600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答：一共游了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77729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0683" y="568934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368425" y="504074"/>
            <a:ext cx="9245600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兴趣小组组织采集标本。小明每天采集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天可以采集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个标本。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小明平均每小时采集多少个标本？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要采集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个标本，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天能完成吗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0442" y="3003397"/>
            <a:ext cx="4194608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20000"/>
              </a:lnSpc>
              <a:buAutoNum type="arabicParenBoth"/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72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36÷4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9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答：小明平均每小时采集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个标本。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61555" y="2961063"/>
            <a:ext cx="5625646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    72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÷2×7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36×7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= 252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  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252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224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天能完成。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74533" y="6188529"/>
            <a:ext cx="361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P30 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练习五 第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题</a:t>
            </a:r>
            <a:r>
              <a:rPr lang="en-US" altLang="zh-CN" dirty="0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endParaRPr lang="zh-CN" altLang="en-US" dirty="0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621" y="545059"/>
            <a:ext cx="8247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</a:t>
            </a:r>
            <a:endParaRPr 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73938" y="475499"/>
            <a:ext cx="9010345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王阿姨制作了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个布娃娃，每个售价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元。每盒装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个，每箱装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盒。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）装这些布娃娃需要多少个箱子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）请提出用两步乘法解决的问题并解答。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3938" y="2958098"/>
            <a:ext cx="5127283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ct val="120000"/>
              </a:lnSpc>
              <a:buAutoNum type="arabicParenBoth"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96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÷3÷8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32÷8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= 4 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答：装这些布娃娃需要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个箱子。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8608" y="2948300"/>
            <a:ext cx="5127283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每箱可以卖多少钱？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9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×3×8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= 27×8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= 216 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答：每箱可以卖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>
          <a:solidFill>
            <a:srgbClr val="00B0F0"/>
          </a:solidFill>
        </a:ln>
      </a:spPr>
      <a:bodyPr rtlCol="0" anchor="ctr"/>
      <a:lstStyle>
        <a:defPPr algn="ctr">
          <a:defRPr sz="3200"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sz="32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WPS 演示</Application>
  <PresentationFormat>宽屏</PresentationFormat>
  <Paragraphs>142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等线</vt:lpstr>
      <vt:lpstr>楷体</vt:lpstr>
      <vt:lpstr>Times New Roman</vt:lpstr>
      <vt:lpstr>黑体</vt:lpstr>
      <vt:lpstr>等线 Light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265</cp:revision>
  <dcterms:created xsi:type="dcterms:W3CDTF">2018-08-15T05:40:00Z</dcterms:created>
  <dcterms:modified xsi:type="dcterms:W3CDTF">2026-02-28T07:02:27Z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43E3CFBF77744EE4AA7AD40A3F754B7C_12</vt:lpwstr>
  </property>
</Properties>
</file>