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76" r:id="rId5"/>
    <p:sldId id="375" r:id="rId6"/>
    <p:sldId id="378" r:id="rId7"/>
    <p:sldId id="379" r:id="rId8"/>
    <p:sldId id="380" r:id="rId9"/>
    <p:sldId id="381" r:id="rId10"/>
    <p:sldId id="382" r:id="rId11"/>
    <p:sldId id="383" r:id="rId12"/>
    <p:sldId id="384" r:id="rId13"/>
    <p:sldId id="377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12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52" userDrawn="1">
          <p15:clr>
            <a:srgbClr val="A4A3A4"/>
          </p15:clr>
        </p15:guide>
        <p15:guide id="2" orient="horz" pos="2954" userDrawn="1">
          <p15:clr>
            <a:srgbClr val="A4A3A4"/>
          </p15:clr>
        </p15:guide>
        <p15:guide id="4" pos="189" userDrawn="1">
          <p15:clr>
            <a:srgbClr val="A4A3A4"/>
          </p15:clr>
        </p15:guide>
        <p15:guide id="5" pos="2615" userDrawn="1">
          <p15:clr>
            <a:srgbClr val="A4A3A4"/>
          </p15:clr>
        </p15:guide>
        <p15:guide id="6" pos="63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CEADF"/>
    <a:srgbClr val="FEFEFE"/>
    <a:srgbClr val="FF3399"/>
    <a:srgbClr val="3399FF"/>
    <a:srgbClr val="3E6BB3"/>
    <a:srgbClr val="6BA8D9"/>
    <a:srgbClr val="4A9438"/>
    <a:srgbClr val="FFFFFF"/>
    <a:srgbClr val="743C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 autoAdjust="0"/>
    <p:restoredTop sz="94660" autoAdjust="0"/>
  </p:normalViewPr>
  <p:slideViewPr>
    <p:cSldViewPr snapToGrid="0" showGuides="1">
      <p:cViewPr varScale="1">
        <p:scale>
          <a:sx n="70" d="100"/>
          <a:sy n="70" d="100"/>
        </p:scale>
        <p:origin x="78" y="966"/>
      </p:cViewPr>
      <p:guideLst>
        <p:guide orient="horz" pos="3952"/>
        <p:guide orient="horz" pos="2954"/>
        <p:guide pos="189"/>
        <p:guide pos="2615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5896198E-0841-4A4A-87BB-A18B5C15337D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4C04C165-1A21-436C-A41A-7A08386CDE8A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D36074B-A727-4413-9285-78D19D35E64E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3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47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图片 49"/>
          <p:cNvPicPr>
            <a:picLocks noChangeAspect="1" noChangeArrowheads="1"/>
          </p:cNvPicPr>
          <p:nvPr userDrawn="1"/>
        </p:nvPicPr>
        <p:blipFill>
          <a:blip r:embed="rId3"/>
          <a:srcRect l="27734" t="19185" r="24449" b="11330"/>
          <a:stretch>
            <a:fillRect/>
          </a:stretch>
        </p:blipFill>
        <p:spPr bwMode="auto">
          <a:xfrm>
            <a:off x="0" y="4313238"/>
            <a:ext cx="3368675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0"/>
          <p:cNvPicPr>
            <a:picLocks noChangeAspect="1" noChangeArrowheads="1"/>
          </p:cNvPicPr>
          <p:nvPr userDrawn="1"/>
        </p:nvPicPr>
        <p:blipFill>
          <a:blip r:embed="rId3"/>
          <a:srcRect l="27734" t="39900" r="36929" b="11330"/>
          <a:stretch>
            <a:fillRect/>
          </a:stretch>
        </p:blipFill>
        <p:spPr bwMode="auto">
          <a:xfrm>
            <a:off x="9128125" y="-26988"/>
            <a:ext cx="3063875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1"/>
          <p:cNvPicPr>
            <a:picLocks noChangeAspect="1" noChangeArrowheads="1"/>
          </p:cNvPicPr>
          <p:nvPr userDrawn="1"/>
        </p:nvPicPr>
        <p:blipFill>
          <a:blip r:embed="rId4"/>
          <a:srcRect t="16251" b="19643"/>
          <a:stretch>
            <a:fillRect/>
          </a:stretch>
        </p:blipFill>
        <p:spPr bwMode="auto">
          <a:xfrm>
            <a:off x="157163" y="-481013"/>
            <a:ext cx="11968162" cy="767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2"/>
          <p:cNvPicPr>
            <a:picLocks noChangeAspect="1" noChangeArrowheads="1"/>
          </p:cNvPicPr>
          <p:nvPr userDrawn="1"/>
        </p:nvPicPr>
        <p:blipFill>
          <a:blip r:embed="rId5"/>
          <a:srcRect l="19760" t="73981" r="22630" b="15335"/>
          <a:stretch>
            <a:fillRect/>
          </a:stretch>
        </p:blipFill>
        <p:spPr bwMode="auto">
          <a:xfrm>
            <a:off x="2827338" y="4945063"/>
            <a:ext cx="6164262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23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 userDrawn="1"/>
        </p:nvSpPr>
        <p:spPr>
          <a:xfrm>
            <a:off x="0" y="201705"/>
            <a:ext cx="12192000" cy="64276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7" name="文本框 6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defTabSz="1219200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9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6"/>
          <p:cNvSpPr txBox="1">
            <a:spLocks noChangeArrowheads="1"/>
          </p:cNvSpPr>
          <p:nvPr/>
        </p:nvSpPr>
        <p:spPr bwMode="auto">
          <a:xfrm>
            <a:off x="2986063" y="2197848"/>
            <a:ext cx="576580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4400" b="1">
                <a:latin typeface="Times New Roman" panose="02020603050405020304" pitchFamily="18" charset="0"/>
                <a:ea typeface="黑体" panose="02010609060101010101" pitchFamily="49" charset="-122"/>
              </a:rPr>
              <a:t>整理和复习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171" name="组合 10"/>
          <p:cNvGrpSpPr/>
          <p:nvPr/>
        </p:nvGrpSpPr>
        <p:grpSpPr bwMode="auto">
          <a:xfrm>
            <a:off x="4808537" y="4148138"/>
            <a:ext cx="2574925" cy="420687"/>
            <a:chOff x="242380" y="196184"/>
            <a:chExt cx="2575081" cy="421341"/>
          </a:xfrm>
        </p:grpSpPr>
        <p:sp>
          <p:nvSpPr>
            <p:cNvPr id="12" name="矩形 11"/>
            <p:cNvSpPr/>
            <p:nvPr/>
          </p:nvSpPr>
          <p:spPr>
            <a:xfrm>
              <a:off x="242380" y="196184"/>
              <a:ext cx="421341" cy="421341"/>
            </a:xfrm>
            <a:prstGeom prst="rect">
              <a:avLst/>
            </a:prstGeom>
            <a:solidFill>
              <a:srgbClr val="349FC6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667290" y="196184"/>
              <a:ext cx="421341" cy="421341"/>
            </a:xfrm>
            <a:prstGeom prst="rect">
              <a:avLst/>
            </a:prstGeom>
            <a:solidFill>
              <a:srgbClr val="E83B18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92200" y="196184"/>
              <a:ext cx="421341" cy="421341"/>
            </a:xfrm>
            <a:prstGeom prst="rect">
              <a:avLst/>
            </a:prstGeom>
            <a:solidFill>
              <a:srgbClr val="3EB35C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17110" y="196184"/>
              <a:ext cx="421341" cy="421341"/>
            </a:xfrm>
            <a:prstGeom prst="rect">
              <a:avLst/>
            </a:prstGeom>
            <a:solidFill>
              <a:srgbClr val="F39517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6" name="矩形 15"/>
            <p:cNvSpPr/>
            <p:nvPr/>
          </p:nvSpPr>
          <p:spPr>
            <a:xfrm>
              <a:off x="1942020" y="196184"/>
              <a:ext cx="421341" cy="421341"/>
            </a:xfrm>
            <a:prstGeom prst="rect">
              <a:avLst/>
            </a:prstGeom>
            <a:solidFill>
              <a:srgbClr val="CF2D6E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7" name="矩形 16"/>
            <p:cNvSpPr/>
            <p:nvPr/>
          </p:nvSpPr>
          <p:spPr>
            <a:xfrm>
              <a:off x="2366930" y="196184"/>
              <a:ext cx="421341" cy="421341"/>
            </a:xfrm>
            <a:prstGeom prst="rect">
              <a:avLst/>
            </a:prstGeom>
            <a:solidFill>
              <a:srgbClr val="574E9E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grpSp>
          <p:nvGrpSpPr>
            <p:cNvPr id="7180" name="组合 17"/>
            <p:cNvGrpSpPr/>
            <p:nvPr/>
          </p:nvGrpSpPr>
          <p:grpSpPr bwMode="auto">
            <a:xfrm>
              <a:off x="242380" y="201491"/>
              <a:ext cx="2575081" cy="400110"/>
              <a:chOff x="242380" y="201491"/>
              <a:chExt cx="2575081" cy="400110"/>
            </a:xfrm>
          </p:grpSpPr>
          <p:sp>
            <p:nvSpPr>
              <p:cNvPr id="7181" name="文本框 18"/>
              <p:cNvSpPr txBox="1">
                <a:spLocks noChangeArrowheads="1"/>
              </p:cNvSpPr>
              <p:nvPr/>
            </p:nvSpPr>
            <p:spPr bwMode="auto">
              <a:xfrm>
                <a:off x="242380" y="201491"/>
                <a:ext cx="53379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R·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2" name="文本框 19"/>
              <p:cNvSpPr txBox="1">
                <a:spLocks noChangeArrowheads="1"/>
              </p:cNvSpPr>
              <p:nvPr/>
            </p:nvSpPr>
            <p:spPr bwMode="auto">
              <a:xfrm>
                <a:off x="661576" y="201491"/>
                <a:ext cx="4841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3" name="文本框 20"/>
              <p:cNvSpPr txBox="1">
                <a:spLocks noChangeArrowheads="1"/>
              </p:cNvSpPr>
              <p:nvPr/>
            </p:nvSpPr>
            <p:spPr bwMode="auto">
              <a:xfrm>
                <a:off x="1081155" y="201491"/>
                <a:ext cx="428436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4" name="文本框 21"/>
              <p:cNvSpPr txBox="1">
                <a:spLocks noChangeArrowheads="1"/>
              </p:cNvSpPr>
              <p:nvPr/>
            </p:nvSpPr>
            <p:spPr bwMode="auto">
              <a:xfrm>
                <a:off x="2378452" y="201491"/>
                <a:ext cx="439009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5" name="文本框 22"/>
              <p:cNvSpPr txBox="1">
                <a:spLocks noChangeArrowheads="1"/>
              </p:cNvSpPr>
              <p:nvPr/>
            </p:nvSpPr>
            <p:spPr bwMode="auto">
              <a:xfrm>
                <a:off x="1500188" y="201491"/>
                <a:ext cx="462230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6" name="文本框 23"/>
              <p:cNvSpPr txBox="1">
                <a:spLocks noChangeArrowheads="1"/>
              </p:cNvSpPr>
              <p:nvPr/>
            </p:nvSpPr>
            <p:spPr bwMode="auto">
              <a:xfrm>
                <a:off x="1938451" y="201491"/>
                <a:ext cx="4637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23307" y="1557369"/>
            <a:ext cx="9715500" cy="3510225"/>
            <a:chOff x="1223307" y="1557369"/>
            <a:chExt cx="9715500" cy="3510225"/>
          </a:xfrm>
        </p:grpSpPr>
        <p:sp>
          <p:nvSpPr>
            <p:cNvPr id="6" name="圆角矩形 51"/>
            <p:cNvSpPr/>
            <p:nvPr/>
          </p:nvSpPr>
          <p:spPr bwMode="auto">
            <a:xfrm>
              <a:off x="1223307" y="1790405"/>
              <a:ext cx="9715500" cy="3277189"/>
            </a:xfrm>
            <a:prstGeom prst="roundRect">
              <a:avLst/>
            </a:prstGeom>
            <a:solidFill>
              <a:srgbClr val="4CC7AA">
                <a:alpha val="37647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" name="图片 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8827" y="1557369"/>
              <a:ext cx="390087" cy="675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文本框 1"/>
            <p:cNvSpPr txBox="1"/>
            <p:nvPr/>
          </p:nvSpPr>
          <p:spPr>
            <a:xfrm>
              <a:off x="1670755" y="2161960"/>
              <a:ext cx="8810852" cy="255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1200"/>
                </a:spcBef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①画线段图、列表可以帮助我们更清楚地看出数量关系。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l">
                <a:lnSpc>
                  <a:spcPct val="120000"/>
                </a:lnSpc>
                <a:spcBef>
                  <a:spcPts val="1200"/>
                </a:spcBef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②分析问题时，有时候可以从条件出发思考，有时候可以从问题出发思考。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2257" y="312228"/>
            <a:ext cx="3721100" cy="1073151"/>
            <a:chOff x="737821" y="4930409"/>
            <a:chExt cx="3721100" cy="1073151"/>
          </a:xfrm>
        </p:grpSpPr>
        <p:pic>
          <p:nvPicPr>
            <p:cNvPr id="4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408" b="46751"/>
            <a:stretch>
              <a:fillRect/>
            </a:stretch>
          </p:blipFill>
          <p:spPr bwMode="auto">
            <a:xfrm>
              <a:off x="737821" y="4930409"/>
              <a:ext cx="3721100" cy="1073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518871" y="5214572"/>
              <a:ext cx="2520950" cy="631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归纳总结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9021" y="0"/>
            <a:ext cx="6195057" cy="666713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47398" y="704246"/>
            <a:ext cx="3526367" cy="699270"/>
            <a:chOff x="666" y="1776"/>
            <a:chExt cx="4165" cy="824"/>
          </a:xfrm>
        </p:grpSpPr>
        <p:grpSp>
          <p:nvGrpSpPr>
            <p:cNvPr id="4" name="组合 3"/>
            <p:cNvGrpSpPr/>
            <p:nvPr/>
          </p:nvGrpSpPr>
          <p:grpSpPr>
            <a:xfrm>
              <a:off x="666" y="1776"/>
              <a:ext cx="4165" cy="824"/>
              <a:chOff x="6481" y="5740"/>
              <a:chExt cx="4165" cy="824"/>
            </a:xfrm>
            <a:solidFill>
              <a:srgbClr val="4BACC6"/>
            </a:solidFill>
          </p:grpSpPr>
          <p:sp>
            <p:nvSpPr>
              <p:cNvPr id="6" name="圆角矩形 19"/>
              <p:cNvSpPr/>
              <p:nvPr/>
            </p:nvSpPr>
            <p:spPr>
              <a:xfrm>
                <a:off x="6481" y="5740"/>
                <a:ext cx="3898" cy="824"/>
              </a:xfrm>
              <a:prstGeom prst="roundRect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265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7" name="TextBox 2"/>
              <p:cNvSpPr txBox="1"/>
              <p:nvPr/>
            </p:nvSpPr>
            <p:spPr>
              <a:xfrm>
                <a:off x="7228" y="5740"/>
                <a:ext cx="3418" cy="7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735" b="0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时尚中黑简体" panose="01010104010101010101" pitchFamily="2" charset="-122"/>
                  </a:rPr>
                  <a:t>知识结构图</a:t>
                </a:r>
                <a:endParaRPr kumimoji="0" lang="zh-CN" altLang="en-US" sz="3735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时尚中黑简体" panose="01010104010101010101" pitchFamily="2" charset="-122"/>
                </a:endParaRPr>
              </a:p>
            </p:txBody>
          </p:sp>
        </p:grpSp>
        <p:sp>
          <p:nvSpPr>
            <p:cNvPr id="5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3"/>
          <p:cNvSpPr txBox="1">
            <a:spLocks noChangeArrowheads="1"/>
          </p:cNvSpPr>
          <p:nvPr/>
        </p:nvSpPr>
        <p:spPr bwMode="auto">
          <a:xfrm>
            <a:off x="5121275" y="177800"/>
            <a:ext cx="4214813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应用提升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2306" y="622300"/>
            <a:ext cx="9840687" cy="339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计算。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65×6÷5                  588÷3÷7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87÷3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26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(387+373) ÷4          320+208÷2          296÷(2×4)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P37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练习七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0" y="1981200"/>
            <a:ext cx="2143125" cy="1222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390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÷5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78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0525" y="1981200"/>
            <a:ext cx="2143125" cy="1222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196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÷7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28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43775" y="1981200"/>
            <a:ext cx="2143125" cy="1222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29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26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3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2949" y="4018999"/>
            <a:ext cx="2143125" cy="1222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760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190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00524" y="4003658"/>
            <a:ext cx="2143125" cy="1222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320+104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424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28681" y="4018999"/>
            <a:ext cx="2143125" cy="1222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296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÷8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37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P37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练习七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9789" y="980902"/>
            <a:ext cx="9764684" cy="121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一家风筝生产厂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天制作了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个风筝。平均每天制作多少个风筝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1025" y="1002956"/>
            <a:ext cx="7439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endParaRPr 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3826276" y="2817264"/>
            <a:ext cx="6933460" cy="1222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306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÷3=102(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答：平均每天制作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个风筝。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9789" y="980902"/>
            <a:ext cx="9764684" cy="121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小丽有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张照片，正好放满了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本相册。每本相册有多少面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1025" y="1002956"/>
            <a:ext cx="7439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endParaRPr 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3833419" y="3369054"/>
            <a:ext cx="6933460" cy="239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192÷2÷4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=96÷4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=24(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面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答：每本相册有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面。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007" y="2308231"/>
            <a:ext cx="4273750" cy="12555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2854" y="1756441"/>
            <a:ext cx="3633926" cy="149894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P37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练习七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13658" y="609427"/>
            <a:ext cx="9764684" cy="1217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下面是某超市三种书包进货的记录单。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估一估：哪种书包最便宜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4894" y="631481"/>
            <a:ext cx="7439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endParaRPr lang="en-US" sz="3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3556" y="1330556"/>
            <a:ext cx="5524870" cy="247797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36450" y="2232341"/>
            <a:ext cx="4824673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273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÷3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305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 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282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÷4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70 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07985" y="1916486"/>
            <a:ext cx="1047565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270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07984" y="2501943"/>
            <a:ext cx="1047565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07984" y="3133654"/>
            <a:ext cx="1047565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280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58169" y="4304802"/>
            <a:ext cx="3902954" cy="1222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书包最便宜。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P37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练习七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9789" y="980902"/>
            <a:ext cx="9764684" cy="121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把一根长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360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米的绳子剪成两段，第一段的长度是第二段的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倍。这两段绳子的长度分别是多少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1025" y="1002956"/>
            <a:ext cx="7439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endParaRPr lang="en-US" sz="3200"/>
          </a:p>
        </p:txBody>
      </p:sp>
      <p:grpSp>
        <p:nvGrpSpPr>
          <p:cNvPr id="11" name="组合 10"/>
          <p:cNvGrpSpPr/>
          <p:nvPr/>
        </p:nvGrpSpPr>
        <p:grpSpPr>
          <a:xfrm>
            <a:off x="7715250" y="2981325"/>
            <a:ext cx="2828925" cy="266700"/>
            <a:chOff x="7715250" y="2981325"/>
            <a:chExt cx="2828925" cy="26670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715250" y="3248025"/>
              <a:ext cx="2828925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9610725" y="2981325"/>
              <a:ext cx="0" cy="26670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8582025" y="2981325"/>
              <a:ext cx="0" cy="26670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2049689" y="2505075"/>
            <a:ext cx="9764684" cy="299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360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÷(1+2)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=360÷3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=120(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120×2=240(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答：这两段绳子的长度分别是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米，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P37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练习七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3089" y="790402"/>
            <a:ext cx="9764684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比              每天多吃多少只虫子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325" y="812456"/>
            <a:ext cx="7439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6.</a:t>
            </a:r>
            <a:endParaRPr lang="en-US" sz="3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089" y="366940"/>
            <a:ext cx="979688" cy="21003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7242" y="636964"/>
            <a:ext cx="1438543" cy="9335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0236" y="1417112"/>
            <a:ext cx="5315720" cy="307868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P38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练习七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63211" y="2467281"/>
            <a:ext cx="2844800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645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608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÷8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645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76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569(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8299" y="203703"/>
            <a:ext cx="9809019" cy="3581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学校食堂买了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箱苹果，每箱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层，每层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个。三年级有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个班，平均每个班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人。每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个苹果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千克，每千克苹果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）食堂一共买了多少个苹果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）每人分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个苹果，够吗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）请提出其他数学问题并解答。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534" y="203703"/>
            <a:ext cx="7439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7.</a:t>
            </a:r>
            <a:endParaRPr 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8402522" y="6256255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P38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练习七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2394" y="3785068"/>
            <a:ext cx="4093028" cy="1813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   15×(2×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=15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×8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=120(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22730" y="3800520"/>
            <a:ext cx="4093028" cy="1222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l">
              <a:lnSpc>
                <a:spcPct val="120000"/>
              </a:lnSpc>
              <a:buAutoNum type="arabicParenBoth" startAt="2"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36×3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=108(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108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，够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28922" y="3279040"/>
            <a:ext cx="40930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买这些苹果一共花了多少钱？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120÷4×6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=30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×6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=180(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2143" y="399012"/>
            <a:ext cx="7439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</a:t>
            </a:r>
            <a:endParaRPr 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960124" y="365762"/>
            <a:ext cx="11083636" cy="299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选择下面的信息，提出数学问题并解决。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20000"/>
              </a:lnSpc>
            </a:pP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20000"/>
              </a:lnSpc>
            </a:pPr>
            <a:endParaRPr 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20000"/>
              </a:lnSpc>
            </a:pPr>
            <a:endParaRPr 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2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)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(       )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)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，问题：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______________________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</a:t>
            </a:r>
            <a:endParaRPr 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0935" y="1017037"/>
            <a:ext cx="11083636" cy="151839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P38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练习七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20177" y="3599386"/>
            <a:ext cx="5921404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480÷2 ÷6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=240÷6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（盒）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6354" y="2724485"/>
            <a:ext cx="941033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23100" y="2751555"/>
            <a:ext cx="941033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39846" y="2751555"/>
            <a:ext cx="941033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④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42390" y="2617703"/>
            <a:ext cx="5072285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蛋黄粽一共能装多少盒？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08947" y="1644650"/>
            <a:ext cx="8258735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这个单元我们学习的是除数是一位数的除法，具体包括哪些内容呢？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23"/>
          <p:cNvSpPr txBox="1">
            <a:spLocks noChangeArrowheads="1"/>
          </p:cNvSpPr>
          <p:nvPr/>
        </p:nvSpPr>
        <p:spPr bwMode="auto">
          <a:xfrm>
            <a:off x="5121275" y="177800"/>
            <a:ext cx="4214813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回顾导入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云形标注 3"/>
          <p:cNvSpPr/>
          <p:nvPr/>
        </p:nvSpPr>
        <p:spPr bwMode="auto">
          <a:xfrm>
            <a:off x="1179513" y="968375"/>
            <a:ext cx="9906000" cy="3309938"/>
          </a:xfrm>
          <a:prstGeom prst="cloudCallout">
            <a:avLst>
              <a:gd name="adj1" fmla="val 25899"/>
              <a:gd name="adj2" fmla="val 70513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defRPr/>
            </a:pPr>
            <a:endParaRPr lang="zh-CN" altLang="en-US" sz="3200" b="1" kern="0" noProof="1">
              <a:solidFill>
                <a:srgbClr val="1C1C1C"/>
              </a:solidFill>
              <a:latin typeface="宋体" panose="02010600030101010101" pitchFamily="2" charset="-122"/>
            </a:endParaRPr>
          </a:p>
        </p:txBody>
      </p:sp>
      <p:pic>
        <p:nvPicPr>
          <p:cNvPr id="30724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39225" y="4335166"/>
            <a:ext cx="1289050" cy="157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矩形 2"/>
          <p:cNvSpPr>
            <a:spLocks noChangeArrowheads="1"/>
          </p:cNvSpPr>
          <p:nvPr/>
        </p:nvSpPr>
        <p:spPr bwMode="auto">
          <a:xfrm>
            <a:off x="2681288" y="1811338"/>
            <a:ext cx="6902450" cy="1624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同学们，今天的数学课你们有哪些收获呢？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6" name="文本框 5"/>
          <p:cNvSpPr txBox="1">
            <a:spLocks noChangeArrowheads="1"/>
          </p:cNvSpPr>
          <p:nvPr/>
        </p:nvSpPr>
        <p:spPr bwMode="auto">
          <a:xfrm>
            <a:off x="5105400" y="165100"/>
            <a:ext cx="68580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8" name="图片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3"/>
          <p:cNvSpPr txBox="1">
            <a:spLocks noChangeArrowheads="1"/>
          </p:cNvSpPr>
          <p:nvPr/>
        </p:nvSpPr>
        <p:spPr bwMode="auto">
          <a:xfrm>
            <a:off x="5121275" y="177800"/>
            <a:ext cx="4214813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知识梳理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2945" y="1174750"/>
            <a:ext cx="10528663" cy="2030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知识点一：口算</a:t>
            </a:r>
            <a:endParaRPr lang="en-US" altLang="zh-CN" sz="3600" b="1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600÷3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                 69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÷3 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                   120÷4=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64044" y="2462410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60011" y="2448962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23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78136" y="2448961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92424" y="4096928"/>
            <a:ext cx="8034291" cy="626710"/>
          </a:xfrm>
          <a:prstGeom prst="rect">
            <a:avLst/>
          </a:prstGeom>
          <a:solidFill>
            <a:srgbClr val="BCEADF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都可以转化为表内除法口算。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8649" y="123849"/>
            <a:ext cx="6286500" cy="1025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知识点二：笔算</a:t>
            </a:r>
            <a:endParaRPr lang="en-US" altLang="zh-CN" sz="3600" b="1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3583" y="1284241"/>
            <a:ext cx="11205323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列竖式计算。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84÷6               576÷6              906÷3                800÷5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418÷4             985÷7              503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278            267×6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96253" y="3429000"/>
            <a:ext cx="9399494" cy="2399503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小组合作：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组内分工共同完成。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笔算除法要注意什么？和前面学的加、减、乘有什么联系和区别？跟小组同学交流一下。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P37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练习七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/>
          <p:cNvSpPr/>
          <p:nvPr/>
        </p:nvSpPr>
        <p:spPr>
          <a:xfrm>
            <a:off x="5905414" y="3776393"/>
            <a:ext cx="1515604" cy="1745597"/>
          </a:xfrm>
          <a:prstGeom prst="roundRect">
            <a:avLst/>
          </a:prstGeom>
          <a:solidFill>
            <a:schemeClr val="accent6">
              <a:lumMod val="20000"/>
              <a:lumOff val="80000"/>
              <a:alpha val="68000"/>
            </a:schemeClr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8943535" y="3805693"/>
            <a:ext cx="1603300" cy="1745597"/>
          </a:xfrm>
          <a:prstGeom prst="roundRect">
            <a:avLst/>
          </a:prstGeom>
          <a:solidFill>
            <a:schemeClr val="accent6">
              <a:lumMod val="20000"/>
              <a:lumOff val="80000"/>
              <a:alpha val="68000"/>
            </a:schemeClr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369990" y="776358"/>
            <a:ext cx="1443679" cy="2330373"/>
          </a:xfrm>
          <a:prstGeom prst="roundRect">
            <a:avLst/>
          </a:prstGeom>
          <a:solidFill>
            <a:schemeClr val="accent6">
              <a:lumMod val="20000"/>
              <a:lumOff val="80000"/>
              <a:alpha val="68000"/>
            </a:schemeClr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3017746" y="794604"/>
            <a:ext cx="1443679" cy="2330373"/>
          </a:xfrm>
          <a:prstGeom prst="roundRect">
            <a:avLst/>
          </a:prstGeom>
          <a:solidFill>
            <a:schemeClr val="accent6">
              <a:lumMod val="20000"/>
              <a:lumOff val="80000"/>
              <a:alpha val="68000"/>
            </a:schemeClr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5933582" y="756656"/>
            <a:ext cx="1443679" cy="2405725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8000"/>
            </a:schemeClr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: 圆角 30"/>
          <p:cNvSpPr/>
          <p:nvPr/>
        </p:nvSpPr>
        <p:spPr>
          <a:xfrm>
            <a:off x="8708633" y="723364"/>
            <a:ext cx="1443679" cy="2439017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8000"/>
            </a:schemeClr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439091" y="3735772"/>
            <a:ext cx="1443679" cy="2405725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8000"/>
            </a:schemeClr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: 圆角 34"/>
          <p:cNvSpPr/>
          <p:nvPr/>
        </p:nvSpPr>
        <p:spPr>
          <a:xfrm>
            <a:off x="3214142" y="3702480"/>
            <a:ext cx="1443679" cy="2439017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8000"/>
            </a:schemeClr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2660" y="195029"/>
            <a:ext cx="11394881" cy="3581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84÷6                576÷6              906÷3                800÷5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418÷4              985÷7              503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278              267×6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415710" y="661643"/>
            <a:ext cx="1372029" cy="2584494"/>
            <a:chOff x="2384730" y="1905066"/>
            <a:chExt cx="1373020" cy="2584634"/>
          </a:xfrm>
        </p:grpSpPr>
        <p:grpSp>
          <p:nvGrpSpPr>
            <p:cNvPr id="4" name="组合 8"/>
            <p:cNvGrpSpPr/>
            <p:nvPr/>
          </p:nvGrpSpPr>
          <p:grpSpPr bwMode="auto">
            <a:xfrm>
              <a:off x="2384730" y="2341656"/>
              <a:ext cx="1373020" cy="633460"/>
              <a:chOff x="879304" y="1514562"/>
              <a:chExt cx="1372726" cy="633961"/>
            </a:xfrm>
          </p:grpSpPr>
          <p:pic>
            <p:nvPicPr>
              <p:cNvPr id="18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112202" y="1542098"/>
                <a:ext cx="1139828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" name="TextBox 4"/>
              <p:cNvSpPr txBox="1">
                <a:spLocks noChangeArrowheads="1"/>
              </p:cNvSpPr>
              <p:nvPr/>
            </p:nvSpPr>
            <p:spPr bwMode="auto">
              <a:xfrm>
                <a:off x="1363814" y="1520382"/>
                <a:ext cx="595337" cy="5852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84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TextBox 5"/>
              <p:cNvSpPr txBox="1">
                <a:spLocks noChangeArrowheads="1"/>
              </p:cNvSpPr>
              <p:nvPr/>
            </p:nvSpPr>
            <p:spPr bwMode="auto">
              <a:xfrm>
                <a:off x="879304" y="1514562"/>
                <a:ext cx="390048" cy="5852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" name="TextBox 10"/>
            <p:cNvSpPr txBox="1">
              <a:spLocks noChangeArrowheads="1"/>
            </p:cNvSpPr>
            <p:nvPr/>
          </p:nvSpPr>
          <p:spPr bwMode="auto">
            <a:xfrm>
              <a:off x="2871023" y="1906028"/>
              <a:ext cx="390132" cy="5848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>
              <a:off x="2862138" y="2688548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738613" y="3185926"/>
              <a:ext cx="953617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14"/>
            <p:cNvSpPr txBox="1">
              <a:spLocks noChangeArrowheads="1"/>
            </p:cNvSpPr>
            <p:nvPr/>
          </p:nvSpPr>
          <p:spPr bwMode="auto">
            <a:xfrm>
              <a:off x="2872058" y="3129993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" name="TextBox 15"/>
            <p:cNvSpPr txBox="1">
              <a:spLocks noChangeArrowheads="1"/>
            </p:cNvSpPr>
            <p:nvPr/>
          </p:nvSpPr>
          <p:spPr bwMode="auto">
            <a:xfrm>
              <a:off x="3076717" y="1905066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TextBox 16"/>
            <p:cNvSpPr txBox="1">
              <a:spLocks noChangeArrowheads="1"/>
            </p:cNvSpPr>
            <p:nvPr/>
          </p:nvSpPr>
          <p:spPr bwMode="auto">
            <a:xfrm>
              <a:off x="3064979" y="3134312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747498" y="3994836"/>
              <a:ext cx="944732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23"/>
            <p:cNvSpPr txBox="1">
              <a:spLocks noChangeArrowheads="1"/>
            </p:cNvSpPr>
            <p:nvPr/>
          </p:nvSpPr>
          <p:spPr bwMode="auto">
            <a:xfrm>
              <a:off x="3043118" y="3904894"/>
              <a:ext cx="390132" cy="5848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" name="TextBox 14"/>
            <p:cNvSpPr txBox="1">
              <a:spLocks noChangeArrowheads="1"/>
            </p:cNvSpPr>
            <p:nvPr/>
          </p:nvSpPr>
          <p:spPr bwMode="auto">
            <a:xfrm>
              <a:off x="2854205" y="3488101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" name="TextBox 16"/>
            <p:cNvSpPr txBox="1">
              <a:spLocks noChangeArrowheads="1"/>
            </p:cNvSpPr>
            <p:nvPr/>
          </p:nvSpPr>
          <p:spPr bwMode="auto">
            <a:xfrm>
              <a:off x="3047126" y="3492419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787739" y="195029"/>
            <a:ext cx="1331651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=14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2973968" y="668040"/>
            <a:ext cx="1379425" cy="2587095"/>
            <a:chOff x="2439523" y="1879640"/>
            <a:chExt cx="1380420" cy="2587235"/>
          </a:xfrm>
        </p:grpSpPr>
        <p:grpSp>
          <p:nvGrpSpPr>
            <p:cNvPr id="25" name="组合 8"/>
            <p:cNvGrpSpPr/>
            <p:nvPr/>
          </p:nvGrpSpPr>
          <p:grpSpPr bwMode="auto">
            <a:xfrm>
              <a:off x="2439523" y="2334187"/>
              <a:ext cx="1380419" cy="640929"/>
              <a:chOff x="934085" y="1507087"/>
              <a:chExt cx="1380124" cy="641436"/>
            </a:xfrm>
          </p:grpSpPr>
          <p:pic>
            <p:nvPicPr>
              <p:cNvPr id="36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174381" y="1542098"/>
                <a:ext cx="1139828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" name="TextBox 4"/>
              <p:cNvSpPr txBox="1">
                <a:spLocks noChangeArrowheads="1"/>
              </p:cNvSpPr>
              <p:nvPr/>
            </p:nvSpPr>
            <p:spPr bwMode="auto">
              <a:xfrm>
                <a:off x="1363814" y="1520382"/>
                <a:ext cx="800626" cy="5852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576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TextBox 5"/>
              <p:cNvSpPr txBox="1">
                <a:spLocks noChangeArrowheads="1"/>
              </p:cNvSpPr>
              <p:nvPr/>
            </p:nvSpPr>
            <p:spPr bwMode="auto">
              <a:xfrm>
                <a:off x="934085" y="1507087"/>
                <a:ext cx="390048" cy="5852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6" name="TextBox 10"/>
            <p:cNvSpPr txBox="1">
              <a:spLocks noChangeArrowheads="1"/>
            </p:cNvSpPr>
            <p:nvPr/>
          </p:nvSpPr>
          <p:spPr bwMode="auto">
            <a:xfrm>
              <a:off x="3092817" y="1879640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>
              <a:off x="2862138" y="2688548"/>
              <a:ext cx="595465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54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738613" y="3185926"/>
              <a:ext cx="1081330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14"/>
            <p:cNvSpPr txBox="1">
              <a:spLocks noChangeArrowheads="1"/>
            </p:cNvSpPr>
            <p:nvPr/>
          </p:nvSpPr>
          <p:spPr bwMode="auto">
            <a:xfrm>
              <a:off x="3047127" y="3102488"/>
              <a:ext cx="595465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36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TextBox 15"/>
            <p:cNvSpPr txBox="1">
              <a:spLocks noChangeArrowheads="1"/>
            </p:cNvSpPr>
            <p:nvPr/>
          </p:nvSpPr>
          <p:spPr bwMode="auto">
            <a:xfrm>
              <a:off x="3309474" y="1886964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2747498" y="3994836"/>
              <a:ext cx="1072444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23"/>
            <p:cNvSpPr txBox="1">
              <a:spLocks noChangeArrowheads="1"/>
            </p:cNvSpPr>
            <p:nvPr/>
          </p:nvSpPr>
          <p:spPr bwMode="auto">
            <a:xfrm>
              <a:off x="3209983" y="3882069"/>
              <a:ext cx="390132" cy="5848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" name="TextBox 14"/>
            <p:cNvSpPr txBox="1">
              <a:spLocks noChangeArrowheads="1"/>
            </p:cNvSpPr>
            <p:nvPr/>
          </p:nvSpPr>
          <p:spPr bwMode="auto">
            <a:xfrm>
              <a:off x="3041686" y="3460973"/>
              <a:ext cx="595465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36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4569471" y="180111"/>
            <a:ext cx="1331651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=96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198015" y="198983"/>
            <a:ext cx="1331651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=302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0023594" y="196146"/>
            <a:ext cx="1331651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=160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2" name="组合 61"/>
          <p:cNvGrpSpPr/>
          <p:nvPr/>
        </p:nvGrpSpPr>
        <p:grpSpPr bwMode="auto">
          <a:xfrm>
            <a:off x="5905414" y="663108"/>
            <a:ext cx="1379425" cy="2572871"/>
            <a:chOff x="2439523" y="1893864"/>
            <a:chExt cx="1380420" cy="2573011"/>
          </a:xfrm>
        </p:grpSpPr>
        <p:grpSp>
          <p:nvGrpSpPr>
            <p:cNvPr id="63" name="组合 8"/>
            <p:cNvGrpSpPr/>
            <p:nvPr/>
          </p:nvGrpSpPr>
          <p:grpSpPr bwMode="auto">
            <a:xfrm>
              <a:off x="2439523" y="2334187"/>
              <a:ext cx="1380419" cy="640929"/>
              <a:chOff x="934085" y="1507087"/>
              <a:chExt cx="1380124" cy="641436"/>
            </a:xfrm>
          </p:grpSpPr>
          <p:pic>
            <p:nvPicPr>
              <p:cNvPr id="72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174381" y="1542098"/>
                <a:ext cx="1139828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3" name="TextBox 4"/>
              <p:cNvSpPr txBox="1">
                <a:spLocks noChangeArrowheads="1"/>
              </p:cNvSpPr>
              <p:nvPr/>
            </p:nvSpPr>
            <p:spPr bwMode="auto">
              <a:xfrm>
                <a:off x="1363814" y="1520382"/>
                <a:ext cx="800625" cy="585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906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TextBox 5"/>
              <p:cNvSpPr txBox="1">
                <a:spLocks noChangeArrowheads="1"/>
              </p:cNvSpPr>
              <p:nvPr/>
            </p:nvSpPr>
            <p:spPr bwMode="auto">
              <a:xfrm>
                <a:off x="934085" y="1507087"/>
                <a:ext cx="390048" cy="585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5" name="TextBox 11"/>
            <p:cNvSpPr txBox="1">
              <a:spLocks noChangeArrowheads="1"/>
            </p:cNvSpPr>
            <p:nvPr/>
          </p:nvSpPr>
          <p:spPr bwMode="auto">
            <a:xfrm>
              <a:off x="2862138" y="2688548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2738613" y="3185926"/>
              <a:ext cx="1081330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14"/>
            <p:cNvSpPr txBox="1">
              <a:spLocks noChangeArrowheads="1"/>
            </p:cNvSpPr>
            <p:nvPr/>
          </p:nvSpPr>
          <p:spPr bwMode="auto">
            <a:xfrm>
              <a:off x="3250132" y="3086425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8" name="TextBox 15"/>
            <p:cNvSpPr txBox="1">
              <a:spLocks noChangeArrowheads="1"/>
            </p:cNvSpPr>
            <p:nvPr/>
          </p:nvSpPr>
          <p:spPr bwMode="auto">
            <a:xfrm>
              <a:off x="2892889" y="1893864"/>
              <a:ext cx="800796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302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2747498" y="3994836"/>
              <a:ext cx="1072444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23"/>
            <p:cNvSpPr txBox="1">
              <a:spLocks noChangeArrowheads="1"/>
            </p:cNvSpPr>
            <p:nvPr/>
          </p:nvSpPr>
          <p:spPr bwMode="auto">
            <a:xfrm>
              <a:off x="3245521" y="3882069"/>
              <a:ext cx="390132" cy="5848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1" name="TextBox 14"/>
            <p:cNvSpPr txBox="1">
              <a:spLocks noChangeArrowheads="1"/>
            </p:cNvSpPr>
            <p:nvPr/>
          </p:nvSpPr>
          <p:spPr bwMode="auto">
            <a:xfrm>
              <a:off x="3232417" y="3461896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 bwMode="auto">
          <a:xfrm>
            <a:off x="8644661" y="680206"/>
            <a:ext cx="1379425" cy="2572871"/>
            <a:chOff x="2439523" y="1893864"/>
            <a:chExt cx="1380420" cy="2573011"/>
          </a:xfrm>
        </p:grpSpPr>
        <p:grpSp>
          <p:nvGrpSpPr>
            <p:cNvPr id="76" name="组合 8"/>
            <p:cNvGrpSpPr/>
            <p:nvPr/>
          </p:nvGrpSpPr>
          <p:grpSpPr bwMode="auto">
            <a:xfrm>
              <a:off x="2439523" y="2334187"/>
              <a:ext cx="1380419" cy="640929"/>
              <a:chOff x="934085" y="1507087"/>
              <a:chExt cx="1380124" cy="641436"/>
            </a:xfrm>
          </p:grpSpPr>
          <p:pic>
            <p:nvPicPr>
              <p:cNvPr id="84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174381" y="1542098"/>
                <a:ext cx="1139828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5" name="TextBox 4"/>
              <p:cNvSpPr txBox="1">
                <a:spLocks noChangeArrowheads="1"/>
              </p:cNvSpPr>
              <p:nvPr/>
            </p:nvSpPr>
            <p:spPr bwMode="auto">
              <a:xfrm>
                <a:off x="1363814" y="1520382"/>
                <a:ext cx="800625" cy="585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800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6" name="TextBox 5"/>
              <p:cNvSpPr txBox="1">
                <a:spLocks noChangeArrowheads="1"/>
              </p:cNvSpPr>
              <p:nvPr/>
            </p:nvSpPr>
            <p:spPr bwMode="auto">
              <a:xfrm>
                <a:off x="934085" y="1507087"/>
                <a:ext cx="390048" cy="585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5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7" name="TextBox 11"/>
            <p:cNvSpPr txBox="1">
              <a:spLocks noChangeArrowheads="1"/>
            </p:cNvSpPr>
            <p:nvPr/>
          </p:nvSpPr>
          <p:spPr bwMode="auto">
            <a:xfrm>
              <a:off x="2862138" y="2688548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2738613" y="3185926"/>
              <a:ext cx="1081330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14"/>
            <p:cNvSpPr txBox="1">
              <a:spLocks noChangeArrowheads="1"/>
            </p:cNvSpPr>
            <p:nvPr/>
          </p:nvSpPr>
          <p:spPr bwMode="auto">
            <a:xfrm>
              <a:off x="2868389" y="3104281"/>
              <a:ext cx="595464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30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0" name="TextBox 15"/>
            <p:cNvSpPr txBox="1">
              <a:spLocks noChangeArrowheads="1"/>
            </p:cNvSpPr>
            <p:nvPr/>
          </p:nvSpPr>
          <p:spPr bwMode="auto">
            <a:xfrm>
              <a:off x="2892889" y="1893864"/>
              <a:ext cx="800796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160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2747498" y="3994836"/>
              <a:ext cx="1072444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23"/>
            <p:cNvSpPr txBox="1">
              <a:spLocks noChangeArrowheads="1"/>
            </p:cNvSpPr>
            <p:nvPr/>
          </p:nvSpPr>
          <p:spPr bwMode="auto">
            <a:xfrm>
              <a:off x="3094486" y="3882069"/>
              <a:ext cx="390132" cy="5848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7" name="TextBox 14"/>
            <p:cNvSpPr txBox="1">
              <a:spLocks noChangeArrowheads="1"/>
            </p:cNvSpPr>
            <p:nvPr/>
          </p:nvSpPr>
          <p:spPr bwMode="auto">
            <a:xfrm>
              <a:off x="2877932" y="3476092"/>
              <a:ext cx="595464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30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 bwMode="auto">
          <a:xfrm>
            <a:off x="409276" y="3645172"/>
            <a:ext cx="1379425" cy="2572872"/>
            <a:chOff x="2439523" y="1893864"/>
            <a:chExt cx="1380420" cy="2573012"/>
          </a:xfrm>
        </p:grpSpPr>
        <p:grpSp>
          <p:nvGrpSpPr>
            <p:cNvPr id="89" name="组合 8"/>
            <p:cNvGrpSpPr/>
            <p:nvPr/>
          </p:nvGrpSpPr>
          <p:grpSpPr bwMode="auto">
            <a:xfrm>
              <a:off x="2439523" y="2334187"/>
              <a:ext cx="1380419" cy="640929"/>
              <a:chOff x="934085" y="1507087"/>
              <a:chExt cx="1380124" cy="641436"/>
            </a:xfrm>
          </p:grpSpPr>
          <p:pic>
            <p:nvPicPr>
              <p:cNvPr id="97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174381" y="1542098"/>
                <a:ext cx="1139828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8" name="TextBox 4"/>
              <p:cNvSpPr txBox="1">
                <a:spLocks noChangeArrowheads="1"/>
              </p:cNvSpPr>
              <p:nvPr/>
            </p:nvSpPr>
            <p:spPr bwMode="auto">
              <a:xfrm>
                <a:off x="1363814" y="1520382"/>
                <a:ext cx="800625" cy="585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418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" name="TextBox 5"/>
              <p:cNvSpPr txBox="1">
                <a:spLocks noChangeArrowheads="1"/>
              </p:cNvSpPr>
              <p:nvPr/>
            </p:nvSpPr>
            <p:spPr bwMode="auto">
              <a:xfrm>
                <a:off x="934085" y="1507087"/>
                <a:ext cx="390048" cy="585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0" name="TextBox 11"/>
            <p:cNvSpPr txBox="1">
              <a:spLocks noChangeArrowheads="1"/>
            </p:cNvSpPr>
            <p:nvPr/>
          </p:nvSpPr>
          <p:spPr bwMode="auto">
            <a:xfrm>
              <a:off x="2862138" y="2688548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2738613" y="3185926"/>
              <a:ext cx="1081330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Box 14"/>
            <p:cNvSpPr txBox="1">
              <a:spLocks noChangeArrowheads="1"/>
            </p:cNvSpPr>
            <p:nvPr/>
          </p:nvSpPr>
          <p:spPr bwMode="auto">
            <a:xfrm>
              <a:off x="3065686" y="3060047"/>
              <a:ext cx="595464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18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3" name="TextBox 15"/>
            <p:cNvSpPr txBox="1">
              <a:spLocks noChangeArrowheads="1"/>
            </p:cNvSpPr>
            <p:nvPr/>
          </p:nvSpPr>
          <p:spPr bwMode="auto">
            <a:xfrm>
              <a:off x="2892889" y="1893864"/>
              <a:ext cx="800796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104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2747498" y="3994836"/>
              <a:ext cx="1072444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254405" y="3882069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6" name="TextBox 14"/>
            <p:cNvSpPr txBox="1">
              <a:spLocks noChangeArrowheads="1"/>
            </p:cNvSpPr>
            <p:nvPr/>
          </p:nvSpPr>
          <p:spPr bwMode="auto">
            <a:xfrm>
              <a:off x="3053374" y="3471059"/>
              <a:ext cx="595464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16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768913" y="3194154"/>
            <a:ext cx="1862321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=104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······2</a:t>
            </a:r>
            <a:endParaRPr 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1" name="组合 100"/>
          <p:cNvGrpSpPr/>
          <p:nvPr/>
        </p:nvGrpSpPr>
        <p:grpSpPr bwMode="auto">
          <a:xfrm>
            <a:off x="3137146" y="3629997"/>
            <a:ext cx="1361667" cy="2588046"/>
            <a:chOff x="2457293" y="1893864"/>
            <a:chExt cx="1362650" cy="2588187"/>
          </a:xfrm>
        </p:grpSpPr>
        <p:grpSp>
          <p:nvGrpSpPr>
            <p:cNvPr id="102" name="组合 8"/>
            <p:cNvGrpSpPr/>
            <p:nvPr/>
          </p:nvGrpSpPr>
          <p:grpSpPr bwMode="auto">
            <a:xfrm>
              <a:off x="2457293" y="2334187"/>
              <a:ext cx="1362649" cy="640929"/>
              <a:chOff x="951851" y="1507087"/>
              <a:chExt cx="1362358" cy="641436"/>
            </a:xfrm>
          </p:grpSpPr>
          <p:pic>
            <p:nvPicPr>
              <p:cNvPr id="110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174381" y="1542098"/>
                <a:ext cx="1139828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1" name="TextBox 4"/>
              <p:cNvSpPr txBox="1">
                <a:spLocks noChangeArrowheads="1"/>
              </p:cNvSpPr>
              <p:nvPr/>
            </p:nvSpPr>
            <p:spPr bwMode="auto">
              <a:xfrm>
                <a:off x="1363814" y="1520382"/>
                <a:ext cx="800625" cy="585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985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12" name="TextBox 5"/>
              <p:cNvSpPr txBox="1">
                <a:spLocks noChangeArrowheads="1"/>
              </p:cNvSpPr>
              <p:nvPr/>
            </p:nvSpPr>
            <p:spPr bwMode="auto">
              <a:xfrm>
                <a:off x="951851" y="1507087"/>
                <a:ext cx="390048" cy="585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7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3" name="TextBox 11"/>
            <p:cNvSpPr txBox="1">
              <a:spLocks noChangeArrowheads="1"/>
            </p:cNvSpPr>
            <p:nvPr/>
          </p:nvSpPr>
          <p:spPr bwMode="auto">
            <a:xfrm>
              <a:off x="2862138" y="2688548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2738613" y="3185926"/>
              <a:ext cx="1081330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4"/>
            <p:cNvSpPr txBox="1">
              <a:spLocks noChangeArrowheads="1"/>
            </p:cNvSpPr>
            <p:nvPr/>
          </p:nvSpPr>
          <p:spPr bwMode="auto">
            <a:xfrm>
              <a:off x="2854006" y="3095588"/>
              <a:ext cx="595465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28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6" name="TextBox 15"/>
            <p:cNvSpPr txBox="1">
              <a:spLocks noChangeArrowheads="1"/>
            </p:cNvSpPr>
            <p:nvPr/>
          </p:nvSpPr>
          <p:spPr bwMode="auto">
            <a:xfrm>
              <a:off x="2892889" y="1893864"/>
              <a:ext cx="800797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140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07" name="直接连接符 106"/>
            <p:cNvCxnSpPr/>
            <p:nvPr/>
          </p:nvCxnSpPr>
          <p:spPr>
            <a:xfrm>
              <a:off x="2738613" y="3959395"/>
              <a:ext cx="1072444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TextBox 23"/>
            <p:cNvSpPr txBox="1">
              <a:spLocks noChangeArrowheads="1"/>
            </p:cNvSpPr>
            <p:nvPr/>
          </p:nvSpPr>
          <p:spPr bwMode="auto">
            <a:xfrm>
              <a:off x="3268408" y="3897244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9" name="TextBox 14"/>
            <p:cNvSpPr txBox="1">
              <a:spLocks noChangeArrowheads="1"/>
            </p:cNvSpPr>
            <p:nvPr/>
          </p:nvSpPr>
          <p:spPr bwMode="auto">
            <a:xfrm>
              <a:off x="2839042" y="3463300"/>
              <a:ext cx="595465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28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4399445" y="3217253"/>
            <a:ext cx="2084279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=140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······5</a:t>
            </a:r>
            <a:endParaRPr 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4" name="组合 113"/>
          <p:cNvGrpSpPr/>
          <p:nvPr/>
        </p:nvGrpSpPr>
        <p:grpSpPr bwMode="auto">
          <a:xfrm>
            <a:off x="5914090" y="3890909"/>
            <a:ext cx="1464479" cy="1561366"/>
            <a:chOff x="2354407" y="2213195"/>
            <a:chExt cx="1465536" cy="1561451"/>
          </a:xfrm>
        </p:grpSpPr>
        <p:sp>
          <p:nvSpPr>
            <p:cNvPr id="124" name="TextBox 4"/>
            <p:cNvSpPr txBox="1">
              <a:spLocks noChangeArrowheads="1"/>
            </p:cNvSpPr>
            <p:nvPr/>
          </p:nvSpPr>
          <p:spPr bwMode="auto">
            <a:xfrm>
              <a:off x="2874437" y="2213195"/>
              <a:ext cx="800796" cy="5848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503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6" name="TextBox 11"/>
            <p:cNvSpPr txBox="1">
              <a:spLocks noChangeArrowheads="1"/>
            </p:cNvSpPr>
            <p:nvPr/>
          </p:nvSpPr>
          <p:spPr bwMode="auto">
            <a:xfrm>
              <a:off x="2354407" y="2669418"/>
              <a:ext cx="1315733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－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 278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17" name="直接连接符 116"/>
            <p:cNvCxnSpPr/>
            <p:nvPr/>
          </p:nvCxnSpPr>
          <p:spPr>
            <a:xfrm>
              <a:off x="2354407" y="3230318"/>
              <a:ext cx="146553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TextBox 14"/>
            <p:cNvSpPr txBox="1">
              <a:spLocks noChangeArrowheads="1"/>
            </p:cNvSpPr>
            <p:nvPr/>
          </p:nvSpPr>
          <p:spPr bwMode="auto">
            <a:xfrm>
              <a:off x="2869343" y="3189839"/>
              <a:ext cx="800797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225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7" name="文本框 126"/>
          <p:cNvSpPr txBox="1"/>
          <p:nvPr/>
        </p:nvSpPr>
        <p:spPr>
          <a:xfrm>
            <a:off x="7554125" y="3144683"/>
            <a:ext cx="1331651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=225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8" name="组合 127"/>
          <p:cNvGrpSpPr/>
          <p:nvPr/>
        </p:nvGrpSpPr>
        <p:grpSpPr bwMode="auto">
          <a:xfrm>
            <a:off x="8952410" y="3935585"/>
            <a:ext cx="1520430" cy="1586406"/>
            <a:chOff x="2354407" y="2204413"/>
            <a:chExt cx="1521529" cy="1586492"/>
          </a:xfrm>
        </p:grpSpPr>
        <p:sp>
          <p:nvSpPr>
            <p:cNvPr id="129" name="TextBox 4"/>
            <p:cNvSpPr txBox="1">
              <a:spLocks noChangeArrowheads="1"/>
            </p:cNvSpPr>
            <p:nvPr/>
          </p:nvSpPr>
          <p:spPr bwMode="auto">
            <a:xfrm>
              <a:off x="3070763" y="2204413"/>
              <a:ext cx="800797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267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0" name="TextBox 11"/>
            <p:cNvSpPr txBox="1">
              <a:spLocks noChangeArrowheads="1"/>
            </p:cNvSpPr>
            <p:nvPr/>
          </p:nvSpPr>
          <p:spPr bwMode="auto">
            <a:xfrm>
              <a:off x="2354407" y="2669418"/>
              <a:ext cx="1521065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×       6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31" name="直接连接符 130"/>
            <p:cNvCxnSpPr/>
            <p:nvPr/>
          </p:nvCxnSpPr>
          <p:spPr>
            <a:xfrm>
              <a:off x="2354407" y="3230318"/>
              <a:ext cx="146553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TextBox 14"/>
            <p:cNvSpPr txBox="1">
              <a:spLocks noChangeArrowheads="1"/>
            </p:cNvSpPr>
            <p:nvPr/>
          </p:nvSpPr>
          <p:spPr bwMode="auto">
            <a:xfrm>
              <a:off x="2869807" y="3206098"/>
              <a:ext cx="1006129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1602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3" name="文本框 132"/>
          <p:cNvSpPr txBox="1"/>
          <p:nvPr/>
        </p:nvSpPr>
        <p:spPr>
          <a:xfrm>
            <a:off x="10217148" y="3106818"/>
            <a:ext cx="1331651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=1602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5" name="矩形: 圆角 134"/>
          <p:cNvSpPr/>
          <p:nvPr/>
        </p:nvSpPr>
        <p:spPr>
          <a:xfrm>
            <a:off x="7476507" y="4355398"/>
            <a:ext cx="1377965" cy="110515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从个位</a:t>
            </a:r>
            <a:endParaRPr lang="en-US" altLang="zh-CN" sz="2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算起</a:t>
            </a:r>
            <a:endParaRPr lang="en-US" sz="2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6" name="矩形: 圆角 135"/>
          <p:cNvSpPr/>
          <p:nvPr/>
        </p:nvSpPr>
        <p:spPr>
          <a:xfrm>
            <a:off x="1748441" y="1220806"/>
            <a:ext cx="1307759" cy="146590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从最高位开始试商</a:t>
            </a:r>
            <a:endParaRPr lang="en-US" sz="2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7" name="矩形: 圆角 136"/>
          <p:cNvSpPr/>
          <p:nvPr/>
        </p:nvSpPr>
        <p:spPr>
          <a:xfrm>
            <a:off x="7298439" y="871171"/>
            <a:ext cx="1401207" cy="234608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前一位试商无余数时碰到</a:t>
            </a:r>
            <a:r>
              <a:rPr lang="en-US" altLang="zh-CN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直接商</a:t>
            </a:r>
            <a:r>
              <a:rPr lang="en-US" altLang="zh-CN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sz="2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8" name="矩形: 圆角 137"/>
          <p:cNvSpPr/>
          <p:nvPr/>
        </p:nvSpPr>
        <p:spPr>
          <a:xfrm>
            <a:off x="4358828" y="1157561"/>
            <a:ext cx="1413187" cy="174195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首位不够从第二位开始试商</a:t>
            </a:r>
            <a:endParaRPr lang="en-US" sz="2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9" name="矩形: 圆角 138"/>
          <p:cNvSpPr/>
          <p:nvPr/>
        </p:nvSpPr>
        <p:spPr>
          <a:xfrm>
            <a:off x="1783053" y="3922384"/>
            <a:ext cx="1348277" cy="227917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不够商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时商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占位，余数小于除数</a:t>
            </a:r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0" name="对话气泡: 圆角矩形 139"/>
          <p:cNvSpPr/>
          <p:nvPr/>
        </p:nvSpPr>
        <p:spPr>
          <a:xfrm>
            <a:off x="5153872" y="5582478"/>
            <a:ext cx="4869722" cy="712736"/>
          </a:xfrm>
          <a:prstGeom prst="wedgeRoundRectCallout">
            <a:avLst>
              <a:gd name="adj1" fmla="val -56685"/>
              <a:gd name="adj2" fmla="val -48489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都算对了吗？怎么验算？</a:t>
            </a:r>
            <a:endParaRPr 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31" grpId="0" animBg="1"/>
      <p:bldP spid="34" grpId="0" animBg="1"/>
      <p:bldP spid="35" grpId="0" animBg="1"/>
      <p:bldP spid="2" grpId="0"/>
      <p:bldP spid="23" grpId="0"/>
      <p:bldP spid="59" grpId="0"/>
      <p:bldP spid="60" grpId="0"/>
      <p:bldP spid="61" grpId="0"/>
      <p:bldP spid="100" grpId="0"/>
      <p:bldP spid="113" grpId="0"/>
      <p:bldP spid="127" grpId="0"/>
      <p:bldP spid="133" grpId="0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2660" y="195029"/>
            <a:ext cx="11394881" cy="3581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84÷6                576÷6              906÷3                800÷5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418÷4              985÷7              503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278              267×6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415710" y="661643"/>
            <a:ext cx="1372029" cy="2584494"/>
            <a:chOff x="2384730" y="1905066"/>
            <a:chExt cx="1373020" cy="2584634"/>
          </a:xfrm>
        </p:grpSpPr>
        <p:grpSp>
          <p:nvGrpSpPr>
            <p:cNvPr id="4" name="组合 8"/>
            <p:cNvGrpSpPr/>
            <p:nvPr/>
          </p:nvGrpSpPr>
          <p:grpSpPr bwMode="auto">
            <a:xfrm>
              <a:off x="2384730" y="2341656"/>
              <a:ext cx="1373020" cy="633460"/>
              <a:chOff x="879304" y="1514562"/>
              <a:chExt cx="1372726" cy="633961"/>
            </a:xfrm>
          </p:grpSpPr>
          <p:pic>
            <p:nvPicPr>
              <p:cNvPr id="18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112202" y="1542098"/>
                <a:ext cx="1139828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" name="TextBox 4"/>
              <p:cNvSpPr txBox="1">
                <a:spLocks noChangeArrowheads="1"/>
              </p:cNvSpPr>
              <p:nvPr/>
            </p:nvSpPr>
            <p:spPr bwMode="auto">
              <a:xfrm>
                <a:off x="1363814" y="1520382"/>
                <a:ext cx="595337" cy="5852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84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TextBox 5"/>
              <p:cNvSpPr txBox="1">
                <a:spLocks noChangeArrowheads="1"/>
              </p:cNvSpPr>
              <p:nvPr/>
            </p:nvSpPr>
            <p:spPr bwMode="auto">
              <a:xfrm>
                <a:off x="879304" y="1514562"/>
                <a:ext cx="390048" cy="5852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" name="TextBox 10"/>
            <p:cNvSpPr txBox="1">
              <a:spLocks noChangeArrowheads="1"/>
            </p:cNvSpPr>
            <p:nvPr/>
          </p:nvSpPr>
          <p:spPr bwMode="auto">
            <a:xfrm>
              <a:off x="2871023" y="1906028"/>
              <a:ext cx="390132" cy="5848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>
              <a:off x="2862138" y="2688548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738613" y="3185926"/>
              <a:ext cx="953617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14"/>
            <p:cNvSpPr txBox="1">
              <a:spLocks noChangeArrowheads="1"/>
            </p:cNvSpPr>
            <p:nvPr/>
          </p:nvSpPr>
          <p:spPr bwMode="auto">
            <a:xfrm>
              <a:off x="2872058" y="3129993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" name="TextBox 15"/>
            <p:cNvSpPr txBox="1">
              <a:spLocks noChangeArrowheads="1"/>
            </p:cNvSpPr>
            <p:nvPr/>
          </p:nvSpPr>
          <p:spPr bwMode="auto">
            <a:xfrm>
              <a:off x="3076717" y="1905066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TextBox 16"/>
            <p:cNvSpPr txBox="1">
              <a:spLocks noChangeArrowheads="1"/>
            </p:cNvSpPr>
            <p:nvPr/>
          </p:nvSpPr>
          <p:spPr bwMode="auto">
            <a:xfrm>
              <a:off x="3064979" y="3134312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747498" y="3994836"/>
              <a:ext cx="944732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23"/>
            <p:cNvSpPr txBox="1">
              <a:spLocks noChangeArrowheads="1"/>
            </p:cNvSpPr>
            <p:nvPr/>
          </p:nvSpPr>
          <p:spPr bwMode="auto">
            <a:xfrm>
              <a:off x="3043118" y="3904894"/>
              <a:ext cx="390132" cy="5848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" name="TextBox 14"/>
            <p:cNvSpPr txBox="1">
              <a:spLocks noChangeArrowheads="1"/>
            </p:cNvSpPr>
            <p:nvPr/>
          </p:nvSpPr>
          <p:spPr bwMode="auto">
            <a:xfrm>
              <a:off x="2854205" y="3488101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" name="TextBox 16"/>
            <p:cNvSpPr txBox="1">
              <a:spLocks noChangeArrowheads="1"/>
            </p:cNvSpPr>
            <p:nvPr/>
          </p:nvSpPr>
          <p:spPr bwMode="auto">
            <a:xfrm>
              <a:off x="3047126" y="3492419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787739" y="195029"/>
            <a:ext cx="1331651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=14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2973968" y="668040"/>
            <a:ext cx="1379425" cy="2587095"/>
            <a:chOff x="2439523" y="1879640"/>
            <a:chExt cx="1380420" cy="2587235"/>
          </a:xfrm>
        </p:grpSpPr>
        <p:grpSp>
          <p:nvGrpSpPr>
            <p:cNvPr id="25" name="组合 8"/>
            <p:cNvGrpSpPr/>
            <p:nvPr/>
          </p:nvGrpSpPr>
          <p:grpSpPr bwMode="auto">
            <a:xfrm>
              <a:off x="2439523" y="2334187"/>
              <a:ext cx="1380419" cy="640929"/>
              <a:chOff x="934085" y="1507087"/>
              <a:chExt cx="1380124" cy="641436"/>
            </a:xfrm>
          </p:grpSpPr>
          <p:pic>
            <p:nvPicPr>
              <p:cNvPr id="36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174381" y="1542098"/>
                <a:ext cx="1139828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" name="TextBox 4"/>
              <p:cNvSpPr txBox="1">
                <a:spLocks noChangeArrowheads="1"/>
              </p:cNvSpPr>
              <p:nvPr/>
            </p:nvSpPr>
            <p:spPr bwMode="auto">
              <a:xfrm>
                <a:off x="1363814" y="1520382"/>
                <a:ext cx="800626" cy="5852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576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TextBox 5"/>
              <p:cNvSpPr txBox="1">
                <a:spLocks noChangeArrowheads="1"/>
              </p:cNvSpPr>
              <p:nvPr/>
            </p:nvSpPr>
            <p:spPr bwMode="auto">
              <a:xfrm>
                <a:off x="934085" y="1507087"/>
                <a:ext cx="390048" cy="5852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6" name="TextBox 10"/>
            <p:cNvSpPr txBox="1">
              <a:spLocks noChangeArrowheads="1"/>
            </p:cNvSpPr>
            <p:nvPr/>
          </p:nvSpPr>
          <p:spPr bwMode="auto">
            <a:xfrm>
              <a:off x="3092817" y="1879640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>
              <a:off x="2862138" y="2688548"/>
              <a:ext cx="595465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54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738613" y="3185926"/>
              <a:ext cx="1081330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14"/>
            <p:cNvSpPr txBox="1">
              <a:spLocks noChangeArrowheads="1"/>
            </p:cNvSpPr>
            <p:nvPr/>
          </p:nvSpPr>
          <p:spPr bwMode="auto">
            <a:xfrm>
              <a:off x="3047127" y="3102488"/>
              <a:ext cx="595465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36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TextBox 15"/>
            <p:cNvSpPr txBox="1">
              <a:spLocks noChangeArrowheads="1"/>
            </p:cNvSpPr>
            <p:nvPr/>
          </p:nvSpPr>
          <p:spPr bwMode="auto">
            <a:xfrm>
              <a:off x="3309474" y="1886964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2747498" y="3994836"/>
              <a:ext cx="1072444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23"/>
            <p:cNvSpPr txBox="1">
              <a:spLocks noChangeArrowheads="1"/>
            </p:cNvSpPr>
            <p:nvPr/>
          </p:nvSpPr>
          <p:spPr bwMode="auto">
            <a:xfrm>
              <a:off x="3209983" y="3882069"/>
              <a:ext cx="390132" cy="5848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" name="TextBox 14"/>
            <p:cNvSpPr txBox="1">
              <a:spLocks noChangeArrowheads="1"/>
            </p:cNvSpPr>
            <p:nvPr/>
          </p:nvSpPr>
          <p:spPr bwMode="auto">
            <a:xfrm>
              <a:off x="3041686" y="3460973"/>
              <a:ext cx="595465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36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4569471" y="180111"/>
            <a:ext cx="1331651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=96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198015" y="198983"/>
            <a:ext cx="1331651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=302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0023594" y="196146"/>
            <a:ext cx="1331651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=160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2" name="组合 61"/>
          <p:cNvGrpSpPr/>
          <p:nvPr/>
        </p:nvGrpSpPr>
        <p:grpSpPr bwMode="auto">
          <a:xfrm>
            <a:off x="5905414" y="663108"/>
            <a:ext cx="1379425" cy="2572871"/>
            <a:chOff x="2439523" y="1893864"/>
            <a:chExt cx="1380420" cy="2573011"/>
          </a:xfrm>
        </p:grpSpPr>
        <p:grpSp>
          <p:nvGrpSpPr>
            <p:cNvPr id="63" name="组合 8"/>
            <p:cNvGrpSpPr/>
            <p:nvPr/>
          </p:nvGrpSpPr>
          <p:grpSpPr bwMode="auto">
            <a:xfrm>
              <a:off x="2439523" y="2334187"/>
              <a:ext cx="1380419" cy="640929"/>
              <a:chOff x="934085" y="1507087"/>
              <a:chExt cx="1380124" cy="641436"/>
            </a:xfrm>
          </p:grpSpPr>
          <p:pic>
            <p:nvPicPr>
              <p:cNvPr id="72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174381" y="1542098"/>
                <a:ext cx="1139828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3" name="TextBox 4"/>
              <p:cNvSpPr txBox="1">
                <a:spLocks noChangeArrowheads="1"/>
              </p:cNvSpPr>
              <p:nvPr/>
            </p:nvSpPr>
            <p:spPr bwMode="auto">
              <a:xfrm>
                <a:off x="1363814" y="1520382"/>
                <a:ext cx="800625" cy="585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906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TextBox 5"/>
              <p:cNvSpPr txBox="1">
                <a:spLocks noChangeArrowheads="1"/>
              </p:cNvSpPr>
              <p:nvPr/>
            </p:nvSpPr>
            <p:spPr bwMode="auto">
              <a:xfrm>
                <a:off x="934085" y="1507087"/>
                <a:ext cx="390048" cy="585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5" name="TextBox 11"/>
            <p:cNvSpPr txBox="1">
              <a:spLocks noChangeArrowheads="1"/>
            </p:cNvSpPr>
            <p:nvPr/>
          </p:nvSpPr>
          <p:spPr bwMode="auto">
            <a:xfrm>
              <a:off x="2862138" y="2688548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2738613" y="3185926"/>
              <a:ext cx="1081330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14"/>
            <p:cNvSpPr txBox="1">
              <a:spLocks noChangeArrowheads="1"/>
            </p:cNvSpPr>
            <p:nvPr/>
          </p:nvSpPr>
          <p:spPr bwMode="auto">
            <a:xfrm>
              <a:off x="3250132" y="3086425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8" name="TextBox 15"/>
            <p:cNvSpPr txBox="1">
              <a:spLocks noChangeArrowheads="1"/>
            </p:cNvSpPr>
            <p:nvPr/>
          </p:nvSpPr>
          <p:spPr bwMode="auto">
            <a:xfrm>
              <a:off x="2892889" y="1893864"/>
              <a:ext cx="800796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302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2747498" y="3994836"/>
              <a:ext cx="1072444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23"/>
            <p:cNvSpPr txBox="1">
              <a:spLocks noChangeArrowheads="1"/>
            </p:cNvSpPr>
            <p:nvPr/>
          </p:nvSpPr>
          <p:spPr bwMode="auto">
            <a:xfrm>
              <a:off x="3245521" y="3882069"/>
              <a:ext cx="390132" cy="5848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1" name="TextBox 14"/>
            <p:cNvSpPr txBox="1">
              <a:spLocks noChangeArrowheads="1"/>
            </p:cNvSpPr>
            <p:nvPr/>
          </p:nvSpPr>
          <p:spPr bwMode="auto">
            <a:xfrm>
              <a:off x="3232417" y="3461896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 bwMode="auto">
          <a:xfrm>
            <a:off x="8644661" y="680206"/>
            <a:ext cx="1379425" cy="2572871"/>
            <a:chOff x="2439523" y="1893864"/>
            <a:chExt cx="1380420" cy="2573011"/>
          </a:xfrm>
        </p:grpSpPr>
        <p:grpSp>
          <p:nvGrpSpPr>
            <p:cNvPr id="76" name="组合 8"/>
            <p:cNvGrpSpPr/>
            <p:nvPr/>
          </p:nvGrpSpPr>
          <p:grpSpPr bwMode="auto">
            <a:xfrm>
              <a:off x="2439523" y="2334187"/>
              <a:ext cx="1380419" cy="640929"/>
              <a:chOff x="934085" y="1507087"/>
              <a:chExt cx="1380124" cy="641436"/>
            </a:xfrm>
          </p:grpSpPr>
          <p:pic>
            <p:nvPicPr>
              <p:cNvPr id="84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174381" y="1542098"/>
                <a:ext cx="1139828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5" name="TextBox 4"/>
              <p:cNvSpPr txBox="1">
                <a:spLocks noChangeArrowheads="1"/>
              </p:cNvSpPr>
              <p:nvPr/>
            </p:nvSpPr>
            <p:spPr bwMode="auto">
              <a:xfrm>
                <a:off x="1363814" y="1520382"/>
                <a:ext cx="800625" cy="585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800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6" name="TextBox 5"/>
              <p:cNvSpPr txBox="1">
                <a:spLocks noChangeArrowheads="1"/>
              </p:cNvSpPr>
              <p:nvPr/>
            </p:nvSpPr>
            <p:spPr bwMode="auto">
              <a:xfrm>
                <a:off x="934085" y="1507087"/>
                <a:ext cx="390048" cy="585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5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7" name="TextBox 11"/>
            <p:cNvSpPr txBox="1">
              <a:spLocks noChangeArrowheads="1"/>
            </p:cNvSpPr>
            <p:nvPr/>
          </p:nvSpPr>
          <p:spPr bwMode="auto">
            <a:xfrm>
              <a:off x="2862138" y="2688548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2738613" y="3185926"/>
              <a:ext cx="1081330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14"/>
            <p:cNvSpPr txBox="1">
              <a:spLocks noChangeArrowheads="1"/>
            </p:cNvSpPr>
            <p:nvPr/>
          </p:nvSpPr>
          <p:spPr bwMode="auto">
            <a:xfrm>
              <a:off x="2868389" y="3104281"/>
              <a:ext cx="595464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30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0" name="TextBox 15"/>
            <p:cNvSpPr txBox="1">
              <a:spLocks noChangeArrowheads="1"/>
            </p:cNvSpPr>
            <p:nvPr/>
          </p:nvSpPr>
          <p:spPr bwMode="auto">
            <a:xfrm>
              <a:off x="2892889" y="1893864"/>
              <a:ext cx="800796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160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2747498" y="3994836"/>
              <a:ext cx="1072444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23"/>
            <p:cNvSpPr txBox="1">
              <a:spLocks noChangeArrowheads="1"/>
            </p:cNvSpPr>
            <p:nvPr/>
          </p:nvSpPr>
          <p:spPr bwMode="auto">
            <a:xfrm>
              <a:off x="3094486" y="3882069"/>
              <a:ext cx="390132" cy="5848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7" name="TextBox 14"/>
            <p:cNvSpPr txBox="1">
              <a:spLocks noChangeArrowheads="1"/>
            </p:cNvSpPr>
            <p:nvPr/>
          </p:nvSpPr>
          <p:spPr bwMode="auto">
            <a:xfrm>
              <a:off x="2877932" y="3476092"/>
              <a:ext cx="595464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30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 bwMode="auto">
          <a:xfrm>
            <a:off x="409276" y="3645172"/>
            <a:ext cx="1379425" cy="2572872"/>
            <a:chOff x="2439523" y="1893864"/>
            <a:chExt cx="1380420" cy="2573012"/>
          </a:xfrm>
        </p:grpSpPr>
        <p:grpSp>
          <p:nvGrpSpPr>
            <p:cNvPr id="89" name="组合 8"/>
            <p:cNvGrpSpPr/>
            <p:nvPr/>
          </p:nvGrpSpPr>
          <p:grpSpPr bwMode="auto">
            <a:xfrm>
              <a:off x="2439523" y="2334187"/>
              <a:ext cx="1380419" cy="640929"/>
              <a:chOff x="934085" y="1507087"/>
              <a:chExt cx="1380124" cy="641436"/>
            </a:xfrm>
          </p:grpSpPr>
          <p:pic>
            <p:nvPicPr>
              <p:cNvPr id="97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174381" y="1542098"/>
                <a:ext cx="1139828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8" name="TextBox 4"/>
              <p:cNvSpPr txBox="1">
                <a:spLocks noChangeArrowheads="1"/>
              </p:cNvSpPr>
              <p:nvPr/>
            </p:nvSpPr>
            <p:spPr bwMode="auto">
              <a:xfrm>
                <a:off x="1363814" y="1520382"/>
                <a:ext cx="800625" cy="585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418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9" name="TextBox 5"/>
              <p:cNvSpPr txBox="1">
                <a:spLocks noChangeArrowheads="1"/>
              </p:cNvSpPr>
              <p:nvPr/>
            </p:nvSpPr>
            <p:spPr bwMode="auto">
              <a:xfrm>
                <a:off x="934085" y="1507087"/>
                <a:ext cx="390048" cy="585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0" name="TextBox 11"/>
            <p:cNvSpPr txBox="1">
              <a:spLocks noChangeArrowheads="1"/>
            </p:cNvSpPr>
            <p:nvPr/>
          </p:nvSpPr>
          <p:spPr bwMode="auto">
            <a:xfrm>
              <a:off x="2862138" y="2688548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2738613" y="3185926"/>
              <a:ext cx="1081330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Box 14"/>
            <p:cNvSpPr txBox="1">
              <a:spLocks noChangeArrowheads="1"/>
            </p:cNvSpPr>
            <p:nvPr/>
          </p:nvSpPr>
          <p:spPr bwMode="auto">
            <a:xfrm>
              <a:off x="3065686" y="3060047"/>
              <a:ext cx="595464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18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3" name="TextBox 15"/>
            <p:cNvSpPr txBox="1">
              <a:spLocks noChangeArrowheads="1"/>
            </p:cNvSpPr>
            <p:nvPr/>
          </p:nvSpPr>
          <p:spPr bwMode="auto">
            <a:xfrm>
              <a:off x="2892889" y="1893864"/>
              <a:ext cx="800796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104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2747498" y="3994836"/>
              <a:ext cx="1072444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254405" y="3882069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6" name="TextBox 14"/>
            <p:cNvSpPr txBox="1">
              <a:spLocks noChangeArrowheads="1"/>
            </p:cNvSpPr>
            <p:nvPr/>
          </p:nvSpPr>
          <p:spPr bwMode="auto">
            <a:xfrm>
              <a:off x="3053374" y="3471059"/>
              <a:ext cx="595464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16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768913" y="3194154"/>
            <a:ext cx="1862321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=104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······2</a:t>
            </a:r>
            <a:endParaRPr 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1" name="组合 100"/>
          <p:cNvGrpSpPr/>
          <p:nvPr/>
        </p:nvGrpSpPr>
        <p:grpSpPr bwMode="auto">
          <a:xfrm>
            <a:off x="3137146" y="3629997"/>
            <a:ext cx="1361667" cy="2588046"/>
            <a:chOff x="2457293" y="1893864"/>
            <a:chExt cx="1362650" cy="2588187"/>
          </a:xfrm>
        </p:grpSpPr>
        <p:grpSp>
          <p:nvGrpSpPr>
            <p:cNvPr id="102" name="组合 8"/>
            <p:cNvGrpSpPr/>
            <p:nvPr/>
          </p:nvGrpSpPr>
          <p:grpSpPr bwMode="auto">
            <a:xfrm>
              <a:off x="2457293" y="2334187"/>
              <a:ext cx="1362649" cy="640929"/>
              <a:chOff x="951851" y="1507087"/>
              <a:chExt cx="1362358" cy="641436"/>
            </a:xfrm>
          </p:grpSpPr>
          <p:pic>
            <p:nvPicPr>
              <p:cNvPr id="110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174381" y="1542098"/>
                <a:ext cx="1139828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1" name="TextBox 4"/>
              <p:cNvSpPr txBox="1">
                <a:spLocks noChangeArrowheads="1"/>
              </p:cNvSpPr>
              <p:nvPr/>
            </p:nvSpPr>
            <p:spPr bwMode="auto">
              <a:xfrm>
                <a:off x="1363814" y="1520382"/>
                <a:ext cx="800625" cy="585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985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12" name="TextBox 5"/>
              <p:cNvSpPr txBox="1">
                <a:spLocks noChangeArrowheads="1"/>
              </p:cNvSpPr>
              <p:nvPr/>
            </p:nvSpPr>
            <p:spPr bwMode="auto">
              <a:xfrm>
                <a:off x="951851" y="1507087"/>
                <a:ext cx="390048" cy="585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7</a:t>
                </a:r>
                <a:endPara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3" name="TextBox 11"/>
            <p:cNvSpPr txBox="1">
              <a:spLocks noChangeArrowheads="1"/>
            </p:cNvSpPr>
            <p:nvPr/>
          </p:nvSpPr>
          <p:spPr bwMode="auto">
            <a:xfrm>
              <a:off x="2862138" y="2688548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2738613" y="3185926"/>
              <a:ext cx="1081330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4"/>
            <p:cNvSpPr txBox="1">
              <a:spLocks noChangeArrowheads="1"/>
            </p:cNvSpPr>
            <p:nvPr/>
          </p:nvSpPr>
          <p:spPr bwMode="auto">
            <a:xfrm>
              <a:off x="2854006" y="3095588"/>
              <a:ext cx="595465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28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6" name="TextBox 15"/>
            <p:cNvSpPr txBox="1">
              <a:spLocks noChangeArrowheads="1"/>
            </p:cNvSpPr>
            <p:nvPr/>
          </p:nvSpPr>
          <p:spPr bwMode="auto">
            <a:xfrm>
              <a:off x="2892889" y="1893864"/>
              <a:ext cx="800797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140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07" name="直接连接符 106"/>
            <p:cNvCxnSpPr/>
            <p:nvPr/>
          </p:nvCxnSpPr>
          <p:spPr>
            <a:xfrm>
              <a:off x="2738613" y="3959395"/>
              <a:ext cx="1072444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TextBox 23"/>
            <p:cNvSpPr txBox="1">
              <a:spLocks noChangeArrowheads="1"/>
            </p:cNvSpPr>
            <p:nvPr/>
          </p:nvSpPr>
          <p:spPr bwMode="auto">
            <a:xfrm>
              <a:off x="3268408" y="3897244"/>
              <a:ext cx="390131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9" name="TextBox 14"/>
            <p:cNvSpPr txBox="1">
              <a:spLocks noChangeArrowheads="1"/>
            </p:cNvSpPr>
            <p:nvPr/>
          </p:nvSpPr>
          <p:spPr bwMode="auto">
            <a:xfrm>
              <a:off x="2839042" y="3463300"/>
              <a:ext cx="595465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28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4399445" y="3217253"/>
            <a:ext cx="2084279" cy="496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=140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······5</a:t>
            </a:r>
            <a:endParaRPr 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4" name="组合 113"/>
          <p:cNvGrpSpPr/>
          <p:nvPr/>
        </p:nvGrpSpPr>
        <p:grpSpPr bwMode="auto">
          <a:xfrm>
            <a:off x="5914090" y="3890909"/>
            <a:ext cx="1464479" cy="1561366"/>
            <a:chOff x="2354407" y="2213195"/>
            <a:chExt cx="1465536" cy="1561451"/>
          </a:xfrm>
        </p:grpSpPr>
        <p:sp>
          <p:nvSpPr>
            <p:cNvPr id="124" name="TextBox 4"/>
            <p:cNvSpPr txBox="1">
              <a:spLocks noChangeArrowheads="1"/>
            </p:cNvSpPr>
            <p:nvPr/>
          </p:nvSpPr>
          <p:spPr bwMode="auto">
            <a:xfrm>
              <a:off x="2874437" y="2213195"/>
              <a:ext cx="800796" cy="5848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503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6" name="TextBox 11"/>
            <p:cNvSpPr txBox="1">
              <a:spLocks noChangeArrowheads="1"/>
            </p:cNvSpPr>
            <p:nvPr/>
          </p:nvSpPr>
          <p:spPr bwMode="auto">
            <a:xfrm>
              <a:off x="2354407" y="2669418"/>
              <a:ext cx="1315733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－</a:t>
              </a: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278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17" name="直接连接符 116"/>
            <p:cNvCxnSpPr/>
            <p:nvPr/>
          </p:nvCxnSpPr>
          <p:spPr>
            <a:xfrm>
              <a:off x="2354407" y="3230318"/>
              <a:ext cx="1465536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TextBox 14"/>
            <p:cNvSpPr txBox="1">
              <a:spLocks noChangeArrowheads="1"/>
            </p:cNvSpPr>
            <p:nvPr/>
          </p:nvSpPr>
          <p:spPr bwMode="auto">
            <a:xfrm>
              <a:off x="2869343" y="3189839"/>
              <a:ext cx="800797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225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7" name="文本框 126"/>
          <p:cNvSpPr txBox="1"/>
          <p:nvPr/>
        </p:nvSpPr>
        <p:spPr>
          <a:xfrm>
            <a:off x="7554125" y="3144683"/>
            <a:ext cx="1331651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=225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8" name="组合 127"/>
          <p:cNvGrpSpPr/>
          <p:nvPr/>
        </p:nvGrpSpPr>
        <p:grpSpPr bwMode="auto">
          <a:xfrm>
            <a:off x="8952410" y="3935585"/>
            <a:ext cx="1520430" cy="1586406"/>
            <a:chOff x="2354407" y="2204413"/>
            <a:chExt cx="1521529" cy="1586492"/>
          </a:xfrm>
        </p:grpSpPr>
        <p:sp>
          <p:nvSpPr>
            <p:cNvPr id="129" name="TextBox 4"/>
            <p:cNvSpPr txBox="1">
              <a:spLocks noChangeArrowheads="1"/>
            </p:cNvSpPr>
            <p:nvPr/>
          </p:nvSpPr>
          <p:spPr bwMode="auto">
            <a:xfrm>
              <a:off x="3070763" y="2204413"/>
              <a:ext cx="800797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267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0" name="TextBox 11"/>
            <p:cNvSpPr txBox="1">
              <a:spLocks noChangeArrowheads="1"/>
            </p:cNvSpPr>
            <p:nvPr/>
          </p:nvSpPr>
          <p:spPr bwMode="auto">
            <a:xfrm>
              <a:off x="2354407" y="2669418"/>
              <a:ext cx="1521065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×       6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31" name="直接连接符 130"/>
            <p:cNvCxnSpPr/>
            <p:nvPr/>
          </p:nvCxnSpPr>
          <p:spPr>
            <a:xfrm>
              <a:off x="2354407" y="3230318"/>
              <a:ext cx="1465536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TextBox 14"/>
            <p:cNvSpPr txBox="1">
              <a:spLocks noChangeArrowheads="1"/>
            </p:cNvSpPr>
            <p:nvPr/>
          </p:nvSpPr>
          <p:spPr bwMode="auto">
            <a:xfrm>
              <a:off x="2869807" y="3206098"/>
              <a:ext cx="1006129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1602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3" name="文本框 132"/>
          <p:cNvSpPr txBox="1"/>
          <p:nvPr/>
        </p:nvSpPr>
        <p:spPr>
          <a:xfrm>
            <a:off x="10217148" y="3106818"/>
            <a:ext cx="1331651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=1602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08639" y="1013871"/>
            <a:ext cx="2410314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1735183" y="1539441"/>
            <a:ext cx="1464477" cy="1273692"/>
            <a:chOff x="2392107" y="2204413"/>
            <a:chExt cx="1465536" cy="1273762"/>
          </a:xfrm>
        </p:grpSpPr>
        <p:sp>
          <p:nvSpPr>
            <p:cNvPr id="14" name="TextBox 4"/>
            <p:cNvSpPr txBox="1">
              <a:spLocks noChangeArrowheads="1"/>
            </p:cNvSpPr>
            <p:nvPr/>
          </p:nvSpPr>
          <p:spPr bwMode="auto">
            <a:xfrm>
              <a:off x="3070763" y="2204413"/>
              <a:ext cx="544132" cy="5232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14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" name="TextBox 11"/>
            <p:cNvSpPr txBox="1">
              <a:spLocks noChangeArrowheads="1"/>
            </p:cNvSpPr>
            <p:nvPr/>
          </p:nvSpPr>
          <p:spPr bwMode="auto">
            <a:xfrm>
              <a:off x="2440327" y="2544267"/>
              <a:ext cx="1174568" cy="5232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×     6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392107" y="3027486"/>
              <a:ext cx="146553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14"/>
            <p:cNvSpPr txBox="1">
              <a:spLocks noChangeArrowheads="1"/>
            </p:cNvSpPr>
            <p:nvPr/>
          </p:nvSpPr>
          <p:spPr bwMode="auto">
            <a:xfrm>
              <a:off x="3046819" y="2954927"/>
              <a:ext cx="544132" cy="5232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84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4424000" y="1013871"/>
            <a:ext cx="1882688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4240443" y="1507372"/>
            <a:ext cx="1464477" cy="1275363"/>
            <a:chOff x="2392107" y="2204413"/>
            <a:chExt cx="1465536" cy="1275433"/>
          </a:xfrm>
        </p:grpSpPr>
        <p:sp>
          <p:nvSpPr>
            <p:cNvPr id="39" name="TextBox 4"/>
            <p:cNvSpPr txBox="1">
              <a:spLocks noChangeArrowheads="1"/>
            </p:cNvSpPr>
            <p:nvPr/>
          </p:nvSpPr>
          <p:spPr bwMode="auto">
            <a:xfrm>
              <a:off x="3070763" y="2204413"/>
              <a:ext cx="544132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96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0" name="TextBox 11"/>
            <p:cNvSpPr txBox="1">
              <a:spLocks noChangeArrowheads="1"/>
            </p:cNvSpPr>
            <p:nvPr/>
          </p:nvSpPr>
          <p:spPr bwMode="auto">
            <a:xfrm>
              <a:off x="2440327" y="2544267"/>
              <a:ext cx="1174568" cy="5232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×     6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2392107" y="3027486"/>
              <a:ext cx="146553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14"/>
            <p:cNvSpPr txBox="1">
              <a:spLocks noChangeArrowheads="1"/>
            </p:cNvSpPr>
            <p:nvPr/>
          </p:nvSpPr>
          <p:spPr bwMode="auto">
            <a:xfrm>
              <a:off x="2904329" y="2956597"/>
              <a:ext cx="723798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576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7434219" y="1013871"/>
            <a:ext cx="1882688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4" name="组合 43"/>
          <p:cNvGrpSpPr/>
          <p:nvPr/>
        </p:nvGrpSpPr>
        <p:grpSpPr bwMode="auto">
          <a:xfrm>
            <a:off x="7249587" y="1589423"/>
            <a:ext cx="1464477" cy="1274825"/>
            <a:chOff x="2392107" y="2204413"/>
            <a:chExt cx="1465536" cy="1274895"/>
          </a:xfrm>
        </p:grpSpPr>
        <p:sp>
          <p:nvSpPr>
            <p:cNvPr id="45" name="TextBox 4"/>
            <p:cNvSpPr txBox="1">
              <a:spLocks noChangeArrowheads="1"/>
            </p:cNvSpPr>
            <p:nvPr/>
          </p:nvSpPr>
          <p:spPr bwMode="auto">
            <a:xfrm>
              <a:off x="3070763" y="2204413"/>
              <a:ext cx="723798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302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>
              <a:off x="2632717" y="2535773"/>
              <a:ext cx="1174568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×     3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2392107" y="3027486"/>
              <a:ext cx="146553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14"/>
            <p:cNvSpPr txBox="1">
              <a:spLocks noChangeArrowheads="1"/>
            </p:cNvSpPr>
            <p:nvPr/>
          </p:nvSpPr>
          <p:spPr bwMode="auto">
            <a:xfrm>
              <a:off x="3066314" y="2956059"/>
              <a:ext cx="723798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906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0168288" y="1013871"/>
            <a:ext cx="1882688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0" name="组合 49"/>
          <p:cNvGrpSpPr/>
          <p:nvPr/>
        </p:nvGrpSpPr>
        <p:grpSpPr bwMode="auto">
          <a:xfrm>
            <a:off x="9984731" y="1565951"/>
            <a:ext cx="1464477" cy="1274825"/>
            <a:chOff x="2392107" y="2204413"/>
            <a:chExt cx="1465536" cy="1274895"/>
          </a:xfrm>
        </p:grpSpPr>
        <p:sp>
          <p:nvSpPr>
            <p:cNvPr id="51" name="TextBox 4"/>
            <p:cNvSpPr txBox="1">
              <a:spLocks noChangeArrowheads="1"/>
            </p:cNvSpPr>
            <p:nvPr/>
          </p:nvSpPr>
          <p:spPr bwMode="auto">
            <a:xfrm>
              <a:off x="3070763" y="2204413"/>
              <a:ext cx="723798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160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2" name="TextBox 11"/>
            <p:cNvSpPr txBox="1">
              <a:spLocks noChangeArrowheads="1"/>
            </p:cNvSpPr>
            <p:nvPr/>
          </p:nvSpPr>
          <p:spPr bwMode="auto">
            <a:xfrm>
              <a:off x="2614625" y="2555762"/>
              <a:ext cx="994902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×   5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2392107" y="3027486"/>
              <a:ext cx="146553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14"/>
            <p:cNvSpPr txBox="1">
              <a:spLocks noChangeArrowheads="1"/>
            </p:cNvSpPr>
            <p:nvPr/>
          </p:nvSpPr>
          <p:spPr bwMode="auto">
            <a:xfrm>
              <a:off x="3075846" y="2956059"/>
              <a:ext cx="723798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800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851349" y="3731313"/>
            <a:ext cx="1302220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7" name="组合 56"/>
          <p:cNvGrpSpPr/>
          <p:nvPr/>
        </p:nvGrpSpPr>
        <p:grpSpPr bwMode="auto">
          <a:xfrm>
            <a:off x="1884855" y="4170269"/>
            <a:ext cx="1266272" cy="2041112"/>
            <a:chOff x="2611770" y="2204413"/>
            <a:chExt cx="1267187" cy="2041224"/>
          </a:xfrm>
        </p:grpSpPr>
        <p:sp>
          <p:nvSpPr>
            <p:cNvPr id="58" name="TextBox 4"/>
            <p:cNvSpPr txBox="1">
              <a:spLocks noChangeArrowheads="1"/>
            </p:cNvSpPr>
            <p:nvPr/>
          </p:nvSpPr>
          <p:spPr bwMode="auto">
            <a:xfrm>
              <a:off x="3070763" y="2204413"/>
              <a:ext cx="723798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104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4" name="TextBox 11"/>
            <p:cNvSpPr txBox="1">
              <a:spLocks noChangeArrowheads="1"/>
            </p:cNvSpPr>
            <p:nvPr/>
          </p:nvSpPr>
          <p:spPr bwMode="auto">
            <a:xfrm>
              <a:off x="2611770" y="2550562"/>
              <a:ext cx="1174568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×     4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2688319" y="3027321"/>
              <a:ext cx="1169324" cy="16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extBox 14"/>
            <p:cNvSpPr txBox="1">
              <a:spLocks noChangeArrowheads="1"/>
            </p:cNvSpPr>
            <p:nvPr/>
          </p:nvSpPr>
          <p:spPr bwMode="auto">
            <a:xfrm>
              <a:off x="3074065" y="2955478"/>
              <a:ext cx="723798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416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9" name="TextBox 11"/>
            <p:cNvSpPr txBox="1">
              <a:spLocks noChangeArrowheads="1"/>
            </p:cNvSpPr>
            <p:nvPr/>
          </p:nvSpPr>
          <p:spPr bwMode="auto">
            <a:xfrm>
              <a:off x="2613723" y="3298094"/>
              <a:ext cx="1174568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＋</a:t>
              </a: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     2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20" name="直接连接符 119"/>
            <p:cNvCxnSpPr/>
            <p:nvPr/>
          </p:nvCxnSpPr>
          <p:spPr>
            <a:xfrm>
              <a:off x="2613723" y="3748803"/>
              <a:ext cx="1265234" cy="1538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TextBox 14"/>
            <p:cNvSpPr txBox="1">
              <a:spLocks noChangeArrowheads="1"/>
            </p:cNvSpPr>
            <p:nvPr/>
          </p:nvSpPr>
          <p:spPr bwMode="auto">
            <a:xfrm>
              <a:off x="3023341" y="3722388"/>
              <a:ext cx="723798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418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5" name="文本框 124"/>
          <p:cNvSpPr txBox="1"/>
          <p:nvPr/>
        </p:nvSpPr>
        <p:spPr>
          <a:xfrm>
            <a:off x="4547254" y="3771956"/>
            <a:ext cx="1302220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2400" b="1">
              <a:solidFill>
                <a:srgbClr val="0070C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6" name="组合 125"/>
          <p:cNvGrpSpPr/>
          <p:nvPr/>
        </p:nvGrpSpPr>
        <p:grpSpPr bwMode="auto">
          <a:xfrm>
            <a:off x="4580760" y="4210912"/>
            <a:ext cx="1266272" cy="2041112"/>
            <a:chOff x="2611770" y="2204413"/>
            <a:chExt cx="1267187" cy="2041224"/>
          </a:xfrm>
        </p:grpSpPr>
        <p:sp>
          <p:nvSpPr>
            <p:cNvPr id="134" name="TextBox 4"/>
            <p:cNvSpPr txBox="1">
              <a:spLocks noChangeArrowheads="1"/>
            </p:cNvSpPr>
            <p:nvPr/>
          </p:nvSpPr>
          <p:spPr bwMode="auto">
            <a:xfrm>
              <a:off x="3070763" y="2204413"/>
              <a:ext cx="723798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140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5" name="TextBox 11"/>
            <p:cNvSpPr txBox="1">
              <a:spLocks noChangeArrowheads="1"/>
            </p:cNvSpPr>
            <p:nvPr/>
          </p:nvSpPr>
          <p:spPr bwMode="auto">
            <a:xfrm>
              <a:off x="2611770" y="2550562"/>
              <a:ext cx="994901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×   7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36" name="直接连接符 135"/>
            <p:cNvCxnSpPr/>
            <p:nvPr/>
          </p:nvCxnSpPr>
          <p:spPr>
            <a:xfrm>
              <a:off x="2688319" y="3027321"/>
              <a:ext cx="1169324" cy="16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TextBox 14"/>
            <p:cNvSpPr txBox="1">
              <a:spLocks noChangeArrowheads="1"/>
            </p:cNvSpPr>
            <p:nvPr/>
          </p:nvSpPr>
          <p:spPr bwMode="auto">
            <a:xfrm>
              <a:off x="3074065" y="2955478"/>
              <a:ext cx="723798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980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8" name="TextBox 11"/>
            <p:cNvSpPr txBox="1">
              <a:spLocks noChangeArrowheads="1"/>
            </p:cNvSpPr>
            <p:nvPr/>
          </p:nvSpPr>
          <p:spPr bwMode="auto">
            <a:xfrm>
              <a:off x="2613723" y="3298094"/>
              <a:ext cx="1174567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＋</a:t>
              </a: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     5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39" name="直接连接符 138"/>
            <p:cNvCxnSpPr/>
            <p:nvPr/>
          </p:nvCxnSpPr>
          <p:spPr>
            <a:xfrm>
              <a:off x="2613723" y="3748803"/>
              <a:ext cx="1265234" cy="1538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TextBox 14"/>
            <p:cNvSpPr txBox="1">
              <a:spLocks noChangeArrowheads="1"/>
            </p:cNvSpPr>
            <p:nvPr/>
          </p:nvSpPr>
          <p:spPr bwMode="auto">
            <a:xfrm>
              <a:off x="3023341" y="3722388"/>
              <a:ext cx="723798" cy="5232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985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56" name="对话气泡: 圆角矩形 155"/>
          <p:cNvSpPr/>
          <p:nvPr/>
        </p:nvSpPr>
        <p:spPr>
          <a:xfrm>
            <a:off x="6488393" y="3909046"/>
            <a:ext cx="4672704" cy="1807871"/>
          </a:xfrm>
          <a:prstGeom prst="wedgeRoundRectCallout">
            <a:avLst>
              <a:gd name="adj1" fmla="val -60896"/>
              <a:gd name="adj2" fmla="val -33549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组织语言，尝试完整地总结笔算除法的方法及注意事项。</a:t>
            </a:r>
            <a:endParaRPr 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4" grpId="0"/>
      <p:bldP spid="43" grpId="0"/>
      <p:bldP spid="49" grpId="0"/>
      <p:bldP spid="55" grpId="0"/>
      <p:bldP spid="125" grpId="0"/>
      <p:bldP spid="15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2257" y="312228"/>
            <a:ext cx="3721100" cy="1073151"/>
            <a:chOff x="737821" y="4930409"/>
            <a:chExt cx="3721100" cy="1073151"/>
          </a:xfrm>
        </p:grpSpPr>
        <p:pic>
          <p:nvPicPr>
            <p:cNvPr id="3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408" b="46751"/>
            <a:stretch>
              <a:fillRect/>
            </a:stretch>
          </p:blipFill>
          <p:spPr bwMode="auto">
            <a:xfrm>
              <a:off x="737821" y="4930409"/>
              <a:ext cx="3721100" cy="1073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1518871" y="5214572"/>
              <a:ext cx="2520950" cy="631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归纳总结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2846" y="1286821"/>
            <a:ext cx="11020070" cy="4801445"/>
            <a:chOff x="672846" y="1286821"/>
            <a:chExt cx="11020070" cy="4801445"/>
          </a:xfrm>
        </p:grpSpPr>
        <p:grpSp>
          <p:nvGrpSpPr>
            <p:cNvPr id="10" name="组合 9"/>
            <p:cNvGrpSpPr/>
            <p:nvPr/>
          </p:nvGrpSpPr>
          <p:grpSpPr>
            <a:xfrm>
              <a:off x="672846" y="1494836"/>
              <a:ext cx="11020070" cy="4593430"/>
              <a:chOff x="672846" y="1494836"/>
              <a:chExt cx="11020070" cy="4593430"/>
            </a:xfrm>
          </p:grpSpPr>
          <p:grpSp>
            <p:nvGrpSpPr>
              <p:cNvPr id="6" name="组合 5"/>
              <p:cNvGrpSpPr/>
              <p:nvPr/>
            </p:nvGrpSpPr>
            <p:grpSpPr bwMode="auto">
              <a:xfrm>
                <a:off x="672846" y="1494836"/>
                <a:ext cx="11020070" cy="4593430"/>
                <a:chOff x="2985639" y="356125"/>
                <a:chExt cx="6057900" cy="2116417"/>
              </a:xfrm>
            </p:grpSpPr>
            <p:sp>
              <p:nvSpPr>
                <p:cNvPr id="7" name="圆角矩形 51"/>
                <p:cNvSpPr/>
                <p:nvPr/>
              </p:nvSpPr>
              <p:spPr>
                <a:xfrm>
                  <a:off x="2985639" y="356125"/>
                  <a:ext cx="6057900" cy="2116417"/>
                </a:xfrm>
                <a:prstGeom prst="roundRect">
                  <a:avLst/>
                </a:prstGeom>
                <a:solidFill>
                  <a:srgbClr val="4CC7AA">
                    <a:alpha val="37647"/>
                  </a:srgbClr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3130336" y="441218"/>
                  <a:ext cx="5611811" cy="6569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4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defRPr>
                  </a:lvl5pPr>
                  <a:lvl6pPr eaLnBrk="0" fontAlgn="base" hangingPunct="0"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defRPr>
                  </a:lvl6pPr>
                  <a:lvl7pPr eaLnBrk="0" fontAlgn="base" hangingPunct="0"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defRPr>
                  </a:lvl7pPr>
                  <a:lvl8pPr eaLnBrk="0" fontAlgn="base" hangingPunct="0"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defRPr>
                  </a:lvl8pPr>
                  <a:lvl9pPr eaLnBrk="0" fontAlgn="base" hangingPunct="0"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2800">
                      <a:solidFill>
                        <a:srgbClr val="0000FF"/>
                      </a:solidFill>
                    </a:rPr>
                    <a:t>　　</a:t>
                  </a:r>
                  <a:endParaRPr lang="en-US" altLang="zh-CN" sz="2800" dirty="0"/>
                </a:p>
              </p:txBody>
            </p:sp>
          </p:grpSp>
          <p:sp>
            <p:nvSpPr>
              <p:cNvPr id="5" name="文本框 4"/>
              <p:cNvSpPr txBox="1"/>
              <p:nvPr/>
            </p:nvSpPr>
            <p:spPr>
              <a:xfrm>
                <a:off x="1223307" y="1669542"/>
                <a:ext cx="10058400" cy="41722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en-US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笔算除法时，除到哪一位，商就写在那一位的上面， 不够除时要商</a:t>
                </a: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en-US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占位。</a:t>
                </a:r>
                <a:endPara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en-US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除法的计算是从高位算起，加法、减法和乘法都是从个位算起。</a:t>
                </a:r>
                <a:endPara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en-US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除法可以用乘法来验算。</a:t>
                </a:r>
                <a:endPara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altLang="en-US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 无余数</a:t>
                </a: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en-US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商</a:t>
                </a: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:r>
                  <a:rPr lang="zh-CN" altLang="en-US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除数</a:t>
                </a: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被除数</a:t>
                </a:r>
                <a:endPara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altLang="en-US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 有余数</a:t>
                </a: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en-US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商</a:t>
                </a: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×</a:t>
                </a:r>
                <a:r>
                  <a:rPr lang="zh-CN" altLang="en-US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除数</a:t>
                </a: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:r>
                  <a:rPr lang="zh-CN" altLang="en-US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余数</a:t>
                </a: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32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被除数</a:t>
                </a:r>
                <a:endParaRPr 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9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220" y="1286821"/>
              <a:ext cx="390087" cy="675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0193" y="0"/>
            <a:ext cx="6283842" cy="1025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知识点三：解决问题</a:t>
            </a:r>
            <a:endParaRPr lang="en-US" altLang="zh-CN" sz="3600" b="1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4684" y="1025922"/>
            <a:ext cx="10472302" cy="4540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完成下面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个问题。</a:t>
            </a:r>
            <a:endParaRPr lang="en-US" altLang="zh-CN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一盒鸡蛋有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排，每排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个，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盒鸡蛋有多少个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个鸡蛋，装了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盒，每盒鸡蛋有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排，每排多少个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 16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个鸡蛋正好装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盒，用这样的鸡蛋盒装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96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个鸡蛋，可以装多少盒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4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(4)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小盒可以装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个鸡蛋，大盒可以装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个鸡蛋。王爷爷家的鸡蛋用小盒装正好装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盒，如果用大盒装，可以装多少盒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6770" y="499776"/>
            <a:ext cx="5492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一盒鸡蛋有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排，每排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盒鸡蛋有多少个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8850" y="499776"/>
            <a:ext cx="4991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个鸡蛋，装了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盒，每盒鸡蛋有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排，每排多少个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0038" y="3095625"/>
            <a:ext cx="56340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 16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个鸡蛋正好装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盒，用这样的鸡蛋盒装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96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个鸡蛋，可以装多少盒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38850" y="3095625"/>
            <a:ext cx="6010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(4)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小盒可以装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个鸡蛋，大盒可以装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个鸡蛋。王爷爷家的鸡蛋用小盒装正好装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盒，如果用大盒装，可以装多少盒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533775" y="1107602"/>
            <a:ext cx="2295525" cy="1605197"/>
            <a:chOff x="3581400" y="1317152"/>
            <a:chExt cx="2295525" cy="1605197"/>
          </a:xfrm>
        </p:grpSpPr>
        <p:sp>
          <p:nvSpPr>
            <p:cNvPr id="9" name="矩形: 圆角 8"/>
            <p:cNvSpPr/>
            <p:nvPr/>
          </p:nvSpPr>
          <p:spPr>
            <a:xfrm>
              <a:off x="3581400" y="1330773"/>
              <a:ext cx="1066800" cy="830997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>
              <a:stCxn id="9" idx="1"/>
              <a:endCxn id="9" idx="3"/>
            </p:cNvCxnSpPr>
            <p:nvPr/>
          </p:nvCxnSpPr>
          <p:spPr>
            <a:xfrm>
              <a:off x="3581400" y="1746272"/>
              <a:ext cx="10668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3770313" y="1353855"/>
              <a:ext cx="79216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1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个</a:t>
              </a:r>
              <a:endParaRPr 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770313" y="1792438"/>
              <a:ext cx="79216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1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个</a:t>
              </a:r>
              <a:endParaRPr lang="en-US"/>
            </a:p>
          </p:txBody>
        </p:sp>
        <p:sp>
          <p:nvSpPr>
            <p:cNvPr id="16" name="矩形: 圆角 15"/>
            <p:cNvSpPr/>
            <p:nvPr/>
          </p:nvSpPr>
          <p:spPr>
            <a:xfrm>
              <a:off x="4810125" y="1317152"/>
              <a:ext cx="1066800" cy="830997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左大括号 16"/>
            <p:cNvSpPr/>
            <p:nvPr/>
          </p:nvSpPr>
          <p:spPr>
            <a:xfrm rot="16200000">
              <a:off x="4567237" y="1264618"/>
              <a:ext cx="257175" cy="2114551"/>
            </a:xfrm>
            <a:prstGeom prst="lef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495800" y="2290638"/>
              <a:ext cx="323850" cy="631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?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013379" y="1355039"/>
            <a:ext cx="38727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4×2×2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=8×2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=16(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534400" y="1205245"/>
            <a:ext cx="3293616" cy="1355016"/>
            <a:chOff x="8534400" y="1205245"/>
            <a:chExt cx="3293616" cy="1355016"/>
          </a:xfrm>
        </p:grpSpPr>
        <p:grpSp>
          <p:nvGrpSpPr>
            <p:cNvPr id="23" name="组合 22"/>
            <p:cNvGrpSpPr/>
            <p:nvPr/>
          </p:nvGrpSpPr>
          <p:grpSpPr>
            <a:xfrm>
              <a:off x="8534400" y="1554489"/>
              <a:ext cx="3293616" cy="213065"/>
              <a:chOff x="4891596" y="5912528"/>
              <a:chExt cx="3293616" cy="213065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4891596" y="6107837"/>
                <a:ext cx="3293616" cy="0"/>
              </a:xfrm>
              <a:prstGeom prst="line">
                <a:avLst/>
              </a:prstGeom>
              <a:ln w="57150">
                <a:solidFill>
                  <a:srgbClr val="00B0F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V="1">
                <a:off x="8167456" y="5930284"/>
                <a:ext cx="0" cy="195309"/>
              </a:xfrm>
              <a:prstGeom prst="line">
                <a:avLst/>
              </a:prstGeom>
              <a:ln w="57150">
                <a:solidFill>
                  <a:srgbClr val="00B0F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4918229" y="5912528"/>
                <a:ext cx="0" cy="195309"/>
              </a:xfrm>
              <a:prstGeom prst="line">
                <a:avLst/>
              </a:prstGeom>
              <a:ln w="57150">
                <a:solidFill>
                  <a:srgbClr val="00B0F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8" name="直接连接符 27"/>
            <p:cNvCxnSpPr/>
            <p:nvPr/>
          </p:nvCxnSpPr>
          <p:spPr>
            <a:xfrm flipV="1">
              <a:off x="10248900" y="1513637"/>
              <a:ext cx="0" cy="253917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9439275" y="1582888"/>
              <a:ext cx="0" cy="16691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左大括号 30"/>
            <p:cNvSpPr/>
            <p:nvPr/>
          </p:nvSpPr>
          <p:spPr>
            <a:xfrm rot="16200000">
              <a:off x="10062791" y="364875"/>
              <a:ext cx="257175" cy="3237758"/>
            </a:xfrm>
            <a:prstGeom prst="lef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763124" y="2000364"/>
              <a:ext cx="1181099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16</a:t>
              </a: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个</a:t>
              </a:r>
              <a:endParaRPr 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662989" y="1205245"/>
              <a:ext cx="1181099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?</a:t>
              </a:r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个</a:t>
              </a:r>
              <a:endParaRPr 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6337873" y="1355039"/>
            <a:ext cx="39110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16÷2÷2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=8÷2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=4(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3306365" y="4034155"/>
          <a:ext cx="2588420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4210"/>
                <a:gridCol w="129421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/>
                        <a:t>鸡蛋总数</a:t>
                      </a:r>
                      <a:endParaRPr lang="en-US" altLang="zh-CN" sz="2000" b="1"/>
                    </a:p>
                    <a:p>
                      <a:pPr algn="ctr"/>
                      <a:r>
                        <a:rPr lang="en-US" altLang="zh-CN" sz="2000" b="1"/>
                        <a:t>(</a:t>
                      </a:r>
                      <a:r>
                        <a:rPr lang="zh-CN" altLang="en-US" sz="2000" b="1"/>
                        <a:t>个</a:t>
                      </a:r>
                      <a:r>
                        <a:rPr lang="en-US" altLang="zh-CN" sz="2000" b="1"/>
                        <a:t>)</a:t>
                      </a:r>
                      <a:endParaRPr 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/>
                        <a:t>可装盒数</a:t>
                      </a:r>
                      <a:endParaRPr lang="en-US" altLang="zh-CN" sz="2000" b="1"/>
                    </a:p>
                    <a:p>
                      <a:pPr algn="ctr"/>
                      <a:r>
                        <a:rPr lang="en-US" altLang="zh-CN" sz="2000" b="1"/>
                        <a:t>(</a:t>
                      </a:r>
                      <a:r>
                        <a:rPr lang="zh-CN" altLang="en-US" sz="2000" b="1"/>
                        <a:t>盒</a:t>
                      </a:r>
                      <a:r>
                        <a:rPr lang="en-US" altLang="zh-CN" sz="2000" b="1"/>
                        <a:t>)</a:t>
                      </a:r>
                      <a:endParaRPr lang="en-US" sz="20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16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2</a:t>
                      </a:r>
                      <a:endParaRPr lang="en-US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96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/>
                        <a:t>？</a:t>
                      </a:r>
                      <a:endParaRPr lang="en-US" b="1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8964316" y="4283382"/>
          <a:ext cx="2836417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5351"/>
                <a:gridCol w="995594"/>
                <a:gridCol w="945472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/>
                        <a:t>盒子</a:t>
                      </a:r>
                      <a:endParaRPr 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/>
                        <a:t>一盒几个</a:t>
                      </a:r>
                      <a:r>
                        <a:rPr lang="en-US" altLang="zh-CN" sz="2000"/>
                        <a:t>/</a:t>
                      </a:r>
                      <a:r>
                        <a:rPr lang="zh-CN" altLang="en-US" sz="2000"/>
                        <a:t>个</a:t>
                      </a:r>
                      <a:endParaRPr 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/>
                        <a:t>总盒数</a:t>
                      </a:r>
                      <a:r>
                        <a:rPr lang="en-US" altLang="zh-CN" sz="2000"/>
                        <a:t>/</a:t>
                      </a:r>
                      <a:r>
                        <a:rPr lang="zh-CN" altLang="en-US" sz="2000"/>
                        <a:t>盒</a:t>
                      </a:r>
                      <a:endParaRPr lang="en-US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/>
                        <a:t>小盒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6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40</a:t>
                      </a:r>
                      <a:endParaRPr lang="en-US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/>
                        <a:t>大盒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8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/>
                        <a:t>？</a:t>
                      </a:r>
                      <a:endParaRPr lang="en-US" b="1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9" name="文本框 38"/>
          <p:cNvSpPr txBox="1"/>
          <p:nvPr/>
        </p:nvSpPr>
        <p:spPr>
          <a:xfrm>
            <a:off x="653655" y="4079935"/>
            <a:ext cx="50911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96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÷(16÷2)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=96÷8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=12(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盒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297217" y="4252770"/>
            <a:ext cx="38062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6×40÷8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=240÷8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=30(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盒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66137" y="5898822"/>
            <a:ext cx="10715226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总结一下我们是如何分析有关乘法和除法的数量关系的？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6" grpId="0"/>
      <p:bldP spid="39" grpId="0"/>
      <p:bldP spid="40" grpId="0"/>
      <p:bldP spid="42" grpId="0"/>
    </p:bldLst>
  </p:timing>
</p:sld>
</file>

<file path=ppt/tags/tag1.xml><?xml version="1.0" encoding="utf-8"?>
<p:tagLst xmlns:p="http://schemas.openxmlformats.org/presentationml/2006/main">
  <p:tag name="ISLIDE.ADDREMOVEWATERMARK" val="4FDej8i1H9"/>
</p:tagLst>
</file>

<file path=ppt/tags/tag2.xml><?xml version="1.0" encoding="utf-8"?>
<p:tagLst xmlns:p="http://schemas.openxmlformats.org/presentationml/2006/main">
  <p:tag name="ISLIDE.ADDREMOVEWATERMARK" val="ycIKGxYcie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28575">
          <a:solidFill>
            <a:srgbClr val="00B0F0"/>
          </a:solidFill>
        </a:ln>
      </a:spPr>
      <a:bodyPr rtlCol="0" anchor="ctr"/>
      <a:lstStyle>
        <a:defPPr algn="ctr">
          <a:defRPr sz="3200" b="1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200" b="1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2835</Words>
  <Application>WPS 演示</Application>
  <PresentationFormat>宽屏</PresentationFormat>
  <Paragraphs>600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等线</vt:lpstr>
      <vt:lpstr>楷体</vt:lpstr>
      <vt:lpstr>Times New Roman</vt:lpstr>
      <vt:lpstr>黑体</vt:lpstr>
      <vt:lpstr>等线 Light</vt:lpstr>
      <vt:lpstr>Calibri</vt:lpstr>
      <vt:lpstr>微软雅黑</vt:lpstr>
      <vt:lpstr>Arial Unicode MS</vt:lpstr>
      <vt:lpstr>时尚中黑简体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434</cp:revision>
  <dcterms:created xsi:type="dcterms:W3CDTF">2018-08-15T05:40:00Z</dcterms:created>
  <dcterms:modified xsi:type="dcterms:W3CDTF">2026-02-28T07:02:09Z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A81691F35DD54AB8A0DCA953A467FDFD_12</vt:lpwstr>
  </property>
</Properties>
</file>