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3" r:id="rId3"/>
    <p:sldId id="377" r:id="rId5"/>
    <p:sldId id="357" r:id="rId6"/>
    <p:sldId id="358" r:id="rId7"/>
    <p:sldId id="359" r:id="rId8"/>
    <p:sldId id="370" r:id="rId9"/>
    <p:sldId id="378" r:id="rId10"/>
    <p:sldId id="371" r:id="rId11"/>
    <p:sldId id="372" r:id="rId12"/>
    <p:sldId id="364" r:id="rId13"/>
    <p:sldId id="362" r:id="rId14"/>
    <p:sldId id="373" r:id="rId15"/>
    <p:sldId id="270" r:id="rId1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32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84" userDrawn="1">
          <p15:clr>
            <a:srgbClr val="A4A3A4"/>
          </p15:clr>
        </p15:guide>
        <p15:guide id="5" pos="35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E3BC1"/>
    <a:srgbClr val="1CA1A4"/>
    <a:srgbClr val="70AD47"/>
    <a:srgbClr val="A0CC82"/>
    <a:srgbClr val="22C0C4"/>
    <a:srgbClr val="018EC3"/>
    <a:srgbClr val="0C9ACA"/>
    <a:srgbClr val="F2F2B0"/>
    <a:srgbClr val="EAFF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7" autoAdjust="0"/>
    <p:restoredTop sz="96209" autoAdjust="0"/>
  </p:normalViewPr>
  <p:slideViewPr>
    <p:cSldViewPr showGuides="1">
      <p:cViewPr varScale="1">
        <p:scale>
          <a:sx n="81" d="100"/>
          <a:sy n="81" d="100"/>
        </p:scale>
        <p:origin x="96" y="1194"/>
      </p:cViewPr>
      <p:guideLst>
        <p:guide orient="horz" pos="1632"/>
        <p:guide orient="horz" pos="32"/>
        <p:guide orient="horz" pos="2970"/>
        <p:guide pos="184"/>
        <p:guide pos="35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03625C9-5377-4EF0-B7E4-52A9574799C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8BCDCEA-F005-4A2D-A41C-FE619BD8329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514BC231-1DC7-456B-BBD0-2A76E48135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7" b="10821"/>
          <a:stretch>
            <a:fillRect/>
          </a:stretch>
        </p:blipFill>
        <p:spPr>
          <a:xfrm>
            <a:off x="4639" y="-241895"/>
            <a:ext cx="9144000" cy="5380062"/>
          </a:xfrm>
          <a:prstGeom prst="rect">
            <a:avLst/>
          </a:prstGeom>
        </p:spPr>
      </p:pic>
      <p:sp>
        <p:nvSpPr>
          <p:cNvPr id="7" name="对话气泡: 圆角矩形 6"/>
          <p:cNvSpPr/>
          <p:nvPr userDrawn="1"/>
        </p:nvSpPr>
        <p:spPr>
          <a:xfrm>
            <a:off x="2699792" y="3003798"/>
            <a:ext cx="1152128" cy="360040"/>
          </a:xfrm>
          <a:prstGeom prst="wedgeRoundRectCallout">
            <a:avLst>
              <a:gd name="adj1" fmla="val 40758"/>
              <a:gd name="adj2" fmla="val 92924"/>
              <a:gd name="adj3" fmla="val 16667"/>
            </a:avLst>
          </a:prstGeom>
          <a:solidFill>
            <a:schemeClr val="bg1"/>
          </a:solidFill>
          <a:ln w="127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 userDrawn="1"/>
        </p:nvSpPr>
        <p:spPr bwMode="auto">
          <a:xfrm>
            <a:off x="2627784" y="302748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+mj-ea"/>
                <a:ea typeface="+mj-ea"/>
              </a:rPr>
              <a:t>风车可以旋转</a:t>
            </a:r>
            <a:endParaRPr lang="en-US" sz="1400" b="1"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3" t="53469" r="14319" b="975"/>
          <a:stretch>
            <a:fillRect/>
          </a:stretch>
        </p:blipFill>
        <p:spPr>
          <a:xfrm>
            <a:off x="0" y="3175"/>
            <a:ext cx="9144000" cy="513715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656136" y="410865"/>
            <a:ext cx="2547712" cy="720725"/>
            <a:chOff x="755576" y="547936"/>
            <a:chExt cx="1573587" cy="360040"/>
          </a:xfrm>
        </p:grpSpPr>
        <p:sp>
          <p:nvSpPr>
            <p:cNvPr id="6" name="对话气泡: 圆角矩形 5"/>
            <p:cNvSpPr/>
            <p:nvPr userDrawn="1"/>
          </p:nvSpPr>
          <p:spPr>
            <a:xfrm>
              <a:off x="755576" y="547936"/>
              <a:ext cx="1152128" cy="360040"/>
            </a:xfrm>
            <a:prstGeom prst="wedgeRoundRectCallout">
              <a:avLst>
                <a:gd name="adj1" fmla="val 45864"/>
                <a:gd name="adj2" fmla="val 88959"/>
                <a:gd name="adj3" fmla="val 16667"/>
              </a:avLst>
            </a:prstGeom>
            <a:solidFill>
              <a:schemeClr val="bg1"/>
            </a:solidFill>
            <a:ln w="12700">
              <a:solidFill>
                <a:srgbClr val="1CA1A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/>
            <p:cNvSpPr txBox="1"/>
            <p:nvPr userDrawn="1"/>
          </p:nvSpPr>
          <p:spPr bwMode="auto">
            <a:xfrm>
              <a:off x="816995" y="620251"/>
              <a:ext cx="1512168" cy="199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+mj-ea"/>
                  <a:ea typeface="+mj-ea"/>
                </a:rPr>
                <a:t>风车可以旋转</a:t>
              </a:r>
              <a:endParaRPr lang="en-US" sz="2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84" y="-212836"/>
            <a:ext cx="9548928" cy="5592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1"/>
            <a:ext cx="1149183" cy="1331641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15875" y="207963"/>
            <a:ext cx="9159875" cy="4935537"/>
            <a:chOff x="-15864" y="207562"/>
            <a:chExt cx="9159865" cy="4935938"/>
          </a:xfrm>
        </p:grpSpPr>
        <p:sp>
          <p:nvSpPr>
            <p:cNvPr id="3" name="任意多边形 43"/>
            <p:cNvSpPr/>
            <p:nvPr/>
          </p:nvSpPr>
          <p:spPr>
            <a:xfrm>
              <a:off x="-15864" y="3065294"/>
              <a:ext cx="9159865" cy="2078206"/>
            </a:xfrm>
            <a:custGeom>
              <a:avLst/>
              <a:gdLst>
                <a:gd name="connsiteX0" fmla="*/ 0 w 12213154"/>
                <a:gd name="connsiteY0" fmla="*/ 2586699 h 2770197"/>
                <a:gd name="connsiteX1" fmla="*/ 60560 w 12213154"/>
                <a:gd name="connsiteY1" fmla="*/ 2594946 h 2770197"/>
                <a:gd name="connsiteX2" fmla="*/ 2940804 w 12213154"/>
                <a:gd name="connsiteY2" fmla="*/ 2770197 h 2770197"/>
                <a:gd name="connsiteX3" fmla="*/ 0 w 12213154"/>
                <a:gd name="connsiteY3" fmla="*/ 2770197 h 2770197"/>
                <a:gd name="connsiteX4" fmla="*/ 12213154 w 12213154"/>
                <a:gd name="connsiteY4" fmla="*/ 0 h 2770197"/>
                <a:gd name="connsiteX5" fmla="*/ 12213154 w 12213154"/>
                <a:gd name="connsiteY5" fmla="*/ 2770197 h 2770197"/>
                <a:gd name="connsiteX6" fmla="*/ 2940804 w 12213154"/>
                <a:gd name="connsiteY6" fmla="*/ 2770197 h 2770197"/>
                <a:gd name="connsiteX7" fmla="*/ 12191096 w 12213154"/>
                <a:gd name="connsiteY7" fmla="*/ 31262 h 27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13154" h="2770197">
                  <a:moveTo>
                    <a:pt x="0" y="2586699"/>
                  </a:moveTo>
                  <a:lnTo>
                    <a:pt x="60560" y="2594946"/>
                  </a:lnTo>
                  <a:cubicBezTo>
                    <a:pt x="970428" y="2708841"/>
                    <a:pt x="1937812" y="2770197"/>
                    <a:pt x="2940804" y="2770197"/>
                  </a:cubicBezTo>
                  <a:lnTo>
                    <a:pt x="0" y="2770197"/>
                  </a:lnTo>
                  <a:close/>
                  <a:moveTo>
                    <a:pt x="12213154" y="0"/>
                  </a:moveTo>
                  <a:lnTo>
                    <a:pt x="12213154" y="2770197"/>
                  </a:lnTo>
                  <a:lnTo>
                    <a:pt x="2940804" y="2770197"/>
                  </a:lnTo>
                  <a:cubicBezTo>
                    <a:pt x="7287102" y="2770197"/>
                    <a:pt x="10964770" y="1618062"/>
                    <a:pt x="12191096" y="31262"/>
                  </a:cubicBezTo>
                  <a:close/>
                </a:path>
              </a:pathLst>
            </a:custGeom>
            <a:solidFill>
              <a:srgbClr val="21B8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4" name="组合 3"/>
            <p:cNvGrpSpPr/>
            <p:nvPr/>
          </p:nvGrpSpPr>
          <p:grpSpPr bwMode="auto">
            <a:xfrm rot="-1291772">
              <a:off x="4773844" y="2066086"/>
              <a:ext cx="921544" cy="1913811"/>
              <a:chOff x="10922634" y="3936050"/>
              <a:chExt cx="1228725" cy="2551748"/>
            </a:xfrm>
          </p:grpSpPr>
          <p:grpSp>
            <p:nvGrpSpPr>
              <p:cNvPr id="36" name="组合 35"/>
              <p:cNvGrpSpPr/>
              <p:nvPr/>
            </p:nvGrpSpPr>
            <p:grpSpPr bwMode="auto">
              <a:xfrm>
                <a:off x="11029950" y="4058923"/>
                <a:ext cx="1033462" cy="2428875"/>
                <a:chOff x="10836275" y="9112251"/>
                <a:chExt cx="1033462" cy="2428875"/>
              </a:xfrm>
            </p:grpSpPr>
            <p:sp>
              <p:nvSpPr>
                <p:cNvPr id="38" name="Freeform 138"/>
                <p:cNvSpPr/>
                <p:nvPr/>
              </p:nvSpPr>
              <p:spPr bwMode="auto">
                <a:xfrm>
                  <a:off x="11337881" y="10074863"/>
                  <a:ext cx="188382" cy="139711"/>
                </a:xfrm>
                <a:custGeom>
                  <a:avLst/>
                  <a:gdLst>
                    <a:gd name="T0" fmla="*/ 0 w 123"/>
                    <a:gd name="T1" fmla="*/ 19 h 91"/>
                    <a:gd name="T2" fmla="*/ 13 w 123"/>
                    <a:gd name="T3" fmla="*/ 91 h 91"/>
                    <a:gd name="T4" fmla="*/ 123 w 123"/>
                    <a:gd name="T5" fmla="*/ 72 h 91"/>
                    <a:gd name="T6" fmla="*/ 109 w 123"/>
                    <a:gd name="T7" fmla="*/ 0 h 91"/>
                    <a:gd name="T8" fmla="*/ 0 w 123"/>
                    <a:gd name="T9" fmla="*/ 19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91">
                      <a:moveTo>
                        <a:pt x="0" y="19"/>
                      </a:moveTo>
                      <a:lnTo>
                        <a:pt x="13" y="91"/>
                      </a:lnTo>
                      <a:lnTo>
                        <a:pt x="123" y="72"/>
                      </a:lnTo>
                      <a:lnTo>
                        <a:pt x="10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39"/>
                <p:cNvSpPr>
                  <a:spLocks noEditPoints="1"/>
                </p:cNvSpPr>
                <p:nvPr/>
              </p:nvSpPr>
              <p:spPr bwMode="auto">
                <a:xfrm>
                  <a:off x="10811644" y="9077924"/>
                  <a:ext cx="766232" cy="931409"/>
                </a:xfrm>
                <a:custGeom>
                  <a:avLst/>
                  <a:gdLst>
                    <a:gd name="T0" fmla="*/ 97 w 182"/>
                    <a:gd name="T1" fmla="*/ 218 h 220"/>
                    <a:gd name="T2" fmla="*/ 119 w 182"/>
                    <a:gd name="T3" fmla="*/ 220 h 220"/>
                    <a:gd name="T4" fmla="*/ 127 w 182"/>
                    <a:gd name="T5" fmla="*/ 220 h 220"/>
                    <a:gd name="T6" fmla="*/ 119 w 182"/>
                    <a:gd name="T7" fmla="*/ 220 h 220"/>
                    <a:gd name="T8" fmla="*/ 97 w 182"/>
                    <a:gd name="T9" fmla="*/ 218 h 220"/>
                    <a:gd name="T10" fmla="*/ 119 w 182"/>
                    <a:gd name="T11" fmla="*/ 0 h 220"/>
                    <a:gd name="T12" fmla="*/ 99 w 182"/>
                    <a:gd name="T13" fmla="*/ 2 h 220"/>
                    <a:gd name="T14" fmla="*/ 11 w 182"/>
                    <a:gd name="T15" fmla="*/ 130 h 220"/>
                    <a:gd name="T16" fmla="*/ 64 w 182"/>
                    <a:gd name="T17" fmla="*/ 205 h 220"/>
                    <a:gd name="T18" fmla="*/ 56 w 182"/>
                    <a:gd name="T19" fmla="*/ 200 h 220"/>
                    <a:gd name="T20" fmla="*/ 182 w 182"/>
                    <a:gd name="T21" fmla="*/ 20 h 220"/>
                    <a:gd name="T22" fmla="*/ 119 w 182"/>
                    <a:gd name="T23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20">
                      <a:moveTo>
                        <a:pt x="97" y="218"/>
                      </a:moveTo>
                      <a:cubicBezTo>
                        <a:pt x="104" y="219"/>
                        <a:pt x="111" y="220"/>
                        <a:pt x="119" y="220"/>
                      </a:cubicBezTo>
                      <a:cubicBezTo>
                        <a:pt x="121" y="220"/>
                        <a:pt x="124" y="220"/>
                        <a:pt x="127" y="220"/>
                      </a:cubicBezTo>
                      <a:cubicBezTo>
                        <a:pt x="124" y="220"/>
                        <a:pt x="122" y="220"/>
                        <a:pt x="119" y="220"/>
                      </a:cubicBezTo>
                      <a:cubicBezTo>
                        <a:pt x="112" y="220"/>
                        <a:pt x="104" y="219"/>
                        <a:pt x="97" y="218"/>
                      </a:cubicBezTo>
                      <a:moveTo>
                        <a:pt x="119" y="0"/>
                      </a:moveTo>
                      <a:cubicBezTo>
                        <a:pt x="113" y="0"/>
                        <a:pt x="106" y="1"/>
                        <a:pt x="99" y="2"/>
                      </a:cubicBezTo>
                      <a:cubicBezTo>
                        <a:pt x="40" y="13"/>
                        <a:pt x="0" y="70"/>
                        <a:pt x="11" y="130"/>
                      </a:cubicBezTo>
                      <a:cubicBezTo>
                        <a:pt x="17" y="163"/>
                        <a:pt x="37" y="189"/>
                        <a:pt x="64" y="205"/>
                      </a:cubicBezTo>
                      <a:cubicBezTo>
                        <a:pt x="61" y="204"/>
                        <a:pt x="59" y="202"/>
                        <a:pt x="56" y="200"/>
                      </a:cubicBezTo>
                      <a:cubicBezTo>
                        <a:pt x="182" y="20"/>
                        <a:pt x="182" y="20"/>
                        <a:pt x="182" y="20"/>
                      </a:cubicBezTo>
                      <a:cubicBezTo>
                        <a:pt x="164" y="7"/>
                        <a:pt x="142" y="0"/>
                        <a:pt x="119" y="0"/>
                      </a:cubicBezTo>
                    </a:path>
                  </a:pathLst>
                </a:custGeom>
                <a:solidFill>
                  <a:srgbClr val="C3BB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40"/>
                <p:cNvSpPr>
                  <a:spLocks noEditPoints="1"/>
                </p:cNvSpPr>
                <p:nvPr/>
              </p:nvSpPr>
              <p:spPr bwMode="auto">
                <a:xfrm>
                  <a:off x="11083221" y="9171908"/>
                  <a:ext cx="751416" cy="840385"/>
                </a:xfrm>
                <a:custGeom>
                  <a:avLst/>
                  <a:gdLst>
                    <a:gd name="T0" fmla="*/ 0 w 180"/>
                    <a:gd name="T1" fmla="*/ 185 h 200"/>
                    <a:gd name="T2" fmla="*/ 33 w 180"/>
                    <a:gd name="T3" fmla="*/ 198 h 200"/>
                    <a:gd name="T4" fmla="*/ 0 w 180"/>
                    <a:gd name="T5" fmla="*/ 185 h 200"/>
                    <a:gd name="T6" fmla="*/ 118 w 180"/>
                    <a:gd name="T7" fmla="*/ 0 h 200"/>
                    <a:gd name="T8" fmla="*/ 118 w 180"/>
                    <a:gd name="T9" fmla="*/ 0 h 200"/>
                    <a:gd name="T10" fmla="*/ 163 w 180"/>
                    <a:gd name="T11" fmla="*/ 70 h 200"/>
                    <a:gd name="T12" fmla="*/ 75 w 180"/>
                    <a:gd name="T13" fmla="*/ 198 h 200"/>
                    <a:gd name="T14" fmla="*/ 63 w 180"/>
                    <a:gd name="T15" fmla="*/ 200 h 200"/>
                    <a:gd name="T16" fmla="*/ 145 w 180"/>
                    <a:gd name="T17" fmla="*/ 153 h 200"/>
                    <a:gd name="T18" fmla="*/ 118 w 180"/>
                    <a:gd name="T19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0" h="200">
                      <a:moveTo>
                        <a:pt x="0" y="185"/>
                      </a:moveTo>
                      <a:cubicBezTo>
                        <a:pt x="10" y="191"/>
                        <a:pt x="22" y="195"/>
                        <a:pt x="33" y="198"/>
                      </a:cubicBezTo>
                      <a:cubicBezTo>
                        <a:pt x="21" y="195"/>
                        <a:pt x="10" y="191"/>
                        <a:pt x="0" y="185"/>
                      </a:cubicBezTo>
                      <a:moveTo>
                        <a:pt x="118" y="0"/>
                      </a:move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41" y="16"/>
                        <a:pt x="158" y="40"/>
                        <a:pt x="163" y="70"/>
                      </a:cubicBezTo>
                      <a:cubicBezTo>
                        <a:pt x="174" y="130"/>
                        <a:pt x="134" y="187"/>
                        <a:pt x="75" y="198"/>
                      </a:cubicBezTo>
                      <a:cubicBezTo>
                        <a:pt x="71" y="199"/>
                        <a:pt x="67" y="199"/>
                        <a:pt x="63" y="200"/>
                      </a:cubicBezTo>
                      <a:cubicBezTo>
                        <a:pt x="95" y="197"/>
                        <a:pt x="126" y="181"/>
                        <a:pt x="145" y="153"/>
                      </a:cubicBezTo>
                      <a:cubicBezTo>
                        <a:pt x="180" y="103"/>
                        <a:pt x="168" y="34"/>
                        <a:pt x="118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41"/>
                <p:cNvSpPr/>
                <p:nvPr/>
              </p:nvSpPr>
              <p:spPr bwMode="auto">
                <a:xfrm>
                  <a:off x="11043527" y="9169713"/>
                  <a:ext cx="761999" cy="840384"/>
                </a:xfrm>
                <a:custGeom>
                  <a:avLst/>
                  <a:gdLst>
                    <a:gd name="T0" fmla="*/ 126 w 182"/>
                    <a:gd name="T1" fmla="*/ 0 h 200"/>
                    <a:gd name="T2" fmla="*/ 0 w 182"/>
                    <a:gd name="T3" fmla="*/ 180 h 200"/>
                    <a:gd name="T4" fmla="*/ 8 w 182"/>
                    <a:gd name="T5" fmla="*/ 185 h 200"/>
                    <a:gd name="T6" fmla="*/ 41 w 182"/>
                    <a:gd name="T7" fmla="*/ 198 h 200"/>
                    <a:gd name="T8" fmla="*/ 63 w 182"/>
                    <a:gd name="T9" fmla="*/ 200 h 200"/>
                    <a:gd name="T10" fmla="*/ 71 w 182"/>
                    <a:gd name="T11" fmla="*/ 200 h 200"/>
                    <a:gd name="T12" fmla="*/ 83 w 182"/>
                    <a:gd name="T13" fmla="*/ 198 h 200"/>
                    <a:gd name="T14" fmla="*/ 171 w 182"/>
                    <a:gd name="T15" fmla="*/ 70 h 200"/>
                    <a:gd name="T16" fmla="*/ 126 w 182"/>
                    <a:gd name="T17" fmla="*/ 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2" h="200">
                      <a:moveTo>
                        <a:pt x="126" y="0"/>
                      </a:moveTo>
                      <a:cubicBezTo>
                        <a:pt x="0" y="180"/>
                        <a:pt x="0" y="180"/>
                        <a:pt x="0" y="180"/>
                      </a:cubicBezTo>
                      <a:cubicBezTo>
                        <a:pt x="3" y="182"/>
                        <a:pt x="5" y="184"/>
                        <a:pt x="8" y="185"/>
                      </a:cubicBezTo>
                      <a:cubicBezTo>
                        <a:pt x="18" y="191"/>
                        <a:pt x="29" y="195"/>
                        <a:pt x="41" y="198"/>
                      </a:cubicBezTo>
                      <a:cubicBezTo>
                        <a:pt x="48" y="199"/>
                        <a:pt x="56" y="200"/>
                        <a:pt x="63" y="200"/>
                      </a:cubicBezTo>
                      <a:cubicBezTo>
                        <a:pt x="66" y="200"/>
                        <a:pt x="68" y="200"/>
                        <a:pt x="71" y="200"/>
                      </a:cubicBezTo>
                      <a:cubicBezTo>
                        <a:pt x="75" y="199"/>
                        <a:pt x="79" y="199"/>
                        <a:pt x="83" y="198"/>
                      </a:cubicBezTo>
                      <a:cubicBezTo>
                        <a:pt x="142" y="187"/>
                        <a:pt x="182" y="130"/>
                        <a:pt x="171" y="70"/>
                      </a:cubicBezTo>
                      <a:cubicBezTo>
                        <a:pt x="166" y="40"/>
                        <a:pt x="149" y="16"/>
                        <a:pt x="126" y="0"/>
                      </a:cubicBezTo>
                    </a:path>
                  </a:pathLst>
                </a:custGeom>
                <a:solidFill>
                  <a:srgbClr val="DBD6D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42"/>
                <p:cNvSpPr/>
                <p:nvPr/>
              </p:nvSpPr>
              <p:spPr bwMode="auto">
                <a:xfrm>
                  <a:off x="11324459" y="10184226"/>
                  <a:ext cx="457199" cy="1297621"/>
                </a:xfrm>
                <a:custGeom>
                  <a:avLst/>
                  <a:gdLst>
                    <a:gd name="T0" fmla="*/ 103 w 109"/>
                    <a:gd name="T1" fmla="*/ 256 h 308"/>
                    <a:gd name="T2" fmla="*/ 53 w 109"/>
                    <a:gd name="T3" fmla="*/ 4 h 308"/>
                    <a:gd name="T4" fmla="*/ 48 w 109"/>
                    <a:gd name="T5" fmla="*/ 0 h 308"/>
                    <a:gd name="T6" fmla="*/ 4 w 109"/>
                    <a:gd name="T7" fmla="*/ 8 h 308"/>
                    <a:gd name="T8" fmla="*/ 0 w 109"/>
                    <a:gd name="T9" fmla="*/ 13 h 308"/>
                    <a:gd name="T10" fmla="*/ 42 w 109"/>
                    <a:gd name="T11" fmla="*/ 267 h 308"/>
                    <a:gd name="T12" fmla="*/ 45 w 109"/>
                    <a:gd name="T13" fmla="*/ 280 h 308"/>
                    <a:gd name="T14" fmla="*/ 81 w 109"/>
                    <a:gd name="T15" fmla="*/ 305 h 308"/>
                    <a:gd name="T16" fmla="*/ 106 w 109"/>
                    <a:gd name="T17" fmla="*/ 269 h 308"/>
                    <a:gd name="T18" fmla="*/ 103 w 109"/>
                    <a:gd name="T19" fmla="*/ 256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9" h="308">
                      <a:moveTo>
                        <a:pt x="103" y="256"/>
                      </a:move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3" y="1"/>
                        <a:pt x="51" y="0"/>
                        <a:pt x="48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9"/>
                        <a:pt x="0" y="11"/>
                        <a:pt x="0" y="13"/>
                      </a:cubicBezTo>
                      <a:cubicBezTo>
                        <a:pt x="42" y="267"/>
                        <a:pt x="42" y="267"/>
                        <a:pt x="42" y="267"/>
                      </a:cubicBezTo>
                      <a:cubicBezTo>
                        <a:pt x="45" y="280"/>
                        <a:pt x="45" y="280"/>
                        <a:pt x="45" y="280"/>
                      </a:cubicBezTo>
                      <a:cubicBezTo>
                        <a:pt x="48" y="297"/>
                        <a:pt x="64" y="308"/>
                        <a:pt x="81" y="305"/>
                      </a:cubicBezTo>
                      <a:cubicBezTo>
                        <a:pt x="98" y="302"/>
                        <a:pt x="109" y="286"/>
                        <a:pt x="106" y="269"/>
                      </a:cubicBezTo>
                      <a:lnTo>
                        <a:pt x="103" y="256"/>
                      </a:lnTo>
                      <a:close/>
                    </a:path>
                  </a:pathLst>
                </a:custGeom>
                <a:solidFill>
                  <a:srgbClr val="21B8BB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43"/>
                <p:cNvSpPr/>
                <p:nvPr/>
              </p:nvSpPr>
              <p:spPr bwMode="auto">
                <a:xfrm>
                  <a:off x="10843754" y="9065913"/>
                  <a:ext cx="946149" cy="965278"/>
                </a:xfrm>
                <a:custGeom>
                  <a:avLst/>
                  <a:gdLst>
                    <a:gd name="T0" fmla="*/ 94 w 228"/>
                    <a:gd name="T1" fmla="*/ 6 h 228"/>
                    <a:gd name="T2" fmla="*/ 94 w 228"/>
                    <a:gd name="T3" fmla="*/ 1 h 228"/>
                    <a:gd name="T4" fmla="*/ 0 w 228"/>
                    <a:gd name="T5" fmla="*/ 114 h 228"/>
                    <a:gd name="T6" fmla="*/ 1 w 228"/>
                    <a:gd name="T7" fmla="*/ 134 h 228"/>
                    <a:gd name="T8" fmla="*/ 114 w 228"/>
                    <a:gd name="T9" fmla="*/ 228 h 228"/>
                    <a:gd name="T10" fmla="*/ 134 w 228"/>
                    <a:gd name="T11" fmla="*/ 226 h 228"/>
                    <a:gd name="T12" fmla="*/ 228 w 228"/>
                    <a:gd name="T13" fmla="*/ 114 h 228"/>
                    <a:gd name="T14" fmla="*/ 226 w 228"/>
                    <a:gd name="T15" fmla="*/ 94 h 228"/>
                    <a:gd name="T16" fmla="*/ 114 w 228"/>
                    <a:gd name="T17" fmla="*/ 0 h 228"/>
                    <a:gd name="T18" fmla="*/ 94 w 228"/>
                    <a:gd name="T19" fmla="*/ 1 h 228"/>
                    <a:gd name="T20" fmla="*/ 94 w 228"/>
                    <a:gd name="T21" fmla="*/ 6 h 228"/>
                    <a:gd name="T22" fmla="*/ 95 w 228"/>
                    <a:gd name="T23" fmla="*/ 10 h 228"/>
                    <a:gd name="T24" fmla="*/ 114 w 228"/>
                    <a:gd name="T25" fmla="*/ 8 h 228"/>
                    <a:gd name="T26" fmla="*/ 218 w 228"/>
                    <a:gd name="T27" fmla="*/ 95 h 228"/>
                    <a:gd name="T28" fmla="*/ 220 w 228"/>
                    <a:gd name="T29" fmla="*/ 114 h 228"/>
                    <a:gd name="T30" fmla="*/ 133 w 228"/>
                    <a:gd name="T31" fmla="*/ 218 h 228"/>
                    <a:gd name="T32" fmla="*/ 114 w 228"/>
                    <a:gd name="T33" fmla="*/ 220 h 228"/>
                    <a:gd name="T34" fmla="*/ 10 w 228"/>
                    <a:gd name="T35" fmla="*/ 133 h 228"/>
                    <a:gd name="T36" fmla="*/ 8 w 228"/>
                    <a:gd name="T37" fmla="*/ 114 h 228"/>
                    <a:gd name="T38" fmla="*/ 95 w 228"/>
                    <a:gd name="T39" fmla="*/ 10 h 228"/>
                    <a:gd name="T40" fmla="*/ 94 w 228"/>
                    <a:gd name="T41" fmla="*/ 6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28" h="228">
                      <a:moveTo>
                        <a:pt x="94" y="6"/>
                      </a:moveTo>
                      <a:cubicBezTo>
                        <a:pt x="94" y="1"/>
                        <a:pt x="94" y="1"/>
                        <a:pt x="94" y="1"/>
                      </a:cubicBezTo>
                      <a:cubicBezTo>
                        <a:pt x="38" y="12"/>
                        <a:pt x="0" y="60"/>
                        <a:pt x="0" y="114"/>
                      </a:cubicBezTo>
                      <a:cubicBezTo>
                        <a:pt x="0" y="121"/>
                        <a:pt x="0" y="127"/>
                        <a:pt x="1" y="134"/>
                      </a:cubicBezTo>
                      <a:cubicBezTo>
                        <a:pt x="12" y="190"/>
                        <a:pt x="60" y="228"/>
                        <a:pt x="114" y="228"/>
                      </a:cubicBezTo>
                      <a:cubicBezTo>
                        <a:pt x="121" y="228"/>
                        <a:pt x="127" y="228"/>
                        <a:pt x="134" y="226"/>
                      </a:cubicBezTo>
                      <a:cubicBezTo>
                        <a:pt x="190" y="216"/>
                        <a:pt x="228" y="168"/>
                        <a:pt x="228" y="114"/>
                      </a:cubicBezTo>
                      <a:cubicBezTo>
                        <a:pt x="228" y="107"/>
                        <a:pt x="228" y="100"/>
                        <a:pt x="226" y="94"/>
                      </a:cubicBezTo>
                      <a:cubicBezTo>
                        <a:pt x="216" y="38"/>
                        <a:pt x="168" y="0"/>
                        <a:pt x="114" y="0"/>
                      </a:cubicBezTo>
                      <a:cubicBezTo>
                        <a:pt x="107" y="0"/>
                        <a:pt x="100" y="0"/>
                        <a:pt x="94" y="1"/>
                      </a:cubicBezTo>
                      <a:cubicBezTo>
                        <a:pt x="94" y="6"/>
                        <a:pt x="94" y="6"/>
                        <a:pt x="94" y="6"/>
                      </a:cubicBezTo>
                      <a:cubicBezTo>
                        <a:pt x="95" y="10"/>
                        <a:pt x="95" y="10"/>
                        <a:pt x="95" y="10"/>
                      </a:cubicBezTo>
                      <a:cubicBezTo>
                        <a:pt x="101" y="9"/>
                        <a:pt x="108" y="8"/>
                        <a:pt x="114" y="8"/>
                      </a:cubicBezTo>
                      <a:cubicBezTo>
                        <a:pt x="164" y="8"/>
                        <a:pt x="209" y="44"/>
                        <a:pt x="218" y="95"/>
                      </a:cubicBezTo>
                      <a:cubicBezTo>
                        <a:pt x="219" y="101"/>
                        <a:pt x="220" y="108"/>
                        <a:pt x="220" y="114"/>
                      </a:cubicBezTo>
                      <a:cubicBezTo>
                        <a:pt x="220" y="164"/>
                        <a:pt x="184" y="209"/>
                        <a:pt x="133" y="218"/>
                      </a:cubicBezTo>
                      <a:cubicBezTo>
                        <a:pt x="126" y="219"/>
                        <a:pt x="120" y="220"/>
                        <a:pt x="114" y="220"/>
                      </a:cubicBezTo>
                      <a:cubicBezTo>
                        <a:pt x="64" y="220"/>
                        <a:pt x="19" y="184"/>
                        <a:pt x="10" y="133"/>
                      </a:cubicBezTo>
                      <a:cubicBezTo>
                        <a:pt x="9" y="126"/>
                        <a:pt x="8" y="120"/>
                        <a:pt x="8" y="114"/>
                      </a:cubicBezTo>
                      <a:cubicBezTo>
                        <a:pt x="8" y="64"/>
                        <a:pt x="44" y="19"/>
                        <a:pt x="95" y="10"/>
                      </a:cubicBezTo>
                      <a:lnTo>
                        <a:pt x="94" y="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7" name="Freeform 144"/>
              <p:cNvSpPr>
                <a:spLocks noEditPoints="1"/>
              </p:cNvSpPr>
              <p:nvPr/>
            </p:nvSpPr>
            <p:spPr bwMode="auto">
              <a:xfrm>
                <a:off x="10891506" y="3928427"/>
                <a:ext cx="1261532" cy="1206598"/>
              </a:xfrm>
              <a:custGeom>
                <a:avLst/>
                <a:gdLst>
                  <a:gd name="T0" fmla="*/ 121 w 290"/>
                  <a:gd name="T1" fmla="*/ 14 h 290"/>
                  <a:gd name="T2" fmla="*/ 14 w 290"/>
                  <a:gd name="T3" fmla="*/ 169 h 290"/>
                  <a:gd name="T4" fmla="*/ 169 w 290"/>
                  <a:gd name="T5" fmla="*/ 276 h 290"/>
                  <a:gd name="T6" fmla="*/ 276 w 290"/>
                  <a:gd name="T7" fmla="*/ 121 h 290"/>
                  <a:gd name="T8" fmla="*/ 121 w 290"/>
                  <a:gd name="T9" fmla="*/ 14 h 290"/>
                  <a:gd name="T10" fmla="*/ 165 w 290"/>
                  <a:gd name="T11" fmla="*/ 253 h 290"/>
                  <a:gd name="T12" fmla="*/ 37 w 290"/>
                  <a:gd name="T13" fmla="*/ 165 h 290"/>
                  <a:gd name="T14" fmla="*/ 125 w 290"/>
                  <a:gd name="T15" fmla="*/ 37 h 290"/>
                  <a:gd name="T16" fmla="*/ 253 w 290"/>
                  <a:gd name="T17" fmla="*/ 125 h 290"/>
                  <a:gd name="T18" fmla="*/ 165 w 290"/>
                  <a:gd name="T19" fmla="*/ 253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290">
                    <a:moveTo>
                      <a:pt x="121" y="14"/>
                    </a:moveTo>
                    <a:cubicBezTo>
                      <a:pt x="49" y="27"/>
                      <a:pt x="0" y="96"/>
                      <a:pt x="14" y="169"/>
                    </a:cubicBezTo>
                    <a:cubicBezTo>
                      <a:pt x="27" y="241"/>
                      <a:pt x="96" y="290"/>
                      <a:pt x="169" y="276"/>
                    </a:cubicBezTo>
                    <a:cubicBezTo>
                      <a:pt x="241" y="263"/>
                      <a:pt x="290" y="194"/>
                      <a:pt x="276" y="121"/>
                    </a:cubicBezTo>
                    <a:cubicBezTo>
                      <a:pt x="263" y="49"/>
                      <a:pt x="194" y="0"/>
                      <a:pt x="121" y="14"/>
                    </a:cubicBezTo>
                    <a:close/>
                    <a:moveTo>
                      <a:pt x="165" y="253"/>
                    </a:moveTo>
                    <a:cubicBezTo>
                      <a:pt x="105" y="264"/>
                      <a:pt x="48" y="224"/>
                      <a:pt x="37" y="165"/>
                    </a:cubicBezTo>
                    <a:cubicBezTo>
                      <a:pt x="26" y="105"/>
                      <a:pt x="66" y="48"/>
                      <a:pt x="125" y="37"/>
                    </a:cubicBezTo>
                    <a:cubicBezTo>
                      <a:pt x="185" y="26"/>
                      <a:pt x="242" y="66"/>
                      <a:pt x="253" y="125"/>
                    </a:cubicBezTo>
                    <a:cubicBezTo>
                      <a:pt x="264" y="185"/>
                      <a:pt x="224" y="242"/>
                      <a:pt x="165" y="253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 bwMode="auto">
            <a:xfrm>
              <a:off x="430510" y="207562"/>
              <a:ext cx="4114201" cy="4454107"/>
              <a:chOff x="430510" y="207562"/>
              <a:chExt cx="4114201" cy="4454107"/>
            </a:xfrm>
          </p:grpSpPr>
          <p:pic>
            <p:nvPicPr>
              <p:cNvPr id="8" name="图片 7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510" y="1066209"/>
                <a:ext cx="4114201" cy="3306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图片 8" descr="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920000">
                <a:off x="1563427" y="207562"/>
                <a:ext cx="1714024" cy="1906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0" name="组合 9"/>
              <p:cNvGrpSpPr/>
              <p:nvPr/>
            </p:nvGrpSpPr>
            <p:grpSpPr bwMode="auto">
              <a:xfrm rot="6000000">
                <a:off x="1331569" y="3487054"/>
                <a:ext cx="1496301" cy="852930"/>
                <a:chOff x="8510587" y="13255626"/>
                <a:chExt cx="3071813" cy="1751013"/>
              </a:xfrm>
            </p:grpSpPr>
            <p:sp>
              <p:nvSpPr>
                <p:cNvPr id="20" name="Freeform 105"/>
                <p:cNvSpPr>
                  <a:spLocks noEditPoints="1"/>
                </p:cNvSpPr>
                <p:nvPr/>
              </p:nvSpPr>
              <p:spPr bwMode="auto">
                <a:xfrm>
                  <a:off x="8568726" y="13258321"/>
                  <a:ext cx="3014856" cy="1623000"/>
                </a:xfrm>
                <a:custGeom>
                  <a:avLst/>
                  <a:gdLst>
                    <a:gd name="T0" fmla="*/ 0 w 711"/>
                    <a:gd name="T1" fmla="*/ 82 h 381"/>
                    <a:gd name="T2" fmla="*/ 675 w 711"/>
                    <a:gd name="T3" fmla="*/ 381 h 381"/>
                    <a:gd name="T4" fmla="*/ 711 w 711"/>
                    <a:gd name="T5" fmla="*/ 299 h 381"/>
                    <a:gd name="T6" fmla="*/ 36 w 711"/>
                    <a:gd name="T7" fmla="*/ 0 h 381"/>
                    <a:gd name="T8" fmla="*/ 0 w 711"/>
                    <a:gd name="T9" fmla="*/ 82 h 381"/>
                    <a:gd name="T10" fmla="*/ 641 w 711"/>
                    <a:gd name="T11" fmla="*/ 317 h 381"/>
                    <a:gd name="T12" fmla="*/ 662 w 711"/>
                    <a:gd name="T13" fmla="*/ 308 h 381"/>
                    <a:gd name="T14" fmla="*/ 671 w 711"/>
                    <a:gd name="T15" fmla="*/ 330 h 381"/>
                    <a:gd name="T16" fmla="*/ 649 w 711"/>
                    <a:gd name="T17" fmla="*/ 338 h 381"/>
                    <a:gd name="T18" fmla="*/ 641 w 711"/>
                    <a:gd name="T19" fmla="*/ 317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11" h="381">
                      <a:moveTo>
                        <a:pt x="0" y="82"/>
                      </a:moveTo>
                      <a:cubicBezTo>
                        <a:pt x="675" y="381"/>
                        <a:pt x="675" y="381"/>
                        <a:pt x="675" y="381"/>
                      </a:cubicBezTo>
                      <a:cubicBezTo>
                        <a:pt x="711" y="299"/>
                        <a:pt x="711" y="299"/>
                        <a:pt x="711" y="299"/>
                      </a:cubicBezTo>
                      <a:cubicBezTo>
                        <a:pt x="36" y="0"/>
                        <a:pt x="36" y="0"/>
                        <a:pt x="36" y="0"/>
                      </a:cubicBezTo>
                      <a:lnTo>
                        <a:pt x="0" y="82"/>
                      </a:lnTo>
                      <a:close/>
                      <a:moveTo>
                        <a:pt x="641" y="317"/>
                      </a:moveTo>
                      <a:cubicBezTo>
                        <a:pt x="644" y="308"/>
                        <a:pt x="654" y="305"/>
                        <a:pt x="662" y="308"/>
                      </a:cubicBezTo>
                      <a:cubicBezTo>
                        <a:pt x="671" y="312"/>
                        <a:pt x="674" y="322"/>
                        <a:pt x="671" y="330"/>
                      </a:cubicBezTo>
                      <a:cubicBezTo>
                        <a:pt x="667" y="338"/>
                        <a:pt x="657" y="342"/>
                        <a:pt x="649" y="338"/>
                      </a:cubicBezTo>
                      <a:cubicBezTo>
                        <a:pt x="641" y="335"/>
                        <a:pt x="637" y="325"/>
                        <a:pt x="641" y="317"/>
                      </a:cubicBezTo>
                      <a:close/>
                    </a:path>
                  </a:pathLst>
                </a:custGeom>
                <a:solidFill>
                  <a:srgbClr val="00D3D3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06"/>
                <p:cNvSpPr/>
                <p:nvPr/>
              </p:nvSpPr>
              <p:spPr bwMode="auto">
                <a:xfrm>
                  <a:off x="10104189" y="13911120"/>
                  <a:ext cx="149928" cy="228133"/>
                </a:xfrm>
                <a:custGeom>
                  <a:avLst/>
                  <a:gdLst>
                    <a:gd name="T0" fmla="*/ 0 w 94"/>
                    <a:gd name="T1" fmla="*/ 118 h 137"/>
                    <a:gd name="T2" fmla="*/ 43 w 94"/>
                    <a:gd name="T3" fmla="*/ 137 h 137"/>
                    <a:gd name="T4" fmla="*/ 94 w 94"/>
                    <a:gd name="T5" fmla="*/ 19 h 137"/>
                    <a:gd name="T6" fmla="*/ 54 w 94"/>
                    <a:gd name="T7" fmla="*/ 0 h 137"/>
                    <a:gd name="T8" fmla="*/ 0 w 94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4" y="19"/>
                      </a:lnTo>
                      <a:lnTo>
                        <a:pt x="54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07"/>
                <p:cNvSpPr/>
                <p:nvPr/>
              </p:nvSpPr>
              <p:spPr bwMode="auto">
                <a:xfrm>
                  <a:off x="9932980" y="13828977"/>
                  <a:ext cx="146668" cy="215096"/>
                </a:xfrm>
                <a:custGeom>
                  <a:avLst/>
                  <a:gdLst>
                    <a:gd name="T0" fmla="*/ 0 w 93"/>
                    <a:gd name="T1" fmla="*/ 118 h 137"/>
                    <a:gd name="T2" fmla="*/ 42 w 93"/>
                    <a:gd name="T3" fmla="*/ 137 h 137"/>
                    <a:gd name="T4" fmla="*/ 93 w 93"/>
                    <a:gd name="T5" fmla="*/ 19 h 137"/>
                    <a:gd name="T6" fmla="*/ 50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2" y="137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08"/>
                <p:cNvSpPr/>
                <p:nvPr/>
              </p:nvSpPr>
              <p:spPr bwMode="auto">
                <a:xfrm>
                  <a:off x="9755780" y="13870223"/>
                  <a:ext cx="146668" cy="224875"/>
                </a:xfrm>
                <a:custGeom>
                  <a:avLst/>
                  <a:gdLst>
                    <a:gd name="T0" fmla="*/ 0 w 93"/>
                    <a:gd name="T1" fmla="*/ 118 h 137"/>
                    <a:gd name="T2" fmla="*/ 43 w 93"/>
                    <a:gd name="T3" fmla="*/ 137 h 137"/>
                    <a:gd name="T4" fmla="*/ 93 w 93"/>
                    <a:gd name="T5" fmla="*/ 19 h 137"/>
                    <a:gd name="T6" fmla="*/ 51 w 93"/>
                    <a:gd name="T7" fmla="*/ 0 h 137"/>
                    <a:gd name="T8" fmla="*/ 0 w 93"/>
                    <a:gd name="T9" fmla="*/ 11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7">
                      <a:moveTo>
                        <a:pt x="0" y="118"/>
                      </a:moveTo>
                      <a:lnTo>
                        <a:pt x="43" y="137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09"/>
                <p:cNvSpPr/>
                <p:nvPr/>
              </p:nvSpPr>
              <p:spPr bwMode="auto">
                <a:xfrm>
                  <a:off x="9568284" y="13767262"/>
                  <a:ext cx="149928" cy="218354"/>
                </a:xfrm>
                <a:custGeom>
                  <a:avLst/>
                  <a:gdLst>
                    <a:gd name="T0" fmla="*/ 0 w 94"/>
                    <a:gd name="T1" fmla="*/ 115 h 133"/>
                    <a:gd name="T2" fmla="*/ 40 w 94"/>
                    <a:gd name="T3" fmla="*/ 133 h 133"/>
                    <a:gd name="T4" fmla="*/ 94 w 94"/>
                    <a:gd name="T5" fmla="*/ 19 h 133"/>
                    <a:gd name="T6" fmla="*/ 51 w 94"/>
                    <a:gd name="T7" fmla="*/ 0 h 133"/>
                    <a:gd name="T8" fmla="*/ 0 w 94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5"/>
                      </a:moveTo>
                      <a:lnTo>
                        <a:pt x="40" y="133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10"/>
                <p:cNvSpPr/>
                <p:nvPr/>
              </p:nvSpPr>
              <p:spPr bwMode="auto">
                <a:xfrm>
                  <a:off x="9391315" y="13659833"/>
                  <a:ext cx="146670" cy="228133"/>
                </a:xfrm>
                <a:custGeom>
                  <a:avLst/>
                  <a:gdLst>
                    <a:gd name="T0" fmla="*/ 0 w 93"/>
                    <a:gd name="T1" fmla="*/ 115 h 133"/>
                    <a:gd name="T2" fmla="*/ 42 w 93"/>
                    <a:gd name="T3" fmla="*/ 133 h 133"/>
                    <a:gd name="T4" fmla="*/ 93 w 93"/>
                    <a:gd name="T5" fmla="*/ 18 h 133"/>
                    <a:gd name="T6" fmla="*/ 53 w 93"/>
                    <a:gd name="T7" fmla="*/ 0 h 133"/>
                    <a:gd name="T8" fmla="*/ 0 w 93"/>
                    <a:gd name="T9" fmla="*/ 115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5"/>
                      </a:moveTo>
                      <a:lnTo>
                        <a:pt x="42" y="133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11"/>
                <p:cNvSpPr/>
                <p:nvPr/>
              </p:nvSpPr>
              <p:spPr bwMode="auto">
                <a:xfrm>
                  <a:off x="9227534" y="13596024"/>
                  <a:ext cx="146670" cy="224872"/>
                </a:xfrm>
                <a:custGeom>
                  <a:avLst/>
                  <a:gdLst>
                    <a:gd name="T0" fmla="*/ 0 w 93"/>
                    <a:gd name="T1" fmla="*/ 117 h 136"/>
                    <a:gd name="T2" fmla="*/ 43 w 93"/>
                    <a:gd name="T3" fmla="*/ 136 h 136"/>
                    <a:gd name="T4" fmla="*/ 93 w 93"/>
                    <a:gd name="T5" fmla="*/ 18 h 136"/>
                    <a:gd name="T6" fmla="*/ 53 w 93"/>
                    <a:gd name="T7" fmla="*/ 0 h 136"/>
                    <a:gd name="T8" fmla="*/ 0 w 93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3" y="18"/>
                      </a:lnTo>
                      <a:lnTo>
                        <a:pt x="5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12"/>
                <p:cNvSpPr/>
                <p:nvPr/>
              </p:nvSpPr>
              <p:spPr bwMode="auto">
                <a:xfrm>
                  <a:off x="9055897" y="13526671"/>
                  <a:ext cx="149928" cy="218354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3"/>
                <p:cNvSpPr/>
                <p:nvPr/>
              </p:nvSpPr>
              <p:spPr bwMode="auto">
                <a:xfrm>
                  <a:off x="8910063" y="13376962"/>
                  <a:ext cx="149928" cy="215096"/>
                </a:xfrm>
                <a:custGeom>
                  <a:avLst/>
                  <a:gdLst>
                    <a:gd name="T0" fmla="*/ 0 w 94"/>
                    <a:gd name="T1" fmla="*/ 117 h 136"/>
                    <a:gd name="T2" fmla="*/ 43 w 94"/>
                    <a:gd name="T3" fmla="*/ 136 h 136"/>
                    <a:gd name="T4" fmla="*/ 94 w 94"/>
                    <a:gd name="T5" fmla="*/ 18 h 136"/>
                    <a:gd name="T6" fmla="*/ 51 w 94"/>
                    <a:gd name="T7" fmla="*/ 0 h 136"/>
                    <a:gd name="T8" fmla="*/ 0 w 94"/>
                    <a:gd name="T9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7"/>
                      </a:moveTo>
                      <a:lnTo>
                        <a:pt x="43" y="136"/>
                      </a:lnTo>
                      <a:lnTo>
                        <a:pt x="94" y="18"/>
                      </a:lnTo>
                      <a:lnTo>
                        <a:pt x="5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14"/>
                <p:cNvSpPr/>
                <p:nvPr/>
              </p:nvSpPr>
              <p:spPr bwMode="auto">
                <a:xfrm>
                  <a:off x="8744326" y="13300572"/>
                  <a:ext cx="146670" cy="215096"/>
                </a:xfrm>
                <a:custGeom>
                  <a:avLst/>
                  <a:gdLst>
                    <a:gd name="T0" fmla="*/ 0 w 93"/>
                    <a:gd name="T1" fmla="*/ 115 h 134"/>
                    <a:gd name="T2" fmla="*/ 40 w 93"/>
                    <a:gd name="T3" fmla="*/ 134 h 134"/>
                    <a:gd name="T4" fmla="*/ 93 w 93"/>
                    <a:gd name="T5" fmla="*/ 19 h 134"/>
                    <a:gd name="T6" fmla="*/ 50 w 93"/>
                    <a:gd name="T7" fmla="*/ 0 h 134"/>
                    <a:gd name="T8" fmla="*/ 0 w 93"/>
                    <a:gd name="T9" fmla="*/ 115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4">
                      <a:moveTo>
                        <a:pt x="0" y="115"/>
                      </a:moveTo>
                      <a:lnTo>
                        <a:pt x="40" y="134"/>
                      </a:lnTo>
                      <a:lnTo>
                        <a:pt x="93" y="19"/>
                      </a:lnTo>
                      <a:lnTo>
                        <a:pt x="50" y="0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5"/>
                <p:cNvSpPr/>
                <p:nvPr/>
              </p:nvSpPr>
              <p:spPr bwMode="auto">
                <a:xfrm>
                  <a:off x="10951940" y="14350346"/>
                  <a:ext cx="153186" cy="218354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3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16"/>
                <p:cNvSpPr/>
                <p:nvPr/>
              </p:nvSpPr>
              <p:spPr bwMode="auto">
                <a:xfrm>
                  <a:off x="10784383" y="14283892"/>
                  <a:ext cx="153188" cy="215096"/>
                </a:xfrm>
                <a:custGeom>
                  <a:avLst/>
                  <a:gdLst>
                    <a:gd name="T0" fmla="*/ 0 w 93"/>
                    <a:gd name="T1" fmla="*/ 118 h 136"/>
                    <a:gd name="T2" fmla="*/ 43 w 93"/>
                    <a:gd name="T3" fmla="*/ 136 h 136"/>
                    <a:gd name="T4" fmla="*/ 93 w 93"/>
                    <a:gd name="T5" fmla="*/ 19 h 136"/>
                    <a:gd name="T6" fmla="*/ 51 w 93"/>
                    <a:gd name="T7" fmla="*/ 0 h 136"/>
                    <a:gd name="T8" fmla="*/ 0 w 93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3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17"/>
                <p:cNvSpPr/>
                <p:nvPr/>
              </p:nvSpPr>
              <p:spPr bwMode="auto">
                <a:xfrm>
                  <a:off x="10614370" y="14228001"/>
                  <a:ext cx="153186" cy="237911"/>
                </a:xfrm>
                <a:custGeom>
                  <a:avLst/>
                  <a:gdLst>
                    <a:gd name="T0" fmla="*/ 0 w 94"/>
                    <a:gd name="T1" fmla="*/ 118 h 136"/>
                    <a:gd name="T2" fmla="*/ 43 w 94"/>
                    <a:gd name="T3" fmla="*/ 136 h 136"/>
                    <a:gd name="T4" fmla="*/ 94 w 94"/>
                    <a:gd name="T5" fmla="*/ 19 h 136"/>
                    <a:gd name="T6" fmla="*/ 51 w 94"/>
                    <a:gd name="T7" fmla="*/ 0 h 136"/>
                    <a:gd name="T8" fmla="*/ 0 w 94"/>
                    <a:gd name="T9" fmla="*/ 11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6">
                      <a:moveTo>
                        <a:pt x="0" y="118"/>
                      </a:moveTo>
                      <a:lnTo>
                        <a:pt x="43" y="136"/>
                      </a:lnTo>
                      <a:lnTo>
                        <a:pt x="94" y="19"/>
                      </a:lnTo>
                      <a:lnTo>
                        <a:pt x="5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118"/>
                <p:cNvSpPr/>
                <p:nvPr/>
              </p:nvSpPr>
              <p:spPr bwMode="auto">
                <a:xfrm>
                  <a:off x="10444169" y="14175101"/>
                  <a:ext cx="153186" cy="215096"/>
                </a:xfrm>
                <a:custGeom>
                  <a:avLst/>
                  <a:gdLst>
                    <a:gd name="T0" fmla="*/ 0 w 93"/>
                    <a:gd name="T1" fmla="*/ 114 h 133"/>
                    <a:gd name="T2" fmla="*/ 40 w 93"/>
                    <a:gd name="T3" fmla="*/ 133 h 133"/>
                    <a:gd name="T4" fmla="*/ 93 w 93"/>
                    <a:gd name="T5" fmla="*/ 18 h 133"/>
                    <a:gd name="T6" fmla="*/ 50 w 93"/>
                    <a:gd name="T7" fmla="*/ 0 h 133"/>
                    <a:gd name="T8" fmla="*/ 0 w 93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33">
                      <a:moveTo>
                        <a:pt x="0" y="114"/>
                      </a:moveTo>
                      <a:lnTo>
                        <a:pt x="40" y="133"/>
                      </a:lnTo>
                      <a:lnTo>
                        <a:pt x="93" y="18"/>
                      </a:lnTo>
                      <a:lnTo>
                        <a:pt x="50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119"/>
                <p:cNvSpPr/>
                <p:nvPr/>
              </p:nvSpPr>
              <p:spPr bwMode="auto">
                <a:xfrm>
                  <a:off x="10268335" y="14080612"/>
                  <a:ext cx="149928" cy="211836"/>
                </a:xfrm>
                <a:custGeom>
                  <a:avLst/>
                  <a:gdLst>
                    <a:gd name="T0" fmla="*/ 0 w 94"/>
                    <a:gd name="T1" fmla="*/ 114 h 133"/>
                    <a:gd name="T2" fmla="*/ 43 w 94"/>
                    <a:gd name="T3" fmla="*/ 133 h 133"/>
                    <a:gd name="T4" fmla="*/ 94 w 94"/>
                    <a:gd name="T5" fmla="*/ 18 h 133"/>
                    <a:gd name="T6" fmla="*/ 53 w 94"/>
                    <a:gd name="T7" fmla="*/ 0 h 133"/>
                    <a:gd name="T8" fmla="*/ 0 w 94"/>
                    <a:gd name="T9" fmla="*/ 11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133">
                      <a:moveTo>
                        <a:pt x="0" y="114"/>
                      </a:moveTo>
                      <a:lnTo>
                        <a:pt x="43" y="133"/>
                      </a:lnTo>
                      <a:lnTo>
                        <a:pt x="94" y="18"/>
                      </a:lnTo>
                      <a:lnTo>
                        <a:pt x="5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120"/>
                <p:cNvSpPr/>
                <p:nvPr/>
              </p:nvSpPr>
              <p:spPr bwMode="auto">
                <a:xfrm>
                  <a:off x="8476588" y="13655303"/>
                  <a:ext cx="2959449" cy="1440494"/>
                </a:xfrm>
                <a:custGeom>
                  <a:avLst/>
                  <a:gdLst>
                    <a:gd name="T0" fmla="*/ 0 w 1839"/>
                    <a:gd name="T1" fmla="*/ 85 h 884"/>
                    <a:gd name="T2" fmla="*/ 1801 w 1839"/>
                    <a:gd name="T3" fmla="*/ 884 h 884"/>
                    <a:gd name="T4" fmla="*/ 1839 w 1839"/>
                    <a:gd name="T5" fmla="*/ 799 h 884"/>
                    <a:gd name="T6" fmla="*/ 40 w 1839"/>
                    <a:gd name="T7" fmla="*/ 0 h 884"/>
                    <a:gd name="T8" fmla="*/ 0 w 1839"/>
                    <a:gd name="T9" fmla="*/ 85 h 8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9" h="884">
                      <a:moveTo>
                        <a:pt x="0" y="85"/>
                      </a:moveTo>
                      <a:lnTo>
                        <a:pt x="1801" y="884"/>
                      </a:lnTo>
                      <a:lnTo>
                        <a:pt x="1839" y="799"/>
                      </a:lnTo>
                      <a:lnTo>
                        <a:pt x="40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9AA0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10"/>
              <p:cNvGrpSpPr>
                <a:grpSpLocks noChangeAspect="1"/>
              </p:cNvGrpSpPr>
              <p:nvPr/>
            </p:nvGrpSpPr>
            <p:grpSpPr bwMode="auto">
              <a:xfrm rot="1440000">
                <a:off x="1780531" y="3987921"/>
                <a:ext cx="2023324" cy="275820"/>
                <a:chOff x="7840662" y="3743961"/>
                <a:chExt cx="3330575" cy="454025"/>
              </a:xfrm>
            </p:grpSpPr>
            <p:sp>
              <p:nvSpPr>
                <p:cNvPr id="12" name="Freeform 97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E79C5F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Freeform 98"/>
                <p:cNvSpPr/>
                <p:nvPr/>
              </p:nvSpPr>
              <p:spPr bwMode="auto">
                <a:xfrm>
                  <a:off x="8485468" y="3815750"/>
                  <a:ext cx="1972942" cy="329286"/>
                </a:xfrm>
                <a:custGeom>
                  <a:avLst/>
                  <a:gdLst>
                    <a:gd name="T0" fmla="*/ 2 w 1257"/>
                    <a:gd name="T1" fmla="*/ 0 h 240"/>
                    <a:gd name="T2" fmla="*/ 0 w 1257"/>
                    <a:gd name="T3" fmla="*/ 219 h 240"/>
                    <a:gd name="T4" fmla="*/ 1254 w 1257"/>
                    <a:gd name="T5" fmla="*/ 240 h 240"/>
                    <a:gd name="T6" fmla="*/ 1257 w 1257"/>
                    <a:gd name="T7" fmla="*/ 21 h 240"/>
                    <a:gd name="T8" fmla="*/ 2 w 1257"/>
                    <a:gd name="T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7" h="240">
                      <a:moveTo>
                        <a:pt x="2" y="0"/>
                      </a:moveTo>
                      <a:lnTo>
                        <a:pt x="0" y="219"/>
                      </a:lnTo>
                      <a:lnTo>
                        <a:pt x="1254" y="240"/>
                      </a:lnTo>
                      <a:lnTo>
                        <a:pt x="1257" y="21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99"/>
                <p:cNvSpPr/>
                <p:nvPr/>
              </p:nvSpPr>
              <p:spPr bwMode="auto">
                <a:xfrm>
                  <a:off x="10843374" y="3745238"/>
                  <a:ext cx="324033" cy="452115"/>
                </a:xfrm>
                <a:custGeom>
                  <a:avLst/>
                  <a:gdLst>
                    <a:gd name="T0" fmla="*/ 1 w 77"/>
                    <a:gd name="T1" fmla="*/ 19 h 107"/>
                    <a:gd name="T2" fmla="*/ 0 w 77"/>
                    <a:gd name="T3" fmla="*/ 91 h 107"/>
                    <a:gd name="T4" fmla="*/ 74 w 77"/>
                    <a:gd name="T5" fmla="*/ 53 h 107"/>
                    <a:gd name="T6" fmla="*/ 1 w 77"/>
                    <a:gd name="T7" fmla="*/ 1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7">
                      <a:moveTo>
                        <a:pt x="1" y="19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1"/>
                        <a:pt x="72" y="107"/>
                        <a:pt x="74" y="53"/>
                      </a:cubicBezTo>
                      <a:cubicBezTo>
                        <a:pt x="77" y="0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F2798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15" name="Picture 10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67725" y="3824924"/>
                  <a:ext cx="2033588" cy="2286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Freeform 101"/>
                <p:cNvSpPr/>
                <p:nvPr/>
              </p:nvSpPr>
              <p:spPr bwMode="auto">
                <a:xfrm>
                  <a:off x="10460140" y="3819924"/>
                  <a:ext cx="431173" cy="318832"/>
                </a:xfrm>
                <a:custGeom>
                  <a:avLst/>
                  <a:gdLst>
                    <a:gd name="T0" fmla="*/ 0 w 272"/>
                    <a:gd name="T1" fmla="*/ 235 h 240"/>
                    <a:gd name="T2" fmla="*/ 270 w 272"/>
                    <a:gd name="T3" fmla="*/ 240 h 240"/>
                    <a:gd name="T4" fmla="*/ 272 w 272"/>
                    <a:gd name="T5" fmla="*/ 5 h 240"/>
                    <a:gd name="T6" fmla="*/ 3 w 272"/>
                    <a:gd name="T7" fmla="*/ 0 h 240"/>
                    <a:gd name="T8" fmla="*/ 0 w 272"/>
                    <a:gd name="T9" fmla="*/ 235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2" h="240">
                      <a:moveTo>
                        <a:pt x="0" y="235"/>
                      </a:moveTo>
                      <a:lnTo>
                        <a:pt x="270" y="240"/>
                      </a:lnTo>
                      <a:lnTo>
                        <a:pt x="272" y="5"/>
                      </a:lnTo>
                      <a:lnTo>
                        <a:pt x="3" y="0"/>
                      </a:lnTo>
                      <a:lnTo>
                        <a:pt x="0" y="235"/>
                      </a:lnTo>
                      <a:close/>
                    </a:path>
                  </a:pathLst>
                </a:custGeom>
                <a:solidFill>
                  <a:srgbClr val="85937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02"/>
                <p:cNvSpPr/>
                <p:nvPr/>
              </p:nvSpPr>
              <p:spPr bwMode="auto">
                <a:xfrm>
                  <a:off x="10471202" y="3946511"/>
                  <a:ext cx="415493" cy="182937"/>
                </a:xfrm>
                <a:custGeom>
                  <a:avLst/>
                  <a:gdLst>
                    <a:gd name="T0" fmla="*/ 0 w 262"/>
                    <a:gd name="T1" fmla="*/ 114 h 117"/>
                    <a:gd name="T2" fmla="*/ 262 w 262"/>
                    <a:gd name="T3" fmla="*/ 117 h 117"/>
                    <a:gd name="T4" fmla="*/ 262 w 262"/>
                    <a:gd name="T5" fmla="*/ 5 h 117"/>
                    <a:gd name="T6" fmla="*/ 3 w 262"/>
                    <a:gd name="T7" fmla="*/ 0 h 117"/>
                    <a:gd name="T8" fmla="*/ 0 w 262"/>
                    <a:gd name="T9" fmla="*/ 114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2" h="117">
                      <a:moveTo>
                        <a:pt x="0" y="114"/>
                      </a:moveTo>
                      <a:lnTo>
                        <a:pt x="262" y="117"/>
                      </a:lnTo>
                      <a:lnTo>
                        <a:pt x="262" y="5"/>
                      </a:lnTo>
                      <a:lnTo>
                        <a:pt x="3" y="0"/>
                      </a:lnTo>
                      <a:lnTo>
                        <a:pt x="0" y="114"/>
                      </a:lnTo>
                      <a:close/>
                    </a:path>
                  </a:pathLst>
                </a:custGeom>
                <a:solidFill>
                  <a:srgbClr val="9DA597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03"/>
                <p:cNvSpPr/>
                <p:nvPr/>
              </p:nvSpPr>
              <p:spPr bwMode="auto">
                <a:xfrm>
                  <a:off x="8090880" y="3783309"/>
                  <a:ext cx="397201" cy="305765"/>
                </a:xfrm>
                <a:custGeom>
                  <a:avLst/>
                  <a:gdLst>
                    <a:gd name="T0" fmla="*/ 0 w 250"/>
                    <a:gd name="T1" fmla="*/ 133 h 219"/>
                    <a:gd name="T2" fmla="*/ 248 w 250"/>
                    <a:gd name="T3" fmla="*/ 219 h 219"/>
                    <a:gd name="T4" fmla="*/ 250 w 250"/>
                    <a:gd name="T5" fmla="*/ 0 h 219"/>
                    <a:gd name="T6" fmla="*/ 0 w 250"/>
                    <a:gd name="T7" fmla="*/ 64 h 219"/>
                    <a:gd name="T8" fmla="*/ 0 w 250"/>
                    <a:gd name="T9" fmla="*/ 13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0" h="219">
                      <a:moveTo>
                        <a:pt x="0" y="133"/>
                      </a:moveTo>
                      <a:lnTo>
                        <a:pt x="248" y="219"/>
                      </a:lnTo>
                      <a:lnTo>
                        <a:pt x="250" y="0"/>
                      </a:lnTo>
                      <a:lnTo>
                        <a:pt x="0" y="64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solidFill>
                  <a:srgbClr val="F4B68C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4"/>
                <p:cNvSpPr/>
                <p:nvPr/>
              </p:nvSpPr>
              <p:spPr bwMode="auto">
                <a:xfrm>
                  <a:off x="7841400" y="3863345"/>
                  <a:ext cx="250864" cy="109762"/>
                </a:xfrm>
                <a:custGeom>
                  <a:avLst/>
                  <a:gdLst>
                    <a:gd name="T0" fmla="*/ 0 w 59"/>
                    <a:gd name="T1" fmla="*/ 13 h 28"/>
                    <a:gd name="T2" fmla="*/ 59 w 59"/>
                    <a:gd name="T3" fmla="*/ 28 h 28"/>
                    <a:gd name="T4" fmla="*/ 59 w 59"/>
                    <a:gd name="T5" fmla="*/ 2 h 28"/>
                    <a:gd name="T6" fmla="*/ 0 w 59"/>
                    <a:gd name="T7" fmla="*/ 1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9" h="28">
                      <a:moveTo>
                        <a:pt x="0" y="13"/>
                      </a:moveTo>
                      <a:cubicBezTo>
                        <a:pt x="0" y="26"/>
                        <a:pt x="59" y="28"/>
                        <a:pt x="59" y="28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9" y="2"/>
                        <a:pt x="0" y="0"/>
                        <a:pt x="0" y="13"/>
                      </a:cubicBezTo>
                      <a:close/>
                    </a:path>
                  </a:pathLst>
                </a:custGeom>
                <a:solidFill>
                  <a:srgbClr val="5D5D5D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770444" y="2144469"/>
              <a:ext cx="3900483" cy="9240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en-US" altLang="zh-CN" sz="5400" b="1" dirty="0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rPr>
                <a:t>THANKS</a:t>
              </a:r>
              <a:endParaRPr lang="zh-CN" altLang="en-US" sz="5400" b="1">
                <a:solidFill>
                  <a:srgbClr val="404040"/>
                </a:solidFill>
                <a:latin typeface="方正粗黑繁体" panose="03000509000000000000" charset="-122"/>
                <a:ea typeface="方正粗黑繁体" panose="03000509000000000000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432" y="913572"/>
              <a:ext cx="2045984" cy="108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13.png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8.png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png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3.pn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3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副标题 6"/>
          <p:cNvSpPr txBox="1">
            <a:spLocks noChangeArrowheads="1"/>
          </p:cNvSpPr>
          <p:nvPr/>
        </p:nvSpPr>
        <p:spPr bwMode="auto">
          <a:xfrm>
            <a:off x="0" y="-177570"/>
            <a:ext cx="2028825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 sz="2000">
                <a:latin typeface="Times New Roman" panose="02020603050405020304" pitchFamily="18" charset="0"/>
                <a:ea typeface="楷体" panose="02010609060101010101" pitchFamily="49" charset="-122"/>
              </a:rPr>
              <a:t>R</a:t>
            </a:r>
            <a:r>
              <a:rPr lang="zh-CN" altLang="en-US" sz="2000">
                <a:latin typeface="Times New Roman" panose="02020603050405020304" pitchFamily="18" charset="0"/>
                <a:ea typeface="楷体" panose="02010609060101010101" pitchFamily="49" charset="-122"/>
              </a:rPr>
              <a:t>·三年级下册</a:t>
            </a:r>
            <a:endParaRPr lang="zh-CN" altLang="en-US" sz="2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9359" y="232606"/>
            <a:ext cx="8130153" cy="1155198"/>
            <a:chOff x="1962691" y="4635404"/>
            <a:chExt cx="8130153" cy="1155198"/>
          </a:xfrm>
        </p:grpSpPr>
        <p:sp>
          <p:nvSpPr>
            <p:cNvPr id="6" name="矩形: 圆角 5"/>
            <p:cNvSpPr/>
            <p:nvPr/>
          </p:nvSpPr>
          <p:spPr>
            <a:xfrm>
              <a:off x="1962691" y="4986413"/>
              <a:ext cx="8130153" cy="804189"/>
            </a:xfrm>
            <a:prstGeom prst="roundRect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>
                  <a:solidFill>
                    <a:srgbClr val="0480B7"/>
                  </a:solidFill>
                </a:rPr>
                <a:t>生活中的运动现象</a:t>
              </a:r>
              <a:endParaRPr lang="en-US" sz="4400" b="1">
                <a:solidFill>
                  <a:srgbClr val="0480B7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97932" y="4635404"/>
              <a:ext cx="1022753" cy="1051719"/>
              <a:chOff x="152631" y="801601"/>
              <a:chExt cx="405578" cy="41706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52631" y="811866"/>
                <a:ext cx="405578" cy="406800"/>
              </a:xfrm>
              <a:prstGeom prst="ellipse">
                <a:avLst/>
              </a:prstGeom>
              <a:solidFill>
                <a:srgbClr val="0480B7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53401" y="801601"/>
                <a:ext cx="404038" cy="414972"/>
              </a:xfrm>
              <a:prstGeom prst="rect">
                <a:avLst/>
              </a:prstGeom>
              <a:noFill/>
            </p:spPr>
            <p:txBody>
              <a:bodyPr wrap="none" lIns="121920" tIns="60960" rIns="121920" bIns="60960">
                <a:spAutoFit/>
              </a:bodyPr>
              <a:lstStyle/>
              <a:p>
                <a:pPr algn="ctr"/>
                <a:r>
                  <a:rPr lang="zh-CN" altLang="en-US" sz="6000" b="1" dirty="0">
                    <a:ln w="0"/>
                    <a:solidFill>
                      <a:schemeClr val="bg1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一</a:t>
                </a:r>
                <a:endParaRPr lang="zh-CN" altLang="en-US" sz="6000" b="1" dirty="0">
                  <a:ln w="0"/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411760" y="1851670"/>
            <a:ext cx="4824536" cy="1008112"/>
            <a:chOff x="-396552" y="4154438"/>
            <a:chExt cx="4824536" cy="1008112"/>
          </a:xfrm>
        </p:grpSpPr>
        <p:pic>
          <p:nvPicPr>
            <p:cNvPr id="5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200" b="24400"/>
            <a:stretch>
              <a:fillRect/>
            </a:stretch>
          </p:blipFill>
          <p:spPr bwMode="auto">
            <a:xfrm>
              <a:off x="-396552" y="4154438"/>
              <a:ext cx="4824536" cy="10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1" name="标题 5"/>
            <p:cNvSpPr txBox="1">
              <a:spLocks noChangeArrowheads="1"/>
            </p:cNvSpPr>
            <p:nvPr/>
          </p:nvSpPr>
          <p:spPr bwMode="auto">
            <a:xfrm>
              <a:off x="-125116" y="4276058"/>
              <a:ext cx="4193060" cy="58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课时 轴对称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962310" y="4022817"/>
            <a:ext cx="2444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4" name="组合 21"/>
          <p:cNvGrpSpPr/>
          <p:nvPr/>
        </p:nvGrpSpPr>
        <p:grpSpPr bwMode="auto">
          <a:xfrm>
            <a:off x="0" y="225425"/>
            <a:ext cx="7667625" cy="739775"/>
            <a:chOff x="1103516" y="1032382"/>
            <a:chExt cx="7668724" cy="738872"/>
          </a:xfrm>
        </p:grpSpPr>
        <p:sp>
          <p:nvSpPr>
            <p:cNvPr id="8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907" y="1129102"/>
              <a:ext cx="6684333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267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83" y="1032382"/>
              <a:ext cx="165124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435" name="Text Box 16"/>
          <p:cNvSpPr txBox="1">
            <a:spLocks noChangeArrowheads="1"/>
          </p:cNvSpPr>
          <p:nvPr/>
        </p:nvSpPr>
        <p:spPr bwMode="auto">
          <a:xfrm>
            <a:off x="693693" y="1019869"/>
            <a:ext cx="78930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下面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哪些图形是轴对称图形？在（   ）里画“√”。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19084" y="3998389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22051" y="3979176"/>
            <a:ext cx="64502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68262" y="289938"/>
            <a:ext cx="2864887" cy="584775"/>
          </a:xfrm>
          <a:prstGeom prst="rect">
            <a:avLst/>
          </a:prstGeom>
          <a:noFill/>
          <a:effectLst/>
        </p:spPr>
        <p:txBody>
          <a:bodyPr wrap="none" anchor="ctr" anchorCtr="0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>
                <a:sym typeface="+mn-lt"/>
              </a:rPr>
              <a:t>三   巩固练习</a:t>
            </a:r>
            <a:endParaRPr lang="zh-CN" altLang="en-US" dirty="0">
              <a:sym typeface="+mn-lt"/>
            </a:endParaRPr>
          </a:p>
        </p:txBody>
      </p:sp>
      <p:sp>
        <p:nvSpPr>
          <p:cNvPr id="18440" name="文本框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1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433736" y="1613109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P3 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16729" y="4022817"/>
            <a:ext cx="2444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113318" y="4002048"/>
            <a:ext cx="182901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955" y="2151756"/>
            <a:ext cx="2149468" cy="18085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0115" y="2142156"/>
            <a:ext cx="556908" cy="1808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96032" y="2093673"/>
            <a:ext cx="1480769" cy="18085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45605" y="2090260"/>
            <a:ext cx="1772390" cy="1808518"/>
          </a:xfrm>
          <a:prstGeom prst="rect">
            <a:avLst/>
          </a:prstGeom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89528" y="4010341"/>
            <a:ext cx="2444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2" descr="未标题-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92"/>
          <a:stretch>
            <a:fillRect/>
          </a:stretch>
        </p:blipFill>
        <p:spPr bwMode="auto">
          <a:xfrm>
            <a:off x="1403648" y="1612946"/>
            <a:ext cx="6575425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8" descr="未标题-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43"/>
          <a:stretch>
            <a:fillRect/>
          </a:stretch>
        </p:blipFill>
        <p:spPr bwMode="auto">
          <a:xfrm>
            <a:off x="1403648" y="3423225"/>
            <a:ext cx="65754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 flipH="1">
            <a:off x="5718473" y="2569354"/>
            <a:ext cx="1587239" cy="95361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 flipH="1">
            <a:off x="2004788" y="2776848"/>
            <a:ext cx="3600711" cy="7461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3843374" y="2776848"/>
            <a:ext cx="3379526" cy="1041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1976736" y="2798809"/>
            <a:ext cx="1783826" cy="794014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rot="5400000">
            <a:off x="1200448" y="2213021"/>
            <a:ext cx="1446212" cy="1588"/>
          </a:xfrm>
          <a:prstGeom prst="line">
            <a:avLst/>
          </a:prstGeom>
          <a:noFill/>
          <a:ln w="19050">
            <a:solidFill>
              <a:srgbClr val="00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rot="5400000">
            <a:off x="3094336" y="2213021"/>
            <a:ext cx="1446212" cy="1587"/>
          </a:xfrm>
          <a:prstGeom prst="line">
            <a:avLst/>
          </a:prstGeom>
          <a:noFill/>
          <a:ln w="19050">
            <a:solidFill>
              <a:srgbClr val="00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rot="5400000">
            <a:off x="4994573" y="2213021"/>
            <a:ext cx="1446212" cy="1588"/>
          </a:xfrm>
          <a:prstGeom prst="line">
            <a:avLst/>
          </a:prstGeom>
          <a:noFill/>
          <a:ln w="19050">
            <a:solidFill>
              <a:srgbClr val="00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>
            <a:off x="7548860" y="1490709"/>
            <a:ext cx="0" cy="1446212"/>
          </a:xfrm>
          <a:prstGeom prst="line">
            <a:avLst/>
          </a:prstGeom>
          <a:noFill/>
          <a:ln w="19050">
            <a:solidFill>
              <a:srgbClr val="0099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8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9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86731" y="191249"/>
            <a:ext cx="7192342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下面的图形分别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是从哪张对折后的纸上剪下来的？连一连。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29366" y="983265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P3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做一做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827583" y="507333"/>
            <a:ext cx="76328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下面哪些图形是轴对称图形？在（    ）里画“√”。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46" y="1584551"/>
            <a:ext cx="7996785" cy="23196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59832" y="1198982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600" y="3344313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69961" y="3319955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24328" y="3344313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60124" y="1584551"/>
            <a:ext cx="0" cy="1512168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63646" y="2202650"/>
            <a:ext cx="1224136" cy="432048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49892" y="1913915"/>
            <a:ext cx="820464" cy="1101033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49892" y="2202650"/>
            <a:ext cx="1157812" cy="369100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827583" y="1946682"/>
            <a:ext cx="742773" cy="1084503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593862" y="1388533"/>
            <a:ext cx="1" cy="1936307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88969" y="1309981"/>
            <a:ext cx="0" cy="2044349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1"/>
          <p:cNvGrpSpPr/>
          <p:nvPr/>
        </p:nvGrpSpPr>
        <p:grpSpPr bwMode="auto">
          <a:xfrm>
            <a:off x="0" y="225425"/>
            <a:ext cx="3059113" cy="739775"/>
            <a:chOff x="1103516" y="1032382"/>
            <a:chExt cx="3059984" cy="738872"/>
          </a:xfrm>
        </p:grpSpPr>
        <p:sp>
          <p:nvSpPr>
            <p:cNvPr id="7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8046" y="1129102"/>
              <a:ext cx="2075454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383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3"/>
              </p:custDataLst>
            </p:nvPr>
          </p:nvSpPr>
          <p:spPr>
            <a:xfrm>
              <a:off x="1922899" y="1032382"/>
              <a:ext cx="165147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4579" name="图片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088" y="1860528"/>
            <a:ext cx="1677987" cy="174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132"/>
          <p:cNvSpPr>
            <a:spLocks noChangeArrowheads="1"/>
          </p:cNvSpPr>
          <p:nvPr/>
        </p:nvSpPr>
        <p:spPr bwMode="auto">
          <a:xfrm>
            <a:off x="2752793" y="1563638"/>
            <a:ext cx="4104456" cy="1368247"/>
          </a:xfrm>
          <a:prstGeom prst="wedgeRoundRectCallout">
            <a:avLst>
              <a:gd name="adj1" fmla="val -58208"/>
              <a:gd name="adj2" fmla="val 3285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通过这节课的学习，你有什么收获？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6" name="文本框 6"/>
          <p:cNvSpPr txBox="1">
            <a:spLocks noChangeArrowheads="1"/>
          </p:cNvSpPr>
          <p:nvPr/>
        </p:nvSpPr>
        <p:spPr bwMode="auto">
          <a:xfrm>
            <a:off x="115304" y="280919"/>
            <a:ext cx="2658100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>
                <a:sym typeface="+mn-lt"/>
              </a:rPr>
              <a:t>四  课堂</a:t>
            </a:r>
            <a:r>
              <a:rPr lang="zh-CN" altLang="en-US" dirty="0">
                <a:sym typeface="+mn-lt"/>
              </a:rPr>
              <a:t>小结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/>
        </p:nvGrpSpPr>
        <p:grpSpPr bwMode="auto">
          <a:xfrm>
            <a:off x="0" y="31775"/>
            <a:ext cx="4081570" cy="739775"/>
            <a:chOff x="1103516" y="1032382"/>
            <a:chExt cx="7596565" cy="738872"/>
          </a:xfrm>
        </p:grpSpPr>
        <p:sp>
          <p:nvSpPr>
            <p:cNvPr id="3" name="MH_SubTitle_1"/>
            <p:cNvSpPr/>
            <p:nvPr>
              <p:custDataLst>
                <p:tags r:id="rId1"/>
              </p:custDataLst>
            </p:nvPr>
          </p:nvSpPr>
          <p:spPr>
            <a:xfrm>
              <a:off x="2087815" y="1129102"/>
              <a:ext cx="6612266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MH_Other_1"/>
            <p:cNvSpPr/>
            <p:nvPr>
              <p:custDataLst>
                <p:tags r:id="rId2"/>
              </p:custDataLst>
            </p:nvPr>
          </p:nvSpPr>
          <p:spPr>
            <a:xfrm>
              <a:off x="1103516" y="1038724"/>
              <a:ext cx="819191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3"/>
              </p:custDataLst>
            </p:nvPr>
          </p:nvSpPr>
          <p:spPr>
            <a:xfrm>
              <a:off x="1922707" y="1032382"/>
              <a:ext cx="165108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-36512" y="77951"/>
            <a:ext cx="3972562" cy="52322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 sz="2800">
                <a:sym typeface="+mn-lt"/>
              </a:rPr>
              <a:t>一 初步</a:t>
            </a:r>
            <a:r>
              <a:rPr lang="zh-CN" altLang="en-US" sz="2800" dirty="0">
                <a:sym typeface="+mn-lt"/>
              </a:rPr>
              <a:t>感知图形的运动</a:t>
            </a:r>
            <a:endParaRPr lang="zh-CN" altLang="en-US" sz="2800" dirty="0">
              <a:sym typeface="+mn-lt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5796136" y="252787"/>
            <a:ext cx="3347864" cy="1190215"/>
          </a:xfrm>
          <a:prstGeom prst="wedgeRoundRectCallout">
            <a:avLst>
              <a:gd name="adj1" fmla="val -34017"/>
              <a:gd name="adj2" fmla="val 6467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1"/>
            <a:r>
              <a:rPr lang="zh-CN" altLang="en-US" sz="3200" b="1">
                <a:solidFill>
                  <a:schemeClr val="tx1"/>
                </a:solidFill>
              </a:rPr>
              <a:t>观察图中有哪些运动现象？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4188104" y="687836"/>
            <a:ext cx="1375858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观光电梯，</a:t>
            </a:r>
            <a:endParaRPr lang="en-US" altLang="zh-CN" sz="1600" b="1" kern="100">
              <a:effectLst/>
              <a:latin typeface="+mj-ea"/>
              <a:ea typeface="+mj-ea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上下运动</a:t>
            </a:r>
            <a:endParaRPr lang="zh-CN" altLang="en-US" sz="2000" b="1" kern="100">
              <a:effectLst/>
              <a:latin typeface="+mj-ea"/>
              <a:ea typeface="+mj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081571" y="484734"/>
            <a:ext cx="0" cy="726322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>
            <a:off x="6484058" y="2067172"/>
            <a:ext cx="841994" cy="1080120"/>
          </a:xfrm>
          <a:prstGeom prst="straightConnector1">
            <a:avLst/>
          </a:prstGeom>
          <a:ln w="57150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任意多边形: 形状 10"/>
          <p:cNvSpPr/>
          <p:nvPr/>
        </p:nvSpPr>
        <p:spPr>
          <a:xfrm rot="2740725">
            <a:off x="3259819" y="1900615"/>
            <a:ext cx="190857" cy="438150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文本框 11"/>
          <p:cNvSpPr txBox="1"/>
          <p:nvPr/>
        </p:nvSpPr>
        <p:spPr bwMode="auto">
          <a:xfrm>
            <a:off x="3458707" y="2239661"/>
            <a:ext cx="12573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健身器材，</a:t>
            </a:r>
            <a:endParaRPr lang="en-US" altLang="zh-CN" sz="1600" b="1" kern="100">
              <a:effectLst/>
              <a:latin typeface="+mj-ea"/>
              <a:ea typeface="+mj-ea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旋转</a:t>
            </a:r>
            <a:endParaRPr lang="zh-CN" altLang="en-US" sz="2000" b="1" kern="100">
              <a:effectLst/>
              <a:latin typeface="+mj-ea"/>
              <a:ea typeface="+mj-ea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12264363">
            <a:off x="4717546" y="2044492"/>
            <a:ext cx="159051" cy="390338"/>
          </a:xfrm>
          <a:custGeom>
            <a:avLst/>
            <a:gdLst>
              <a:gd name="connsiteX0" fmla="*/ 76200 w 381714"/>
              <a:gd name="connsiteY0" fmla="*/ 0 h 438150"/>
              <a:gd name="connsiteX1" fmla="*/ 381000 w 381714"/>
              <a:gd name="connsiteY1" fmla="*/ 266700 h 438150"/>
              <a:gd name="connsiteX2" fmla="*/ 0 w 381714"/>
              <a:gd name="connsiteY2" fmla="*/ 438150 h 438150"/>
              <a:gd name="connsiteX3" fmla="*/ 0 w 381714"/>
              <a:gd name="connsiteY3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714" h="438150">
                <a:moveTo>
                  <a:pt x="76200" y="0"/>
                </a:moveTo>
                <a:cubicBezTo>
                  <a:pt x="234950" y="96837"/>
                  <a:pt x="393700" y="193675"/>
                  <a:pt x="381000" y="266700"/>
                </a:cubicBezTo>
                <a:cubicBezTo>
                  <a:pt x="368300" y="339725"/>
                  <a:pt x="0" y="438150"/>
                  <a:pt x="0" y="438150"/>
                </a:cubicBezTo>
                <a:lnTo>
                  <a:pt x="0" y="438150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文本框 13"/>
          <p:cNvSpPr txBox="1"/>
          <p:nvPr/>
        </p:nvSpPr>
        <p:spPr bwMode="auto">
          <a:xfrm>
            <a:off x="7092280" y="2532048"/>
            <a:ext cx="144016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滑滑梯，</a:t>
            </a:r>
            <a:endParaRPr lang="en-US" altLang="zh-CN" sz="1600" b="1" kern="100">
              <a:effectLst/>
              <a:latin typeface="+mj-ea"/>
              <a:ea typeface="+mj-ea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斜着滑下来</a:t>
            </a:r>
            <a:endParaRPr lang="zh-CN" altLang="en-US" sz="2000" b="1" kern="100">
              <a:effectLst/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6348408" y="4003408"/>
            <a:ext cx="125730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风筝，</a:t>
            </a:r>
            <a:endParaRPr lang="en-US" altLang="zh-CN" sz="1600" b="1" kern="100">
              <a:effectLst/>
              <a:latin typeface="+mj-ea"/>
              <a:ea typeface="+mj-ea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随风飞上天</a:t>
            </a:r>
            <a:endParaRPr lang="zh-CN" altLang="en-US" sz="2000" b="1" kern="100">
              <a:effectLst/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272029" y="1081457"/>
            <a:ext cx="1355456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推拉门，</a:t>
            </a:r>
            <a:endParaRPr lang="en-US" altLang="zh-CN" sz="1600" b="1" kern="100">
              <a:effectLst/>
              <a:latin typeface="+mj-ea"/>
              <a:ea typeface="+mj-ea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>
                <a:effectLst/>
                <a:latin typeface="+mj-ea"/>
                <a:ea typeface="+mj-ea"/>
              </a:rPr>
              <a:t>左右移动</a:t>
            </a:r>
            <a:endParaRPr lang="zh-CN" altLang="en-US" sz="2000" b="1" kern="100">
              <a:effectLst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67" y="817823"/>
            <a:ext cx="3662176" cy="3507854"/>
          </a:xfrm>
          <a:prstGeom prst="rect">
            <a:avLst/>
          </a:prstGeom>
        </p:spPr>
      </p:pic>
      <p:sp>
        <p:nvSpPr>
          <p:cNvPr id="10243" name="AutoShape 27"/>
          <p:cNvSpPr>
            <a:spLocks noChangeArrowheads="1"/>
          </p:cNvSpPr>
          <p:nvPr/>
        </p:nvSpPr>
        <p:spPr bwMode="auto">
          <a:xfrm>
            <a:off x="690563" y="393616"/>
            <a:ext cx="5393605" cy="665966"/>
          </a:xfrm>
          <a:prstGeom prst="wedgeRoundRectCallout">
            <a:avLst>
              <a:gd name="adj1" fmla="val 40098"/>
              <a:gd name="adj2" fmla="val 63357"/>
              <a:gd name="adj3" fmla="val 16667"/>
            </a:avLst>
          </a:prstGeom>
          <a:solidFill>
            <a:srgbClr val="FFFFFF"/>
          </a:solidFill>
          <a:ln w="12700">
            <a:solidFill>
              <a:srgbClr val="00B0F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这个风筝有什么特点？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话气泡: 圆角矩形 12"/>
          <p:cNvSpPr/>
          <p:nvPr/>
        </p:nvSpPr>
        <p:spPr bwMode="auto">
          <a:xfrm>
            <a:off x="1999023" y="1412825"/>
            <a:ext cx="2447925" cy="1295400"/>
          </a:xfrm>
          <a:prstGeom prst="wedgeRoundRectCallout">
            <a:avLst>
              <a:gd name="adj1" fmla="val -62892"/>
              <a:gd name="adj2" fmla="val 27696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左边和右边是一样的。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7177" name="图片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35" y="1563638"/>
            <a:ext cx="994977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9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4" y="4115524"/>
            <a:ext cx="87320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kern="100">
                <a:effectLst/>
                <a:latin typeface="+mj-ea"/>
                <a:ea typeface="+mj-ea"/>
                <a:cs typeface="Courier New" panose="02070309020205020404" pitchFamily="49" charset="0"/>
              </a:rPr>
              <a:t>像这样左右一样的事物你在生活中还见过哪些？</a:t>
            </a:r>
            <a:endParaRPr lang="zh-CN" altLang="en-US" sz="3000" b="1" kern="100">
              <a:effectLst/>
              <a:latin typeface="+mj-ea"/>
              <a:ea typeface="+mj-ea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59632" y="3544395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剪纸        脸谱        球拍</a:t>
            </a:r>
            <a:endParaRPr lang="zh-CN" altLang="en-US" sz="3600" b="1" kern="10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9369"/>
            <a:ext cx="1793875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0006" y="1416890"/>
            <a:ext cx="2660146" cy="173691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77824" y="1118850"/>
            <a:ext cx="1508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kern="100">
                <a:effectLst/>
                <a:latin typeface="+mj-ea"/>
                <a:ea typeface="+mj-ea"/>
                <a:cs typeface="Courier New" panose="02070309020205020404" pitchFamily="49" charset="0"/>
              </a:rPr>
              <a:t>霸王别姬</a:t>
            </a:r>
            <a:endParaRPr lang="en-US" sz="1400" b="1" kern="100">
              <a:effectLst/>
              <a:latin typeface="+mj-ea"/>
              <a:ea typeface="+mj-ea"/>
              <a:cs typeface="Courier New" panose="020703090202050204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145" y="843558"/>
            <a:ext cx="1390471" cy="258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971599" y="411510"/>
            <a:ext cx="406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0" kern="100">
                <a:effectLst/>
                <a:latin typeface="+mn-ea"/>
                <a:ea typeface="+mn-ea"/>
              </a:rPr>
              <a:t>生活中左右同样的物品：</a:t>
            </a:r>
            <a:endParaRPr lang="zh-CN" altLang="en-US" sz="2400" kern="100"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0"/>
          <a:stretch>
            <a:fillRect/>
          </a:stretch>
        </p:blipFill>
        <p:spPr>
          <a:xfrm>
            <a:off x="2948007" y="1917082"/>
            <a:ext cx="1191945" cy="2357473"/>
          </a:xfrm>
          <a:prstGeom prst="rect">
            <a:avLst/>
          </a:prstGeom>
        </p:spPr>
      </p:pic>
      <p:grpSp>
        <p:nvGrpSpPr>
          <p:cNvPr id="12290" name="组合 21"/>
          <p:cNvGrpSpPr/>
          <p:nvPr/>
        </p:nvGrpSpPr>
        <p:grpSpPr bwMode="auto">
          <a:xfrm>
            <a:off x="0" y="225425"/>
            <a:ext cx="4200525" cy="739775"/>
            <a:chOff x="1103516" y="1032382"/>
            <a:chExt cx="4201316" cy="738872"/>
          </a:xfrm>
        </p:grpSpPr>
        <p:sp>
          <p:nvSpPr>
            <p:cNvPr id="19" name="MH_SubTitle_1"/>
            <p:cNvSpPr/>
            <p:nvPr>
              <p:custDataLst>
                <p:tags r:id="rId2"/>
              </p:custDataLst>
            </p:nvPr>
          </p:nvSpPr>
          <p:spPr>
            <a:xfrm>
              <a:off x="2087951" y="1129102"/>
              <a:ext cx="3216881" cy="551776"/>
            </a:xfrm>
            <a:prstGeom prst="homePlate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1"/>
            <p:cNvSpPr/>
            <p:nvPr>
              <p:custDataLst>
                <p:tags r:id="rId3"/>
              </p:custDataLst>
            </p:nvPr>
          </p:nvSpPr>
          <p:spPr>
            <a:xfrm>
              <a:off x="1103516" y="1038724"/>
              <a:ext cx="819304" cy="732530"/>
            </a:xfrm>
            <a:prstGeom prst="rect">
              <a:avLst/>
            </a:prstGeom>
            <a:solidFill>
              <a:srgbClr val="1CA1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4"/>
              </p:custDataLst>
            </p:nvPr>
          </p:nvSpPr>
          <p:spPr>
            <a:xfrm>
              <a:off x="1922820" y="1032382"/>
              <a:ext cx="165131" cy="732530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rgbClr val="178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571065" y="938147"/>
            <a:ext cx="7812088" cy="11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latin typeface="+mn-ea"/>
                <a:ea typeface="+mn-ea"/>
              </a:rPr>
              <a:t>    </a:t>
            </a:r>
            <a:r>
              <a:rPr lang="zh-CN" altLang="en-US" sz="3200" b="1" kern="100">
                <a:effectLst/>
                <a:latin typeface="+mn-ea"/>
                <a:ea typeface="+mn-ea"/>
                <a:cs typeface="Courier New" panose="02070309020205020404" pitchFamily="49" charset="0"/>
              </a:rPr>
              <a:t>观察下面的物体，说一说它们有哪些相同的特征。</a:t>
            </a:r>
            <a:endParaRPr lang="zh-CN" altLang="en-US" sz="3200" b="1" kern="100">
              <a:effectLst/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50000"/>
          <a:stretch>
            <a:fillRect/>
          </a:stretch>
        </p:blipFill>
        <p:spPr>
          <a:xfrm>
            <a:off x="1641874" y="2028451"/>
            <a:ext cx="685981" cy="1986470"/>
          </a:xfrm>
          <a:custGeom>
            <a:avLst/>
            <a:gdLst>
              <a:gd name="connsiteX0" fmla="*/ 0 w 685981"/>
              <a:gd name="connsiteY0" fmla="*/ 0 h 1986470"/>
              <a:gd name="connsiteX1" fmla="*/ 685981 w 685981"/>
              <a:gd name="connsiteY1" fmla="*/ 0 h 1986470"/>
              <a:gd name="connsiteX2" fmla="*/ 685981 w 685981"/>
              <a:gd name="connsiteY2" fmla="*/ 1986470 h 1986470"/>
              <a:gd name="connsiteX3" fmla="*/ 0 w 685981"/>
              <a:gd name="connsiteY3" fmla="*/ 1986470 h 1986470"/>
              <a:gd name="connsiteX4" fmla="*/ 0 w 685981"/>
              <a:gd name="connsiteY4" fmla="*/ 0 h 198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981" h="1986470">
                <a:moveTo>
                  <a:pt x="0" y="0"/>
                </a:moveTo>
                <a:lnTo>
                  <a:pt x="685981" y="0"/>
                </a:lnTo>
                <a:lnTo>
                  <a:pt x="685981" y="1986470"/>
                </a:lnTo>
                <a:lnTo>
                  <a:pt x="0" y="198647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r="50000"/>
          <a:stretch>
            <a:fillRect/>
          </a:stretch>
        </p:blipFill>
        <p:spPr>
          <a:xfrm>
            <a:off x="957671" y="2027394"/>
            <a:ext cx="685981" cy="1986470"/>
          </a:xfrm>
          <a:custGeom>
            <a:avLst/>
            <a:gdLst>
              <a:gd name="connsiteX0" fmla="*/ 0 w 685981"/>
              <a:gd name="connsiteY0" fmla="*/ 0 h 1986470"/>
              <a:gd name="connsiteX1" fmla="*/ 685981 w 685981"/>
              <a:gd name="connsiteY1" fmla="*/ 0 h 1986470"/>
              <a:gd name="connsiteX2" fmla="*/ 685981 w 685981"/>
              <a:gd name="connsiteY2" fmla="*/ 1986470 h 1986470"/>
              <a:gd name="connsiteX3" fmla="*/ 0 w 685981"/>
              <a:gd name="connsiteY3" fmla="*/ 1986470 h 1986470"/>
              <a:gd name="connsiteX4" fmla="*/ 0 w 685981"/>
              <a:gd name="connsiteY4" fmla="*/ 0 h 198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981" h="1986470">
                <a:moveTo>
                  <a:pt x="0" y="0"/>
                </a:moveTo>
                <a:lnTo>
                  <a:pt x="685981" y="0"/>
                </a:lnTo>
                <a:lnTo>
                  <a:pt x="685981" y="1986470"/>
                </a:lnTo>
                <a:lnTo>
                  <a:pt x="0" y="198647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50000"/>
          <a:stretch>
            <a:fillRect/>
          </a:stretch>
        </p:blipFill>
        <p:spPr>
          <a:xfrm>
            <a:off x="1651644" y="2021262"/>
            <a:ext cx="685981" cy="1986470"/>
          </a:xfrm>
          <a:custGeom>
            <a:avLst/>
            <a:gdLst>
              <a:gd name="connsiteX0" fmla="*/ 0 w 685981"/>
              <a:gd name="connsiteY0" fmla="*/ 0 h 1986470"/>
              <a:gd name="connsiteX1" fmla="*/ 685981 w 685981"/>
              <a:gd name="connsiteY1" fmla="*/ 0 h 1986470"/>
              <a:gd name="connsiteX2" fmla="*/ 685981 w 685981"/>
              <a:gd name="connsiteY2" fmla="*/ 1986470 h 1986470"/>
              <a:gd name="connsiteX3" fmla="*/ 0 w 685981"/>
              <a:gd name="connsiteY3" fmla="*/ 1986470 h 1986470"/>
              <a:gd name="connsiteX4" fmla="*/ 0 w 685981"/>
              <a:gd name="connsiteY4" fmla="*/ 0 h 198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981" h="1986470">
                <a:moveTo>
                  <a:pt x="0" y="0"/>
                </a:moveTo>
                <a:lnTo>
                  <a:pt x="685981" y="0"/>
                </a:lnTo>
                <a:lnTo>
                  <a:pt x="685981" y="1986470"/>
                </a:lnTo>
                <a:lnTo>
                  <a:pt x="0" y="198647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</a:ln>
        </p:spPr>
      </p:pic>
      <p:sp>
        <p:nvSpPr>
          <p:cNvPr id="11276" name="文本框 19"/>
          <p:cNvSpPr txBox="1">
            <a:spLocks noChangeArrowheads="1"/>
          </p:cNvSpPr>
          <p:nvPr/>
        </p:nvSpPr>
        <p:spPr bwMode="auto">
          <a:xfrm>
            <a:off x="107504" y="285191"/>
            <a:ext cx="3894015" cy="584775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>
              <a:defRPr/>
            </a:pPr>
            <a:r>
              <a:rPr lang="zh-CN" altLang="en-US">
                <a:sym typeface="+mn-lt"/>
              </a:rPr>
              <a:t>二  认识</a:t>
            </a:r>
            <a:r>
              <a:rPr lang="zh-CN" altLang="en-US" dirty="0">
                <a:sym typeface="+mn-lt"/>
              </a:rPr>
              <a:t>轴对称图形</a:t>
            </a:r>
            <a:endParaRPr lang="zh-CN" altLang="en-US" dirty="0">
              <a:sym typeface="+mn-lt"/>
            </a:endParaRPr>
          </a:p>
        </p:txBody>
      </p:sp>
      <p:sp>
        <p:nvSpPr>
          <p:cNvPr id="12302" name="文本框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-118704" y="468777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303" name="图片 2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7121" y="4844767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0"/>
          <a:stretch>
            <a:fillRect/>
          </a:stretch>
        </p:blipFill>
        <p:spPr>
          <a:xfrm flipH="1">
            <a:off x="4135705" y="1917872"/>
            <a:ext cx="1191945" cy="235747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8426" y="4176351"/>
            <a:ext cx="8825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kern="100">
                <a:effectLst/>
                <a:latin typeface="+mn-ea"/>
                <a:ea typeface="+mn-ea"/>
              </a:rPr>
              <a:t>画一画 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沿着上面物体的边沿，把它们画下来。</a:t>
            </a:r>
            <a:endParaRPr lang="zh-CN" altLang="en-US" sz="2800" b="1" kern="10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clrChange>
              <a:clrFrom>
                <a:srgbClr val="EEF3FA"/>
              </a:clrFrom>
              <a:clrTo>
                <a:srgbClr val="EEF3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9244" y="2342897"/>
            <a:ext cx="2010953" cy="1612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4" y="1563638"/>
            <a:ext cx="7557025" cy="2132978"/>
          </a:xfrm>
          <a:prstGeom prst="rect">
            <a:avLst/>
          </a:prstGeom>
        </p:spPr>
      </p:pic>
      <p:sp>
        <p:nvSpPr>
          <p:cNvPr id="12302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303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3225" y="209203"/>
            <a:ext cx="2225675" cy="603250"/>
            <a:chOff x="3275856" y="267494"/>
            <a:chExt cx="2226464" cy="604342"/>
          </a:xfrm>
        </p:grpSpPr>
        <p:pic>
          <p:nvPicPr>
            <p:cNvPr id="4" name="图片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321"/>
            <a:stretch>
              <a:fillRect/>
            </a:stretch>
          </p:blipFill>
          <p:spPr bwMode="auto">
            <a:xfrm>
              <a:off x="3275856" y="267494"/>
              <a:ext cx="2226464" cy="603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3472776" y="286578"/>
              <a:ext cx="1832624" cy="5852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ln w="127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ym typeface="+mn-lt"/>
                </a:rPr>
                <a:t>动手操作</a:t>
              </a:r>
              <a:endParaRPr lang="zh-CN" altLang="en-US" dirty="0"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138695" y="253164"/>
            <a:ext cx="69938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kern="100">
                <a:effectLst/>
                <a:latin typeface="+mn-ea"/>
                <a:ea typeface="+mn-ea"/>
                <a:cs typeface="Courier New" panose="02070309020205020404" pitchFamily="49" charset="0"/>
              </a:rPr>
              <a:t>    请同学们把这三个图形折一折，你发现了什么？</a:t>
            </a:r>
            <a:endParaRPr lang="zh-CN" altLang="en-US" sz="4000" b="1" kern="100">
              <a:effectLst/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77"/>
          <a:stretch>
            <a:fillRect/>
          </a:stretch>
        </p:blipFill>
        <p:spPr>
          <a:xfrm>
            <a:off x="801735" y="1374057"/>
            <a:ext cx="673921" cy="248168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280"/>
          <a:stretch>
            <a:fillRect/>
          </a:stretch>
        </p:blipFill>
        <p:spPr>
          <a:xfrm flipH="1">
            <a:off x="1456559" y="1378246"/>
            <a:ext cx="673921" cy="24816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57875"/>
          <a:stretch>
            <a:fillRect/>
          </a:stretch>
        </p:blipFill>
        <p:spPr>
          <a:xfrm>
            <a:off x="2782745" y="1369833"/>
            <a:ext cx="1213191" cy="2496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3" r="16922"/>
          <a:stretch>
            <a:fillRect/>
          </a:stretch>
        </p:blipFill>
        <p:spPr>
          <a:xfrm>
            <a:off x="5768637" y="1361882"/>
            <a:ext cx="1320318" cy="25040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57875"/>
          <a:stretch>
            <a:fillRect/>
          </a:stretch>
        </p:blipFill>
        <p:spPr>
          <a:xfrm flipH="1">
            <a:off x="3963356" y="1361882"/>
            <a:ext cx="1175381" cy="25169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3" r="16922"/>
          <a:stretch>
            <a:fillRect/>
          </a:stretch>
        </p:blipFill>
        <p:spPr>
          <a:xfrm flipH="1">
            <a:off x="7072919" y="1368359"/>
            <a:ext cx="1320318" cy="25040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2608" y="3855742"/>
            <a:ext cx="6456348" cy="1456842"/>
            <a:chOff x="632608" y="3855742"/>
            <a:chExt cx="6456348" cy="1456842"/>
          </a:xfrm>
        </p:grpSpPr>
        <p:pic>
          <p:nvPicPr>
            <p:cNvPr id="10244" name="图片 5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608" y="3929872"/>
              <a:ext cx="1012174" cy="138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对话气泡: 圆角矩形 2"/>
            <p:cNvSpPr/>
            <p:nvPr/>
          </p:nvSpPr>
          <p:spPr>
            <a:xfrm>
              <a:off x="2032050" y="3855742"/>
              <a:ext cx="5056906" cy="1034594"/>
            </a:xfrm>
            <a:prstGeom prst="wedgeRoundRectCallout">
              <a:avLst>
                <a:gd name="adj1" fmla="val -59193"/>
                <a:gd name="adj2" fmla="val 30900"/>
                <a:gd name="adj3" fmla="val 16667"/>
              </a:avLst>
            </a:prstGeom>
            <a:noFill/>
            <a:ln w="38100">
              <a:solidFill>
                <a:srgbClr val="1CA1A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000" b="1">
                  <a:solidFill>
                    <a:schemeClr val="tx1"/>
                  </a:solidFill>
                  <a:latin typeface="+mj-ea"/>
                  <a:ea typeface="+mj-ea"/>
                </a:rPr>
                <a:t>这些图形沿着一条线对折，图形两边能完全重合。</a:t>
              </a:r>
              <a:endParaRPr lang="en-US" sz="3000" b="1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94" y="1563638"/>
            <a:ext cx="7557025" cy="2132978"/>
          </a:xfrm>
          <a:prstGeom prst="rect">
            <a:avLst/>
          </a:prstGeom>
        </p:spPr>
      </p:pic>
      <p:sp>
        <p:nvSpPr>
          <p:cNvPr id="12302" name="文本框 1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303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对话气泡: 圆角矩形 22"/>
          <p:cNvSpPr/>
          <p:nvPr/>
        </p:nvSpPr>
        <p:spPr>
          <a:xfrm>
            <a:off x="5395506" y="3080916"/>
            <a:ext cx="1331951" cy="584200"/>
          </a:xfrm>
          <a:prstGeom prst="wedgeRoundRectCallout">
            <a:avLst>
              <a:gd name="adj1" fmla="val 70511"/>
              <a:gd name="adj2" fmla="val 57718"/>
              <a:gd name="adj3" fmla="val 16667"/>
            </a:avLst>
          </a:prstGeom>
          <a:noFill/>
          <a:ln w="28575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endParaRPr lang="zh-CN" altLang="en-US" sz="3200" b="1" kern="100"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77"/>
          <a:stretch>
            <a:fillRect/>
          </a:stretch>
        </p:blipFill>
        <p:spPr>
          <a:xfrm>
            <a:off x="801735" y="1374057"/>
            <a:ext cx="673921" cy="248168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280"/>
          <a:stretch>
            <a:fillRect/>
          </a:stretch>
        </p:blipFill>
        <p:spPr>
          <a:xfrm flipH="1">
            <a:off x="1456559" y="1378246"/>
            <a:ext cx="673921" cy="24816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57875"/>
          <a:stretch>
            <a:fillRect/>
          </a:stretch>
        </p:blipFill>
        <p:spPr>
          <a:xfrm>
            <a:off x="2782745" y="1369833"/>
            <a:ext cx="1213191" cy="24960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3" r="16922"/>
          <a:stretch>
            <a:fillRect/>
          </a:stretch>
        </p:blipFill>
        <p:spPr>
          <a:xfrm>
            <a:off x="5768637" y="1361882"/>
            <a:ext cx="1320318" cy="25040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57875"/>
          <a:stretch>
            <a:fillRect/>
          </a:stretch>
        </p:blipFill>
        <p:spPr>
          <a:xfrm flipH="1">
            <a:off x="3963356" y="1361882"/>
            <a:ext cx="1175381" cy="25169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3" r="16922"/>
          <a:stretch>
            <a:fillRect/>
          </a:stretch>
        </p:blipFill>
        <p:spPr>
          <a:xfrm flipH="1">
            <a:off x="7072919" y="1368359"/>
            <a:ext cx="1320318" cy="2504039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899592" y="4093590"/>
            <a:ext cx="7056784" cy="523220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E3BC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对折后能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完全重合</a:t>
            </a:r>
            <a:r>
              <a:rPr lang="zh-CN" altLang="en-US" sz="2800" b="1">
                <a:solidFill>
                  <a:srgbClr val="0E3BC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的图形是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轴对称图形</a:t>
            </a:r>
            <a:r>
              <a:rPr lang="zh-CN" altLang="en-US" sz="2800" b="1">
                <a:solidFill>
                  <a:srgbClr val="0E3BC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800" b="1">
              <a:solidFill>
                <a:srgbClr val="0E3BC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2699792" y="325599"/>
            <a:ext cx="4680520" cy="939024"/>
          </a:xfrm>
          <a:prstGeom prst="wedgeRoundRectCallout">
            <a:avLst>
              <a:gd name="adj1" fmla="val -55022"/>
              <a:gd name="adj2" fmla="val 31312"/>
              <a:gd name="adj3" fmla="val 16667"/>
            </a:avLst>
          </a:prstGeom>
          <a:noFill/>
          <a:ln w="38100">
            <a:solidFill>
              <a:srgbClr val="1CA1A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000" b="1">
                <a:solidFill>
                  <a:schemeClr val="tx1"/>
                </a:solidFill>
                <a:latin typeface="+mj-ea"/>
                <a:ea typeface="+mj-ea"/>
              </a:rPr>
              <a:t>这些图形都是</a:t>
            </a:r>
            <a:r>
              <a:rPr lang="zh-CN" altLang="en-US" sz="3000" b="1">
                <a:solidFill>
                  <a:srgbClr val="FF0000"/>
                </a:solidFill>
                <a:latin typeface="+mj-ea"/>
                <a:ea typeface="+mj-ea"/>
              </a:rPr>
              <a:t>对称</a:t>
            </a:r>
            <a:r>
              <a:rPr lang="zh-CN" altLang="en-US" sz="3000" b="1">
                <a:solidFill>
                  <a:schemeClr val="tx1"/>
                </a:solidFill>
                <a:latin typeface="+mj-ea"/>
                <a:ea typeface="+mj-ea"/>
              </a:rPr>
              <a:t>的。</a:t>
            </a:r>
            <a:endParaRPr lang="en-US" altLang="zh-CN" sz="3000" b="1">
              <a:solidFill>
                <a:schemeClr val="tx1"/>
              </a:solidFill>
              <a:latin typeface="+mj-ea"/>
              <a:ea typeface="+mj-ea"/>
            </a:endParaRPr>
          </a:p>
          <a:p>
            <a:pPr algn="l"/>
            <a:r>
              <a:rPr lang="zh-CN" altLang="en-US" sz="3000" b="1">
                <a:solidFill>
                  <a:schemeClr val="tx1"/>
                </a:solidFill>
                <a:latin typeface="+mj-ea"/>
                <a:ea typeface="+mj-ea"/>
              </a:rPr>
              <a:t>对折的这条线是</a:t>
            </a:r>
            <a:r>
              <a:rPr lang="zh-CN" altLang="en-US" sz="3000" b="1">
                <a:solidFill>
                  <a:srgbClr val="FF0000"/>
                </a:solidFill>
                <a:latin typeface="+mj-ea"/>
                <a:ea typeface="+mj-ea"/>
              </a:rPr>
              <a:t>对称轴</a:t>
            </a:r>
            <a:r>
              <a:rPr lang="zh-CN" altLang="en-US" sz="3000" b="1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sz="3000" b="1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Picture 5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5787" y="234936"/>
            <a:ext cx="1320319" cy="135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262046" y="2687047"/>
            <a:ext cx="1444735" cy="1247418"/>
            <a:chOff x="7357357" y="2739328"/>
            <a:chExt cx="1444735" cy="124741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57357" y="2739328"/>
              <a:ext cx="1415565" cy="124741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 bwMode="auto">
            <a:xfrm>
              <a:off x="7373394" y="2907055"/>
              <a:ext cx="142869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+mj-ea"/>
                  <a:ea typeface="+mj-ea"/>
                </a:rPr>
                <a:t>对称轴一般用虚线表示。</a:t>
              </a:r>
              <a:endParaRPr lang="en-US" sz="2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 bwMode="auto">
          <a:xfrm>
            <a:off x="755576" y="195486"/>
            <a:ext cx="734481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kern="100">
                <a:solidFill>
                  <a:srgbClr val="00B0F0"/>
                </a:solidFill>
                <a:latin typeface="+mn-ea"/>
                <a:ea typeface="+mn-ea"/>
                <a:cs typeface="Courier New" panose="02070309020205020404" pitchFamily="49" charset="0"/>
              </a:rPr>
              <a:t>说一说：</a:t>
            </a:r>
            <a:r>
              <a:rPr lang="zh-CN" altLang="en-US" sz="3200" b="1" kern="100">
                <a:effectLst/>
                <a:latin typeface="+mn-ea"/>
                <a:ea typeface="+mn-ea"/>
                <a:cs typeface="Courier New" panose="02070309020205020404" pitchFamily="49" charset="0"/>
              </a:rPr>
              <a:t>你在生活中还见到过哪些轴对称现象？</a:t>
            </a:r>
            <a:endParaRPr lang="zh-CN" altLang="en-US" sz="3200" b="1" kern="100">
              <a:effectLst/>
              <a:latin typeface="+mn-ea"/>
              <a:ea typeface="+mn-ea"/>
              <a:cs typeface="Courier New" panose="02070309020205020404" pitchFamily="49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5534" y="1448685"/>
            <a:ext cx="1584103" cy="1607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43" y="1437124"/>
            <a:ext cx="1645538" cy="14993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881" y="3052427"/>
            <a:ext cx="1468487" cy="17383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812" y="3146185"/>
            <a:ext cx="2177215" cy="17383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1803" y="1484245"/>
            <a:ext cx="3116235" cy="4157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/>
          <p:cNvSpPr/>
          <p:nvPr/>
        </p:nvSpPr>
        <p:spPr>
          <a:xfrm>
            <a:off x="3181102" y="2710912"/>
            <a:ext cx="1083083" cy="1019721"/>
          </a:xfrm>
          <a:custGeom>
            <a:avLst/>
            <a:gdLst>
              <a:gd name="connsiteX0" fmla="*/ 647700 w 1282700"/>
              <a:gd name="connsiteY0" fmla="*/ 0 h 1320800"/>
              <a:gd name="connsiteX1" fmla="*/ 0 w 1282700"/>
              <a:gd name="connsiteY1" fmla="*/ 495300 h 1320800"/>
              <a:gd name="connsiteX2" fmla="*/ 228600 w 1282700"/>
              <a:gd name="connsiteY2" fmla="*/ 1320800 h 1320800"/>
              <a:gd name="connsiteX3" fmla="*/ 1028700 w 1282700"/>
              <a:gd name="connsiteY3" fmla="*/ 1320800 h 1320800"/>
              <a:gd name="connsiteX4" fmla="*/ 1282700 w 1282700"/>
              <a:gd name="connsiteY4" fmla="*/ 508000 h 1320800"/>
              <a:gd name="connsiteX5" fmla="*/ 647700 w 1282700"/>
              <a:gd name="connsiteY5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2700" h="1320800">
                <a:moveTo>
                  <a:pt x="647700" y="0"/>
                </a:moveTo>
                <a:lnTo>
                  <a:pt x="0" y="495300"/>
                </a:lnTo>
                <a:lnTo>
                  <a:pt x="228600" y="1320800"/>
                </a:lnTo>
                <a:lnTo>
                  <a:pt x="1028700" y="1320800"/>
                </a:lnTo>
                <a:lnTo>
                  <a:pt x="1282700" y="508000"/>
                </a:lnTo>
                <a:lnTo>
                  <a:pt x="647700" y="0"/>
                </a:lnTo>
                <a:close/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760773" y="1247282"/>
            <a:ext cx="1459246" cy="7227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3236229" y="1163892"/>
            <a:ext cx="972831" cy="88949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等腰三角形 3"/>
          <p:cNvSpPr/>
          <p:nvPr/>
        </p:nvSpPr>
        <p:spPr>
          <a:xfrm>
            <a:off x="5209493" y="940590"/>
            <a:ext cx="1459246" cy="1084072"/>
          </a:xfrm>
          <a:prstGeom prst="triangle">
            <a:avLst>
              <a:gd name="adj" fmla="val 80130"/>
            </a:avLst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椭圆 4"/>
          <p:cNvSpPr/>
          <p:nvPr/>
        </p:nvSpPr>
        <p:spPr>
          <a:xfrm>
            <a:off x="7332279" y="1259591"/>
            <a:ext cx="881630" cy="80611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流程图: 数据 5"/>
          <p:cNvSpPr/>
          <p:nvPr/>
        </p:nvSpPr>
        <p:spPr>
          <a:xfrm>
            <a:off x="760773" y="3035635"/>
            <a:ext cx="1459246" cy="722717"/>
          </a:xfrm>
          <a:prstGeom prst="flowChartInputOutpu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流程图: 摘录 7"/>
          <p:cNvSpPr/>
          <p:nvPr/>
        </p:nvSpPr>
        <p:spPr>
          <a:xfrm>
            <a:off x="5298919" y="2646956"/>
            <a:ext cx="1112203" cy="1016932"/>
          </a:xfrm>
          <a:prstGeom prst="flowChartExtra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流程图: 摘录 8"/>
          <p:cNvSpPr/>
          <p:nvPr/>
        </p:nvSpPr>
        <p:spPr>
          <a:xfrm>
            <a:off x="6982669" y="2947903"/>
            <a:ext cx="1580850" cy="679572"/>
          </a:xfrm>
          <a:prstGeom prst="flowChartExtra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/>
          <p:cNvSpPr txBox="1"/>
          <p:nvPr/>
        </p:nvSpPr>
        <p:spPr bwMode="auto">
          <a:xfrm>
            <a:off x="1492150" y="173571"/>
            <a:ext cx="59136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kern="100">
                <a:effectLst/>
                <a:latin typeface="+mn-ea"/>
                <a:ea typeface="+mn-ea"/>
                <a:cs typeface="Courier New" panose="02070309020205020404" pitchFamily="49" charset="0"/>
              </a:rPr>
              <a:t>下面哪些图形是轴对称图形？</a:t>
            </a:r>
            <a:endParaRPr lang="zh-CN" altLang="en-US" sz="3200" b="1" kern="100">
              <a:effectLst/>
              <a:latin typeface="+mn-ea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834361" y="4363239"/>
            <a:ext cx="70567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折一折，独立判断，然后小组交流。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6186" y="1583157"/>
            <a:ext cx="1884861" cy="0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74620" y="1085318"/>
            <a:ext cx="0" cy="1000686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3168143" y="1586062"/>
            <a:ext cx="1202717" cy="19673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722643" y="962306"/>
            <a:ext cx="0" cy="1231181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036704" y="1035428"/>
            <a:ext cx="1323064" cy="116746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3043651" y="1035428"/>
            <a:ext cx="1398443" cy="116746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136900" y="1662646"/>
            <a:ext cx="1276841" cy="0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773094" y="962306"/>
            <a:ext cx="0" cy="1231181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724218" y="2654665"/>
            <a:ext cx="17080" cy="1167475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2942465" y="3025838"/>
            <a:ext cx="1574251" cy="518303"/>
          </a:xfrm>
          <a:prstGeom prst="straightConnector1">
            <a:avLst/>
          </a:prstGeom>
          <a:ln w="5715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3050716" y="3041736"/>
            <a:ext cx="1475134" cy="491362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 flipV="1">
            <a:off x="3302994" y="2694093"/>
            <a:ext cx="816862" cy="1137233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254102" y="2727326"/>
            <a:ext cx="891153" cy="1130909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855020" y="2552645"/>
            <a:ext cx="0" cy="1260914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5136549" y="2947903"/>
            <a:ext cx="1379667" cy="801344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5314915" y="3062604"/>
            <a:ext cx="1285785" cy="724336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7773094" y="2803796"/>
            <a:ext cx="0" cy="99411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43273" y="15171"/>
            <a:ext cx="622599" cy="954107"/>
            <a:chOff x="245169" y="778710"/>
            <a:chExt cx="405578" cy="621531"/>
          </a:xfrm>
        </p:grpSpPr>
        <p:sp>
          <p:nvSpPr>
            <p:cNvPr id="11" name="椭圆 10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46783" y="778710"/>
              <a:ext cx="388040" cy="621531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54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54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7425142" y="1056583"/>
            <a:ext cx="619444" cy="1142772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133781" y="1337026"/>
            <a:ext cx="1242993" cy="637765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282476" y="1197984"/>
            <a:ext cx="927230" cy="897237"/>
          </a:xfrm>
          <a:prstGeom prst="line">
            <a:avLst/>
          </a:pr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 bwMode="auto">
          <a:xfrm>
            <a:off x="1017994" y="2167183"/>
            <a:ext cx="1063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3302994" y="2159966"/>
            <a:ext cx="1063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7133781" y="2159071"/>
            <a:ext cx="22082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无数条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 bwMode="auto">
          <a:xfrm>
            <a:off x="5438516" y="2109318"/>
            <a:ext cx="13686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不是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849709" y="3743354"/>
            <a:ext cx="14441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不是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 bwMode="auto">
          <a:xfrm>
            <a:off x="3272518" y="3797913"/>
            <a:ext cx="1063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5425946" y="3780039"/>
            <a:ext cx="1063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7478616" y="3770197"/>
            <a:ext cx="1063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条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  <p:bldP spid="43" grpId="0"/>
      <p:bldP spid="45" grpId="0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ISLIDE.ADDREMOVEWATERMARK" val="f9pKRpzumL"/>
</p:tagLst>
</file>

<file path=ppt/tags/tag12.xml><?xml version="1.0" encoding="utf-8"?>
<p:tagLst xmlns:p="http://schemas.openxmlformats.org/presentationml/2006/main">
  <p:tag name="ISLIDE.ADDREMOVEWATERMARK" val="yBe1dv1Fu2"/>
</p:tagLst>
</file>

<file path=ppt/tags/tag13.xml><?xml version="1.0" encoding="utf-8"?>
<p:tagLst xmlns:p="http://schemas.openxmlformats.org/presentationml/2006/main">
  <p:tag name="ISLIDE.ADDREMOVEWATERMARK" val="f9pKRpzumL"/>
</p:tagLst>
</file>

<file path=ppt/tags/tag14.xml><?xml version="1.0" encoding="utf-8"?>
<p:tagLst xmlns:p="http://schemas.openxmlformats.org/presentationml/2006/main">
  <p:tag name="ISLIDE.ADDREMOVEWATERMARK" val="yBe1dv1Fu2"/>
</p:tagLst>
</file>

<file path=ppt/tags/tag15.xml><?xml version="1.0" encoding="utf-8"?>
<p:tagLst xmlns:p="http://schemas.openxmlformats.org/presentationml/2006/main">
  <p:tag name="ISLIDE.ADDREMOVEWATERMARK" val="f9pKRpzumL"/>
</p:tagLst>
</file>

<file path=ppt/tags/tag16.xml><?xml version="1.0" encoding="utf-8"?>
<p:tagLst xmlns:p="http://schemas.openxmlformats.org/presentationml/2006/main">
  <p:tag name="ISLIDE.ADDREMOVEWATERMARK" val="yBe1dv1Fu2"/>
</p:tagLst>
</file>

<file path=ppt/tags/tag17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19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2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0.xml><?xml version="1.0" encoding="utf-8"?>
<p:tagLst xmlns:p="http://schemas.openxmlformats.org/presentationml/2006/main">
  <p:tag name="ISLIDE.ADDREMOVEWATERMARK" val="f9pKRpzumL"/>
</p:tagLst>
</file>

<file path=ppt/tags/tag21.xml><?xml version="1.0" encoding="utf-8"?>
<p:tagLst xmlns:p="http://schemas.openxmlformats.org/presentationml/2006/main">
  <p:tag name="ISLIDE.ADDREMOVEWATERMARK" val="yBe1dv1Fu2"/>
</p:tagLst>
</file>

<file path=ppt/tags/tag22.xml><?xml version="1.0" encoding="utf-8"?>
<p:tagLst xmlns:p="http://schemas.openxmlformats.org/presentationml/2006/main">
  <p:tag name="ISLIDE.ADDREMOVEWATERMARK" val="f9pKRpzumL"/>
</p:tagLst>
</file>

<file path=ppt/tags/tag23.xml><?xml version="1.0" encoding="utf-8"?>
<p:tagLst xmlns:p="http://schemas.openxmlformats.org/presentationml/2006/main">
  <p:tag name="ISLIDE.ADDREMOVEWATERMARK" val="yBe1dv1Fu2"/>
</p:tagLst>
</file>

<file path=ppt/tags/tag24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ags/tag26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91120163326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ISLIDE.ADDREMOVEWATERMARK" val="f9pKRpzumL"/>
</p:tagLst>
</file>

<file path=ppt/tags/tag5.xml><?xml version="1.0" encoding="utf-8"?>
<p:tagLst xmlns:p="http://schemas.openxmlformats.org/presentationml/2006/main">
  <p:tag name="ISLIDE.ADDREMOVEWATERMARK" val="yBe1dv1Fu2"/>
</p:tagLst>
</file>

<file path=ppt/tags/tag6.xml><?xml version="1.0" encoding="utf-8"?>
<p:tagLst xmlns:p="http://schemas.openxmlformats.org/presentationml/2006/main">
  <p:tag name="ISLIDE.ADDREMOVEWATERMARK" val="f9pKRpzumL"/>
</p:tagLst>
</file>

<file path=ppt/tags/tag7.xml><?xml version="1.0" encoding="utf-8"?>
<p:tagLst xmlns:p="http://schemas.openxmlformats.org/presentationml/2006/main">
  <p:tag name="ISLIDE.ADDREMOVEWATERMARK" val="yBe1dv1Fu2"/>
</p:tagLst>
</file>

<file path=ppt/tags/tag8.xml><?xml version="1.0" encoding="utf-8"?>
<p:tagLst xmlns:p="http://schemas.openxmlformats.org/presentationml/2006/main">
  <p:tag name="MH" val="20191120163326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91120163326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楷新">
      <a:majorFont>
        <a:latin typeface="Times New Roman"/>
        <a:ea typeface="楷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rgbClr val="1CA1A4"/>
          </a:solidFill>
        </a:ln>
      </a:spPr>
      <a:bodyPr rtlCol="0" anchor="ctr"/>
      <a:lstStyle>
        <a:defPPr algn="l">
          <a:defRPr sz="3000" b="1" smtClean="0">
            <a:solidFill>
              <a:schemeClr val="tx1"/>
            </a:solidFill>
            <a:latin typeface="+mj-ea"/>
            <a:ea typeface="+mj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0000FF"/>
          </a:solidFill>
          <a:prstDash val="sysDash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</a:spPr>
      <a:bodyPr>
        <a:spAutoFit/>
      </a:bodyPr>
      <a:lstStyle>
        <a:defPPr algn="l">
          <a:spcBef>
            <a:spcPct val="50000"/>
          </a:spcBef>
          <a:buFont typeface="Arial" panose="020B0604020202020204" pitchFamily="34" charset="0"/>
          <a:buNone/>
          <a:defRPr sz="3200" b="1">
            <a:latin typeface="Times New Roman" panose="02020603050405020304" pitchFamily="18" charset="0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WPS 演示</Application>
  <PresentationFormat>全屏显示(16:9)</PresentationFormat>
  <Paragraphs>134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方正粗黑繁体</vt:lpstr>
      <vt:lpstr>楷体</vt:lpstr>
      <vt:lpstr>微软雅黑</vt:lpstr>
      <vt:lpstr>Impact</vt:lpstr>
      <vt:lpstr>Courier New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93</cp:revision>
  <dcterms:created xsi:type="dcterms:W3CDTF">2015-08-27T07:30:00Z</dcterms:created>
  <dcterms:modified xsi:type="dcterms:W3CDTF">2026-02-28T07:01:57Z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23E2A8EB52EC468286F02ED3C12C968B_12</vt:lpwstr>
  </property>
</Properties>
</file>