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296" r:id="rId5"/>
    <p:sldId id="298" r:id="rId6"/>
    <p:sldId id="300" r:id="rId7"/>
    <p:sldId id="350" r:id="rId8"/>
    <p:sldId id="351" r:id="rId9"/>
    <p:sldId id="301" r:id="rId10"/>
    <p:sldId id="302" r:id="rId11"/>
    <p:sldId id="352" r:id="rId12"/>
    <p:sldId id="345" r:id="rId13"/>
    <p:sldId id="303" r:id="rId14"/>
    <p:sldId id="364" r:id="rId15"/>
    <p:sldId id="365" r:id="rId16"/>
    <p:sldId id="304" r:id="rId17"/>
    <p:sldId id="366" r:id="rId18"/>
    <p:sldId id="367" r:id="rId19"/>
    <p:sldId id="368" r:id="rId20"/>
    <p:sldId id="369" r:id="rId21"/>
    <p:sldId id="312" r:id="rId2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52" userDrawn="1">
          <p15:clr>
            <a:srgbClr val="A4A3A4"/>
          </p15:clr>
        </p15:guide>
        <p15:guide id="2" orient="horz" pos="2137" userDrawn="1">
          <p15:clr>
            <a:srgbClr val="A4A3A4"/>
          </p15:clr>
        </p15:guide>
        <p15:guide id="3" orient="horz" pos="777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710" userDrawn="1">
          <p15:clr>
            <a:srgbClr val="A4A3A4"/>
          </p15:clr>
        </p15:guide>
        <p15:guide id="6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E6BB3"/>
    <a:srgbClr val="4A9438"/>
    <a:srgbClr val="5DB947"/>
    <a:srgbClr val="7FC86E"/>
    <a:srgbClr val="74C96D"/>
    <a:srgbClr val="FFFFFF"/>
    <a:srgbClr val="6BA8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0" autoAdjust="0"/>
    <p:restoredTop sz="94660" autoAdjust="0"/>
  </p:normalViewPr>
  <p:slideViewPr>
    <p:cSldViewPr snapToGrid="0" showGuides="1">
      <p:cViewPr varScale="1">
        <p:scale>
          <a:sx n="69" d="100"/>
          <a:sy n="69" d="100"/>
        </p:scale>
        <p:origin x="84" y="1038"/>
      </p:cViewPr>
      <p:guideLst>
        <p:guide orient="horz" pos="3952"/>
        <p:guide orient="horz" pos="2137"/>
        <p:guide orient="horz" pos="777"/>
        <p:guide pos="3840"/>
        <p:guide pos="710"/>
        <p:guide pos="69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77109547-07E5-4E7D-B140-C9D6B071EAD1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0647506E-23A5-4713-9018-A14539C4FDD6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4767FAD-88DA-4DD3-998D-5F8F4A1B7E3F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2D104300-4889-477E-A782-4BA93CF9A82E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9D32E04-C6FF-467C-BB21-52D38627168E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3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47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图片 49"/>
          <p:cNvPicPr>
            <a:picLocks noChangeAspect="1" noChangeArrowheads="1"/>
          </p:cNvPicPr>
          <p:nvPr userDrawn="1"/>
        </p:nvPicPr>
        <p:blipFill>
          <a:blip r:embed="rId3"/>
          <a:srcRect l="27734" t="19185" r="24449" b="11330"/>
          <a:stretch>
            <a:fillRect/>
          </a:stretch>
        </p:blipFill>
        <p:spPr bwMode="auto">
          <a:xfrm>
            <a:off x="0" y="4313238"/>
            <a:ext cx="3368675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0"/>
          <p:cNvPicPr>
            <a:picLocks noChangeAspect="1" noChangeArrowheads="1"/>
          </p:cNvPicPr>
          <p:nvPr userDrawn="1"/>
        </p:nvPicPr>
        <p:blipFill>
          <a:blip r:embed="rId3"/>
          <a:srcRect l="27734" t="39900" r="36929" b="11330"/>
          <a:stretch>
            <a:fillRect/>
          </a:stretch>
        </p:blipFill>
        <p:spPr bwMode="auto">
          <a:xfrm>
            <a:off x="9128125" y="-26988"/>
            <a:ext cx="3063875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1"/>
          <p:cNvPicPr>
            <a:picLocks noChangeAspect="1" noChangeArrowheads="1"/>
          </p:cNvPicPr>
          <p:nvPr userDrawn="1"/>
        </p:nvPicPr>
        <p:blipFill>
          <a:blip r:embed="rId4"/>
          <a:srcRect t="16251" b="19643"/>
          <a:stretch>
            <a:fillRect/>
          </a:stretch>
        </p:blipFill>
        <p:spPr bwMode="auto">
          <a:xfrm>
            <a:off x="157163" y="-481013"/>
            <a:ext cx="11968162" cy="767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2"/>
          <p:cNvPicPr>
            <a:picLocks noChangeAspect="1" noChangeArrowheads="1"/>
          </p:cNvPicPr>
          <p:nvPr userDrawn="1"/>
        </p:nvPicPr>
        <p:blipFill>
          <a:blip r:embed="rId5"/>
          <a:srcRect l="19760" t="73981" r="22630" b="15335"/>
          <a:stretch>
            <a:fillRect/>
          </a:stretch>
        </p:blipFill>
        <p:spPr bwMode="auto">
          <a:xfrm>
            <a:off x="2827338" y="4945063"/>
            <a:ext cx="6164262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23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 userDrawn="1"/>
        </p:nvSpPr>
        <p:spPr>
          <a:xfrm>
            <a:off x="0" y="198783"/>
            <a:ext cx="12192000" cy="64591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7" name="文本框 6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defTabSz="1219200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6" Type="http://schemas.openxmlformats.org/officeDocument/2006/relationships/image" Target="../media/image7.png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7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7.png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7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6"/>
          <p:cNvSpPr txBox="1">
            <a:spLocks noChangeArrowheads="1"/>
          </p:cNvSpPr>
          <p:nvPr/>
        </p:nvSpPr>
        <p:spPr bwMode="auto">
          <a:xfrm>
            <a:off x="3576375" y="2276943"/>
            <a:ext cx="5177007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商末尾有</a:t>
            </a:r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的除法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171" name="组合 10"/>
          <p:cNvGrpSpPr/>
          <p:nvPr/>
        </p:nvGrpSpPr>
        <p:grpSpPr bwMode="auto">
          <a:xfrm>
            <a:off x="4808538" y="4020866"/>
            <a:ext cx="2574925" cy="420687"/>
            <a:chOff x="242380" y="196184"/>
            <a:chExt cx="2575081" cy="421341"/>
          </a:xfrm>
        </p:grpSpPr>
        <p:sp>
          <p:nvSpPr>
            <p:cNvPr id="12" name="矩形 11"/>
            <p:cNvSpPr/>
            <p:nvPr/>
          </p:nvSpPr>
          <p:spPr>
            <a:xfrm>
              <a:off x="242380" y="196184"/>
              <a:ext cx="421341" cy="421341"/>
            </a:xfrm>
            <a:prstGeom prst="rect">
              <a:avLst/>
            </a:prstGeom>
            <a:solidFill>
              <a:srgbClr val="349FC6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667290" y="196184"/>
              <a:ext cx="421341" cy="421341"/>
            </a:xfrm>
            <a:prstGeom prst="rect">
              <a:avLst/>
            </a:prstGeom>
            <a:solidFill>
              <a:srgbClr val="E83B18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92200" y="196184"/>
              <a:ext cx="421341" cy="421341"/>
            </a:xfrm>
            <a:prstGeom prst="rect">
              <a:avLst/>
            </a:prstGeom>
            <a:solidFill>
              <a:srgbClr val="3EB35C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17110" y="196184"/>
              <a:ext cx="421341" cy="421341"/>
            </a:xfrm>
            <a:prstGeom prst="rect">
              <a:avLst/>
            </a:prstGeom>
            <a:solidFill>
              <a:srgbClr val="F39517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6" name="矩形 15"/>
            <p:cNvSpPr/>
            <p:nvPr/>
          </p:nvSpPr>
          <p:spPr>
            <a:xfrm>
              <a:off x="1942020" y="196184"/>
              <a:ext cx="421341" cy="421341"/>
            </a:xfrm>
            <a:prstGeom prst="rect">
              <a:avLst/>
            </a:prstGeom>
            <a:solidFill>
              <a:srgbClr val="CF2D6E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7" name="矩形 16"/>
            <p:cNvSpPr/>
            <p:nvPr/>
          </p:nvSpPr>
          <p:spPr>
            <a:xfrm>
              <a:off x="2366930" y="196184"/>
              <a:ext cx="421341" cy="421341"/>
            </a:xfrm>
            <a:prstGeom prst="rect">
              <a:avLst/>
            </a:prstGeom>
            <a:solidFill>
              <a:srgbClr val="574E9E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grpSp>
          <p:nvGrpSpPr>
            <p:cNvPr id="7180" name="组合 17"/>
            <p:cNvGrpSpPr/>
            <p:nvPr/>
          </p:nvGrpSpPr>
          <p:grpSpPr bwMode="auto">
            <a:xfrm>
              <a:off x="242380" y="201491"/>
              <a:ext cx="2575081" cy="400110"/>
              <a:chOff x="242380" y="201491"/>
              <a:chExt cx="2575081" cy="400110"/>
            </a:xfrm>
          </p:grpSpPr>
          <p:sp>
            <p:nvSpPr>
              <p:cNvPr id="7181" name="文本框 18"/>
              <p:cNvSpPr txBox="1">
                <a:spLocks noChangeArrowheads="1"/>
              </p:cNvSpPr>
              <p:nvPr/>
            </p:nvSpPr>
            <p:spPr bwMode="auto">
              <a:xfrm>
                <a:off x="242380" y="201491"/>
                <a:ext cx="53379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R·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2" name="文本框 19"/>
              <p:cNvSpPr txBox="1">
                <a:spLocks noChangeArrowheads="1"/>
              </p:cNvSpPr>
              <p:nvPr/>
            </p:nvSpPr>
            <p:spPr bwMode="auto">
              <a:xfrm>
                <a:off x="661576" y="201491"/>
                <a:ext cx="4841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3" name="文本框 20"/>
              <p:cNvSpPr txBox="1">
                <a:spLocks noChangeArrowheads="1"/>
              </p:cNvSpPr>
              <p:nvPr/>
            </p:nvSpPr>
            <p:spPr bwMode="auto">
              <a:xfrm>
                <a:off x="1081155" y="201491"/>
                <a:ext cx="428436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4" name="文本框 21"/>
              <p:cNvSpPr txBox="1">
                <a:spLocks noChangeArrowheads="1"/>
              </p:cNvSpPr>
              <p:nvPr/>
            </p:nvSpPr>
            <p:spPr bwMode="auto">
              <a:xfrm>
                <a:off x="2378452" y="201491"/>
                <a:ext cx="439009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5" name="文本框 22"/>
              <p:cNvSpPr txBox="1">
                <a:spLocks noChangeArrowheads="1"/>
              </p:cNvSpPr>
              <p:nvPr/>
            </p:nvSpPr>
            <p:spPr bwMode="auto">
              <a:xfrm>
                <a:off x="1500188" y="201491"/>
                <a:ext cx="462230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6" name="文本框 23"/>
              <p:cNvSpPr txBox="1">
                <a:spLocks noChangeArrowheads="1"/>
              </p:cNvSpPr>
              <p:nvPr/>
            </p:nvSpPr>
            <p:spPr bwMode="auto">
              <a:xfrm>
                <a:off x="1938451" y="201491"/>
                <a:ext cx="4637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7172" name="文本框 2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11138" y="646430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D9D9D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D9D9D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3" name="图片 2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615613" y="50514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65"/>
          <p:cNvGrpSpPr/>
          <p:nvPr/>
        </p:nvGrpSpPr>
        <p:grpSpPr bwMode="auto">
          <a:xfrm>
            <a:off x="1411288" y="2077326"/>
            <a:ext cx="1901825" cy="657225"/>
            <a:chOff x="1572912" y="1908243"/>
            <a:chExt cx="1901825" cy="657443"/>
          </a:xfrm>
        </p:grpSpPr>
        <p:pic>
          <p:nvPicPr>
            <p:cNvPr id="21576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842787" y="1984438"/>
              <a:ext cx="1339850" cy="538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577" name="组合 53"/>
            <p:cNvGrpSpPr/>
            <p:nvPr/>
          </p:nvGrpSpPr>
          <p:grpSpPr bwMode="auto">
            <a:xfrm>
              <a:off x="1572912" y="1908243"/>
              <a:ext cx="1901825" cy="657443"/>
              <a:chOff x="3389911" y="3526614"/>
              <a:chExt cx="1902260" cy="657673"/>
            </a:xfrm>
          </p:grpSpPr>
          <p:sp>
            <p:nvSpPr>
              <p:cNvPr id="21578" name="Text Box 4"/>
              <p:cNvSpPr txBox="1">
                <a:spLocks noChangeArrowheads="1"/>
              </p:cNvSpPr>
              <p:nvPr/>
            </p:nvSpPr>
            <p:spPr bwMode="auto">
              <a:xfrm>
                <a:off x="3913906" y="3537730"/>
                <a:ext cx="1378265" cy="6465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7 5 0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79" name="Text Box 7"/>
              <p:cNvSpPr txBox="1">
                <a:spLocks noChangeArrowheads="1"/>
              </p:cNvSpPr>
              <p:nvPr/>
            </p:nvSpPr>
            <p:spPr bwMode="auto">
              <a:xfrm>
                <a:off x="3389911" y="3526614"/>
                <a:ext cx="584334" cy="6465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5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 bwMode="auto">
          <a:xfrm>
            <a:off x="1866900" y="1670926"/>
            <a:ext cx="1344598" cy="2733675"/>
            <a:chOff x="2028524" y="1501838"/>
            <a:chExt cx="1344598" cy="2733893"/>
          </a:xfrm>
        </p:grpSpPr>
        <p:sp>
          <p:nvSpPr>
            <p:cNvPr id="21566" name="Text Box 8"/>
            <p:cNvSpPr txBox="1">
              <a:spLocks noChangeArrowheads="1"/>
            </p:cNvSpPr>
            <p:nvPr/>
          </p:nvSpPr>
          <p:spPr bwMode="auto">
            <a:xfrm>
              <a:off x="2093612" y="2292413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67" name="Line 9"/>
            <p:cNvSpPr>
              <a:spLocks noChangeShapeType="1"/>
            </p:cNvSpPr>
            <p:nvPr/>
          </p:nvSpPr>
          <p:spPr bwMode="auto">
            <a:xfrm>
              <a:off x="2028524" y="2870263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8" name="Text Box 10"/>
            <p:cNvSpPr txBox="1">
              <a:spLocks noChangeArrowheads="1"/>
            </p:cNvSpPr>
            <p:nvPr/>
          </p:nvSpPr>
          <p:spPr bwMode="auto">
            <a:xfrm>
              <a:off x="2788922" y="150183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69" name="Text Box 11"/>
            <p:cNvSpPr txBox="1">
              <a:spLocks noChangeArrowheads="1"/>
            </p:cNvSpPr>
            <p:nvPr/>
          </p:nvSpPr>
          <p:spPr bwMode="auto">
            <a:xfrm>
              <a:off x="2428341" y="279088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70" name="Text Box 12"/>
            <p:cNvSpPr txBox="1">
              <a:spLocks noChangeArrowheads="1"/>
            </p:cNvSpPr>
            <p:nvPr/>
          </p:nvSpPr>
          <p:spPr bwMode="auto">
            <a:xfrm>
              <a:off x="2093612" y="150183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71" name="Text Box 13"/>
            <p:cNvSpPr txBox="1">
              <a:spLocks noChangeArrowheads="1"/>
            </p:cNvSpPr>
            <p:nvPr/>
          </p:nvSpPr>
          <p:spPr bwMode="auto">
            <a:xfrm>
              <a:off x="2093612" y="3167125"/>
              <a:ext cx="8636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2 5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72" name="Line 15"/>
            <p:cNvSpPr>
              <a:spLocks noChangeShapeType="1"/>
            </p:cNvSpPr>
            <p:nvPr/>
          </p:nvSpPr>
          <p:spPr bwMode="auto">
            <a:xfrm>
              <a:off x="2028524" y="3691000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3" name="Text Box 17"/>
            <p:cNvSpPr txBox="1">
              <a:spLocks noChangeArrowheads="1"/>
            </p:cNvSpPr>
            <p:nvPr/>
          </p:nvSpPr>
          <p:spPr bwMode="auto">
            <a:xfrm>
              <a:off x="2445119" y="150183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74" name="Text Box 18"/>
            <p:cNvSpPr txBox="1">
              <a:spLocks noChangeArrowheads="1"/>
            </p:cNvSpPr>
            <p:nvPr/>
          </p:nvSpPr>
          <p:spPr bwMode="auto">
            <a:xfrm>
              <a:off x="2093612" y="278295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75" name="Text Box 21"/>
            <p:cNvSpPr txBox="1">
              <a:spLocks noChangeArrowheads="1"/>
            </p:cNvSpPr>
            <p:nvPr/>
          </p:nvSpPr>
          <p:spPr bwMode="auto">
            <a:xfrm>
              <a:off x="2428341" y="358940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 bwMode="auto">
          <a:xfrm>
            <a:off x="4516438" y="1670926"/>
            <a:ext cx="1346870" cy="2733675"/>
            <a:chOff x="4678061" y="1501838"/>
            <a:chExt cx="1346870" cy="2733893"/>
          </a:xfrm>
        </p:grpSpPr>
        <p:sp>
          <p:nvSpPr>
            <p:cNvPr id="21556" name="Text Box 8"/>
            <p:cNvSpPr txBox="1">
              <a:spLocks noChangeArrowheads="1"/>
            </p:cNvSpPr>
            <p:nvPr/>
          </p:nvSpPr>
          <p:spPr bwMode="auto">
            <a:xfrm>
              <a:off x="4743149" y="2292413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57" name="Line 9"/>
            <p:cNvSpPr>
              <a:spLocks noChangeShapeType="1"/>
            </p:cNvSpPr>
            <p:nvPr/>
          </p:nvSpPr>
          <p:spPr bwMode="auto">
            <a:xfrm>
              <a:off x="4678061" y="2870263"/>
              <a:ext cx="11525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8" name="Text Box 10"/>
            <p:cNvSpPr txBox="1">
              <a:spLocks noChangeArrowheads="1"/>
            </p:cNvSpPr>
            <p:nvPr/>
          </p:nvSpPr>
          <p:spPr bwMode="auto">
            <a:xfrm>
              <a:off x="5440731" y="150183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59" name="Text Box 11"/>
            <p:cNvSpPr txBox="1">
              <a:spLocks noChangeArrowheads="1"/>
            </p:cNvSpPr>
            <p:nvPr/>
          </p:nvSpPr>
          <p:spPr bwMode="auto">
            <a:xfrm>
              <a:off x="5065411" y="279088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60" name="Text Box 12"/>
            <p:cNvSpPr txBox="1">
              <a:spLocks noChangeArrowheads="1"/>
            </p:cNvSpPr>
            <p:nvPr/>
          </p:nvSpPr>
          <p:spPr bwMode="auto">
            <a:xfrm>
              <a:off x="4743149" y="150183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61" name="Text Box 13"/>
            <p:cNvSpPr txBox="1">
              <a:spLocks noChangeArrowheads="1"/>
            </p:cNvSpPr>
            <p:nvPr/>
          </p:nvSpPr>
          <p:spPr bwMode="auto">
            <a:xfrm>
              <a:off x="4743149" y="3154425"/>
              <a:ext cx="8636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2 8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62" name="Line 15"/>
            <p:cNvSpPr>
              <a:spLocks noChangeShapeType="1"/>
            </p:cNvSpPr>
            <p:nvPr/>
          </p:nvSpPr>
          <p:spPr bwMode="auto">
            <a:xfrm>
              <a:off x="4678061" y="3691000"/>
              <a:ext cx="11525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3" name="Text Box 17"/>
            <p:cNvSpPr txBox="1">
              <a:spLocks noChangeArrowheads="1"/>
            </p:cNvSpPr>
            <p:nvPr/>
          </p:nvSpPr>
          <p:spPr bwMode="auto">
            <a:xfrm>
              <a:off x="5090578" y="150183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64" name="Text Box 18"/>
            <p:cNvSpPr txBox="1">
              <a:spLocks noChangeArrowheads="1"/>
            </p:cNvSpPr>
            <p:nvPr/>
          </p:nvSpPr>
          <p:spPr bwMode="auto">
            <a:xfrm>
              <a:off x="4743149" y="278295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65" name="Text Box 21"/>
            <p:cNvSpPr txBox="1">
              <a:spLocks noChangeArrowheads="1"/>
            </p:cNvSpPr>
            <p:nvPr/>
          </p:nvSpPr>
          <p:spPr bwMode="auto">
            <a:xfrm>
              <a:off x="5090578" y="358940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 bwMode="auto">
          <a:xfrm>
            <a:off x="6992938" y="1670926"/>
            <a:ext cx="1358434" cy="2733675"/>
            <a:chOff x="7154979" y="1501838"/>
            <a:chExt cx="1358434" cy="2733893"/>
          </a:xfrm>
        </p:grpSpPr>
        <p:sp>
          <p:nvSpPr>
            <p:cNvPr id="21547" name="Text Box 8"/>
            <p:cNvSpPr txBox="1">
              <a:spLocks noChangeArrowheads="1"/>
            </p:cNvSpPr>
            <p:nvPr/>
          </p:nvSpPr>
          <p:spPr bwMode="auto">
            <a:xfrm>
              <a:off x="7239117" y="2292413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8" name="Line 9"/>
            <p:cNvSpPr>
              <a:spLocks noChangeShapeType="1"/>
            </p:cNvSpPr>
            <p:nvPr/>
          </p:nvSpPr>
          <p:spPr bwMode="auto">
            <a:xfrm>
              <a:off x="7154979" y="2870263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9" name="Text Box 10"/>
            <p:cNvSpPr txBox="1">
              <a:spLocks noChangeArrowheads="1"/>
            </p:cNvSpPr>
            <p:nvPr/>
          </p:nvSpPr>
          <p:spPr bwMode="auto">
            <a:xfrm>
              <a:off x="7912435" y="150183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50" name="Text Box 11"/>
            <p:cNvSpPr txBox="1">
              <a:spLocks noChangeArrowheads="1"/>
            </p:cNvSpPr>
            <p:nvPr/>
          </p:nvSpPr>
          <p:spPr bwMode="auto">
            <a:xfrm>
              <a:off x="7558204" y="2806763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51" name="Text Box 12"/>
            <p:cNvSpPr txBox="1">
              <a:spLocks noChangeArrowheads="1"/>
            </p:cNvSpPr>
            <p:nvPr/>
          </p:nvSpPr>
          <p:spPr bwMode="auto">
            <a:xfrm>
              <a:off x="7239117" y="150183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52" name="Text Box 13"/>
            <p:cNvSpPr txBox="1">
              <a:spLocks noChangeArrowheads="1"/>
            </p:cNvSpPr>
            <p:nvPr/>
          </p:nvSpPr>
          <p:spPr bwMode="auto">
            <a:xfrm>
              <a:off x="7558204" y="3154425"/>
              <a:ext cx="8636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53" name="Line 15"/>
            <p:cNvSpPr>
              <a:spLocks noChangeShapeType="1"/>
            </p:cNvSpPr>
            <p:nvPr/>
          </p:nvSpPr>
          <p:spPr bwMode="auto">
            <a:xfrm>
              <a:off x="7154979" y="3691000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4" name="Text Box 17"/>
            <p:cNvSpPr txBox="1">
              <a:spLocks noChangeArrowheads="1"/>
            </p:cNvSpPr>
            <p:nvPr/>
          </p:nvSpPr>
          <p:spPr bwMode="auto">
            <a:xfrm>
              <a:off x="7558204" y="150183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55" name="Text Box 21"/>
            <p:cNvSpPr txBox="1">
              <a:spLocks noChangeArrowheads="1"/>
            </p:cNvSpPr>
            <p:nvPr/>
          </p:nvSpPr>
          <p:spPr bwMode="auto">
            <a:xfrm>
              <a:off x="7929213" y="358940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 bwMode="auto">
          <a:xfrm>
            <a:off x="9366250" y="1670926"/>
            <a:ext cx="1339617" cy="2733675"/>
            <a:chOff x="9527871" y="1501838"/>
            <a:chExt cx="1339617" cy="2733893"/>
          </a:xfrm>
        </p:grpSpPr>
        <p:sp>
          <p:nvSpPr>
            <p:cNvPr id="21537" name="Text Box 8"/>
            <p:cNvSpPr txBox="1">
              <a:spLocks noChangeArrowheads="1"/>
            </p:cNvSpPr>
            <p:nvPr/>
          </p:nvSpPr>
          <p:spPr bwMode="auto">
            <a:xfrm>
              <a:off x="9592959" y="2292413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38" name="Line 9"/>
            <p:cNvSpPr>
              <a:spLocks noChangeShapeType="1"/>
            </p:cNvSpPr>
            <p:nvPr/>
          </p:nvSpPr>
          <p:spPr bwMode="auto">
            <a:xfrm>
              <a:off x="9527871" y="2870263"/>
              <a:ext cx="11525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9" name="Text Box 10"/>
            <p:cNvSpPr txBox="1">
              <a:spLocks noChangeArrowheads="1"/>
            </p:cNvSpPr>
            <p:nvPr/>
          </p:nvSpPr>
          <p:spPr bwMode="auto">
            <a:xfrm>
              <a:off x="10283288" y="150183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0" name="Text Box 11"/>
            <p:cNvSpPr txBox="1">
              <a:spLocks noChangeArrowheads="1"/>
            </p:cNvSpPr>
            <p:nvPr/>
          </p:nvSpPr>
          <p:spPr bwMode="auto">
            <a:xfrm>
              <a:off x="9924746" y="279088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1" name="Text Box 12"/>
            <p:cNvSpPr txBox="1">
              <a:spLocks noChangeArrowheads="1"/>
            </p:cNvSpPr>
            <p:nvPr/>
          </p:nvSpPr>
          <p:spPr bwMode="auto">
            <a:xfrm>
              <a:off x="9592959" y="150183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2" name="Text Box 13"/>
            <p:cNvSpPr txBox="1">
              <a:spLocks noChangeArrowheads="1"/>
            </p:cNvSpPr>
            <p:nvPr/>
          </p:nvSpPr>
          <p:spPr bwMode="auto">
            <a:xfrm>
              <a:off x="9592959" y="3154425"/>
              <a:ext cx="865187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2 4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3" name="Line 15"/>
            <p:cNvSpPr>
              <a:spLocks noChangeShapeType="1"/>
            </p:cNvSpPr>
            <p:nvPr/>
          </p:nvSpPr>
          <p:spPr bwMode="auto">
            <a:xfrm>
              <a:off x="9527871" y="3691000"/>
              <a:ext cx="11525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4" name="Text Box 17"/>
            <p:cNvSpPr txBox="1">
              <a:spLocks noChangeArrowheads="1"/>
            </p:cNvSpPr>
            <p:nvPr/>
          </p:nvSpPr>
          <p:spPr bwMode="auto">
            <a:xfrm>
              <a:off x="9949913" y="150183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5" name="Text Box 18"/>
            <p:cNvSpPr txBox="1">
              <a:spLocks noChangeArrowheads="1"/>
            </p:cNvSpPr>
            <p:nvPr/>
          </p:nvSpPr>
          <p:spPr bwMode="auto">
            <a:xfrm>
              <a:off x="9592959" y="278295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6" name="Text Box 21"/>
            <p:cNvSpPr txBox="1">
              <a:spLocks noChangeArrowheads="1"/>
            </p:cNvSpPr>
            <p:nvPr/>
          </p:nvSpPr>
          <p:spPr bwMode="auto">
            <a:xfrm>
              <a:off x="10249732" y="358940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55" name="Group 107"/>
          <p:cNvGrpSpPr/>
          <p:nvPr/>
        </p:nvGrpSpPr>
        <p:grpSpPr bwMode="auto">
          <a:xfrm>
            <a:off x="219075" y="4458905"/>
            <a:ext cx="5180013" cy="1936751"/>
            <a:chOff x="-49" y="2835"/>
            <a:chExt cx="3263" cy="1220"/>
          </a:xfrm>
        </p:grpSpPr>
        <p:sp>
          <p:nvSpPr>
            <p:cNvPr id="21535" name="AutoShape 27"/>
            <p:cNvSpPr>
              <a:spLocks noChangeArrowheads="1"/>
            </p:cNvSpPr>
            <p:nvPr/>
          </p:nvSpPr>
          <p:spPr bwMode="auto">
            <a:xfrm>
              <a:off x="874" y="2835"/>
              <a:ext cx="2340" cy="1083"/>
            </a:xfrm>
            <a:prstGeom prst="wedgeRoundRectCallout">
              <a:avLst>
                <a:gd name="adj1" fmla="val -61889"/>
                <a:gd name="adj2" fmla="val -493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r>
                <a:rPr lang="zh-CN" altLang="en-US" sz="3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你对除数是一位数的除法的计算方法有什么补充吗？</a:t>
              </a:r>
              <a:endParaRPr lang="zh-CN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1536" name="Picture 10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49" y="3101"/>
              <a:ext cx="689" cy="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8" name="Group 111"/>
          <p:cNvGrpSpPr/>
          <p:nvPr/>
        </p:nvGrpSpPr>
        <p:grpSpPr bwMode="auto">
          <a:xfrm>
            <a:off x="5497513" y="4420807"/>
            <a:ext cx="6694488" cy="1965326"/>
            <a:chOff x="839" y="2629"/>
            <a:chExt cx="4217" cy="1238"/>
          </a:xfrm>
        </p:grpSpPr>
        <p:pic>
          <p:nvPicPr>
            <p:cNvPr id="21533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03" y="3092"/>
              <a:ext cx="953" cy="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34" name="AutoShape 27"/>
            <p:cNvSpPr>
              <a:spLocks noChangeArrowheads="1"/>
            </p:cNvSpPr>
            <p:nvPr/>
          </p:nvSpPr>
          <p:spPr bwMode="auto">
            <a:xfrm>
              <a:off x="839" y="2629"/>
              <a:ext cx="3266" cy="1106"/>
            </a:xfrm>
            <a:prstGeom prst="wedgeRoundRectCallout">
              <a:avLst>
                <a:gd name="adj1" fmla="val 59245"/>
                <a:gd name="adj2" fmla="val -675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 eaLnBrk="1" hangingPunct="1"/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在求出商的最高位以后，除到被除数的哪一位不够商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，就对着这一位商</a:t>
              </a: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</a:t>
              </a:r>
              <a:r>
                <a:rPr lang="zh-CN" altLang="en-US" sz="32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21513" name="组合 66"/>
          <p:cNvGrpSpPr/>
          <p:nvPr/>
        </p:nvGrpSpPr>
        <p:grpSpPr bwMode="auto">
          <a:xfrm>
            <a:off x="4105275" y="2077326"/>
            <a:ext cx="1874838" cy="657225"/>
            <a:chOff x="4266899" y="1908243"/>
            <a:chExt cx="1874837" cy="657443"/>
          </a:xfrm>
        </p:grpSpPr>
        <p:grpSp>
          <p:nvGrpSpPr>
            <p:cNvPr id="21529" name="组合 53"/>
            <p:cNvGrpSpPr/>
            <p:nvPr/>
          </p:nvGrpSpPr>
          <p:grpSpPr bwMode="auto">
            <a:xfrm>
              <a:off x="4266899" y="1908243"/>
              <a:ext cx="1874837" cy="657443"/>
              <a:chOff x="3416903" y="3526614"/>
              <a:chExt cx="1875268" cy="657673"/>
            </a:xfrm>
          </p:grpSpPr>
          <p:sp>
            <p:nvSpPr>
              <p:cNvPr id="21531" name="Text Box 4"/>
              <p:cNvSpPr txBox="1">
                <a:spLocks noChangeArrowheads="1"/>
              </p:cNvSpPr>
              <p:nvPr/>
            </p:nvSpPr>
            <p:spPr bwMode="auto">
              <a:xfrm>
                <a:off x="3913904" y="3537730"/>
                <a:ext cx="1378267" cy="6465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9 8 0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32" name="Text Box 7"/>
              <p:cNvSpPr txBox="1">
                <a:spLocks noChangeArrowheads="1"/>
              </p:cNvSpPr>
              <p:nvPr/>
            </p:nvSpPr>
            <p:spPr bwMode="auto">
              <a:xfrm>
                <a:off x="3416903" y="3526614"/>
                <a:ext cx="584334" cy="6465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7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1530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503436" y="1984438"/>
              <a:ext cx="1338263" cy="538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514" name="组合 67"/>
          <p:cNvGrpSpPr/>
          <p:nvPr/>
        </p:nvGrpSpPr>
        <p:grpSpPr bwMode="auto">
          <a:xfrm>
            <a:off x="6543675" y="2091614"/>
            <a:ext cx="1912938" cy="657225"/>
            <a:chOff x="6705717" y="1922527"/>
            <a:chExt cx="1912937" cy="657444"/>
          </a:xfrm>
        </p:grpSpPr>
        <p:grpSp>
          <p:nvGrpSpPr>
            <p:cNvPr id="21525" name="组合 53"/>
            <p:cNvGrpSpPr/>
            <p:nvPr/>
          </p:nvGrpSpPr>
          <p:grpSpPr bwMode="auto">
            <a:xfrm>
              <a:off x="6705717" y="1922527"/>
              <a:ext cx="1912937" cy="657444"/>
              <a:chOff x="3380346" y="3526501"/>
              <a:chExt cx="1911825" cy="656079"/>
            </a:xfrm>
          </p:grpSpPr>
          <p:sp>
            <p:nvSpPr>
              <p:cNvPr id="21527" name="Text Box 4"/>
              <p:cNvSpPr txBox="1">
                <a:spLocks noChangeArrowheads="1"/>
              </p:cNvSpPr>
              <p:nvPr/>
            </p:nvSpPr>
            <p:spPr bwMode="auto">
              <a:xfrm>
                <a:off x="3915022" y="3537591"/>
                <a:ext cx="1377149" cy="6449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6 3 1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28" name="Text Box 7"/>
              <p:cNvSpPr txBox="1">
                <a:spLocks noChangeArrowheads="1"/>
              </p:cNvSpPr>
              <p:nvPr/>
            </p:nvSpPr>
            <p:spPr bwMode="auto">
              <a:xfrm>
                <a:off x="3380346" y="3526501"/>
                <a:ext cx="583861" cy="6449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1526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993054" y="1984438"/>
              <a:ext cx="1339850" cy="538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515" name="组合 68"/>
          <p:cNvGrpSpPr/>
          <p:nvPr/>
        </p:nvGrpSpPr>
        <p:grpSpPr bwMode="auto">
          <a:xfrm>
            <a:off x="8986838" y="2077326"/>
            <a:ext cx="1846262" cy="657225"/>
            <a:chOff x="9148459" y="1908243"/>
            <a:chExt cx="1846262" cy="657443"/>
          </a:xfrm>
        </p:grpSpPr>
        <p:grpSp>
          <p:nvGrpSpPr>
            <p:cNvPr id="21521" name="组合 53"/>
            <p:cNvGrpSpPr/>
            <p:nvPr/>
          </p:nvGrpSpPr>
          <p:grpSpPr bwMode="auto">
            <a:xfrm>
              <a:off x="9148459" y="1908243"/>
              <a:ext cx="1846262" cy="657443"/>
              <a:chOff x="3446982" y="3526614"/>
              <a:chExt cx="1845189" cy="657673"/>
            </a:xfrm>
          </p:grpSpPr>
          <p:sp>
            <p:nvSpPr>
              <p:cNvPr id="21523" name="Text Box 4"/>
              <p:cNvSpPr txBox="1">
                <a:spLocks noChangeArrowheads="1"/>
              </p:cNvSpPr>
              <p:nvPr/>
            </p:nvSpPr>
            <p:spPr bwMode="auto">
              <a:xfrm>
                <a:off x="3915022" y="3537730"/>
                <a:ext cx="1377149" cy="6465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8 4 3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24" name="Text Box 7"/>
              <p:cNvSpPr txBox="1">
                <a:spLocks noChangeArrowheads="1"/>
              </p:cNvSpPr>
              <p:nvPr/>
            </p:nvSpPr>
            <p:spPr bwMode="auto">
              <a:xfrm>
                <a:off x="3446982" y="3526614"/>
                <a:ext cx="583860" cy="6465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1522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9372296" y="1984438"/>
              <a:ext cx="1338263" cy="538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516" name="文本框 73"/>
          <p:cNvSpPr txBox="1">
            <a:spLocks noChangeArrowheads="1"/>
          </p:cNvSpPr>
          <p:nvPr/>
        </p:nvSpPr>
        <p:spPr bwMode="auto">
          <a:xfrm>
            <a:off x="965200" y="1233488"/>
            <a:ext cx="4445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7" name="文本框 7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18" name="图片 75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7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520" name="文本框 77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318528" y="1356625"/>
            <a:ext cx="53445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P24 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940637" y="202904"/>
            <a:ext cx="15716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120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022472" y="253823"/>
            <a:ext cx="15748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170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4586" name="文本框 13"/>
          <p:cNvSpPr txBox="1">
            <a:spLocks noChangeArrowheads="1"/>
          </p:cNvSpPr>
          <p:nvPr/>
        </p:nvSpPr>
        <p:spPr bwMode="auto">
          <a:xfrm>
            <a:off x="716482" y="191195"/>
            <a:ext cx="7037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588" name="文本框 15"/>
          <p:cNvSpPr txBox="1">
            <a:spLocks noChangeArrowheads="1"/>
          </p:cNvSpPr>
          <p:nvPr/>
        </p:nvSpPr>
        <p:spPr bwMode="auto">
          <a:xfrm>
            <a:off x="1598406" y="225835"/>
            <a:ext cx="17160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360÷3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589" name="文本框 16"/>
          <p:cNvSpPr txBox="1">
            <a:spLocks noChangeArrowheads="1"/>
          </p:cNvSpPr>
          <p:nvPr/>
        </p:nvSpPr>
        <p:spPr bwMode="auto">
          <a:xfrm>
            <a:off x="6700320" y="276728"/>
            <a:ext cx="17160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680÷4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595" name="文本框 2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6673850"/>
            <a:ext cx="895350" cy="215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844120" y="745400"/>
            <a:ext cx="1846262" cy="2672171"/>
            <a:chOff x="8986838" y="1670926"/>
            <a:chExt cx="1846262" cy="2672171"/>
          </a:xfrm>
        </p:grpSpPr>
        <p:grpSp>
          <p:nvGrpSpPr>
            <p:cNvPr id="55" name="组合 54"/>
            <p:cNvGrpSpPr/>
            <p:nvPr/>
          </p:nvGrpSpPr>
          <p:grpSpPr bwMode="auto">
            <a:xfrm>
              <a:off x="9366250" y="1670926"/>
              <a:ext cx="1300187" cy="2672171"/>
              <a:chOff x="9527871" y="1501838"/>
              <a:chExt cx="1300187" cy="2672384"/>
            </a:xfrm>
          </p:grpSpPr>
          <p:sp>
            <p:nvSpPr>
              <p:cNvPr id="61" name="Text Box 8"/>
              <p:cNvSpPr txBox="1">
                <a:spLocks noChangeArrowheads="1"/>
              </p:cNvSpPr>
              <p:nvPr/>
            </p:nvSpPr>
            <p:spPr bwMode="auto">
              <a:xfrm>
                <a:off x="9592959" y="2292413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2" name="Line 9"/>
              <p:cNvSpPr>
                <a:spLocks noChangeShapeType="1"/>
              </p:cNvSpPr>
              <p:nvPr/>
            </p:nvSpPr>
            <p:spPr bwMode="auto">
              <a:xfrm>
                <a:off x="9527871" y="2870263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63" name="Text Box 10"/>
              <p:cNvSpPr txBox="1">
                <a:spLocks noChangeArrowheads="1"/>
              </p:cNvSpPr>
              <p:nvPr/>
            </p:nvSpPr>
            <p:spPr bwMode="auto">
              <a:xfrm>
                <a:off x="10243858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4" name="Text Box 11"/>
              <p:cNvSpPr txBox="1">
                <a:spLocks noChangeArrowheads="1"/>
              </p:cNvSpPr>
              <p:nvPr/>
            </p:nvSpPr>
            <p:spPr bwMode="auto">
              <a:xfrm>
                <a:off x="9924746" y="279088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5" name="Text Box 12"/>
              <p:cNvSpPr txBox="1">
                <a:spLocks noChangeArrowheads="1"/>
              </p:cNvSpPr>
              <p:nvPr/>
            </p:nvSpPr>
            <p:spPr bwMode="auto">
              <a:xfrm>
                <a:off x="9628819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6" name="Text Box 13"/>
              <p:cNvSpPr txBox="1">
                <a:spLocks noChangeArrowheads="1"/>
              </p:cNvSpPr>
              <p:nvPr/>
            </p:nvSpPr>
            <p:spPr bwMode="auto">
              <a:xfrm>
                <a:off x="9915689" y="3154425"/>
                <a:ext cx="865187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7" name="Line 15"/>
              <p:cNvSpPr>
                <a:spLocks noChangeShapeType="1"/>
              </p:cNvSpPr>
              <p:nvPr/>
            </p:nvSpPr>
            <p:spPr bwMode="auto">
              <a:xfrm>
                <a:off x="9527871" y="3691000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68" name="Text Box 17"/>
              <p:cNvSpPr txBox="1">
                <a:spLocks noChangeArrowheads="1"/>
              </p:cNvSpPr>
              <p:nvPr/>
            </p:nvSpPr>
            <p:spPr bwMode="auto">
              <a:xfrm>
                <a:off x="9960606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0" name="Text Box 21"/>
              <p:cNvSpPr txBox="1">
                <a:spLocks noChangeArrowheads="1"/>
              </p:cNvSpPr>
              <p:nvPr/>
            </p:nvSpPr>
            <p:spPr bwMode="auto">
              <a:xfrm>
                <a:off x="9926427" y="3589400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56" name="组合 68"/>
            <p:cNvGrpSpPr/>
            <p:nvPr/>
          </p:nvGrpSpPr>
          <p:grpSpPr bwMode="auto">
            <a:xfrm>
              <a:off x="8986838" y="2077332"/>
              <a:ext cx="1846262" cy="614149"/>
              <a:chOff x="9148459" y="1908247"/>
              <a:chExt cx="1846262" cy="614352"/>
            </a:xfrm>
          </p:grpSpPr>
          <p:pic>
            <p:nvPicPr>
              <p:cNvPr id="57" name="图片 29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9372296" y="1984437"/>
                <a:ext cx="1338263" cy="538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8" name="组合 53"/>
              <p:cNvGrpSpPr/>
              <p:nvPr/>
            </p:nvGrpSpPr>
            <p:grpSpPr bwMode="auto">
              <a:xfrm>
                <a:off x="9148459" y="1908247"/>
                <a:ext cx="1846262" cy="596082"/>
                <a:chOff x="3446982" y="3526614"/>
                <a:chExt cx="1845189" cy="596290"/>
              </a:xfrm>
            </p:grpSpPr>
            <p:sp>
              <p:nvSpPr>
                <p:cNvPr id="59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3915022" y="3537730"/>
                  <a:ext cx="1377149" cy="585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3 6 0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0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446982" y="3526614"/>
                  <a:ext cx="583860" cy="585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3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71" name="组合 70"/>
          <p:cNvGrpSpPr/>
          <p:nvPr/>
        </p:nvGrpSpPr>
        <p:grpSpPr>
          <a:xfrm>
            <a:off x="6729727" y="770328"/>
            <a:ext cx="1846262" cy="2682749"/>
            <a:chOff x="8986838" y="1670926"/>
            <a:chExt cx="1846262" cy="2682749"/>
          </a:xfrm>
        </p:grpSpPr>
        <p:grpSp>
          <p:nvGrpSpPr>
            <p:cNvPr id="72" name="组合 71"/>
            <p:cNvGrpSpPr/>
            <p:nvPr/>
          </p:nvGrpSpPr>
          <p:grpSpPr bwMode="auto">
            <a:xfrm>
              <a:off x="9366250" y="1670926"/>
              <a:ext cx="1294004" cy="2682749"/>
              <a:chOff x="9527871" y="1501838"/>
              <a:chExt cx="1294004" cy="2682963"/>
            </a:xfrm>
          </p:grpSpPr>
          <p:sp>
            <p:nvSpPr>
              <p:cNvPr id="78" name="Text Box 8"/>
              <p:cNvSpPr txBox="1">
                <a:spLocks noChangeArrowheads="1"/>
              </p:cNvSpPr>
              <p:nvPr/>
            </p:nvSpPr>
            <p:spPr bwMode="auto">
              <a:xfrm>
                <a:off x="9610889" y="2292413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Line 9"/>
              <p:cNvSpPr>
                <a:spLocks noChangeShapeType="1"/>
              </p:cNvSpPr>
              <p:nvPr/>
            </p:nvSpPr>
            <p:spPr bwMode="auto">
              <a:xfrm>
                <a:off x="9527871" y="2870263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0" name="Text Box 10"/>
              <p:cNvSpPr txBox="1">
                <a:spLocks noChangeArrowheads="1"/>
              </p:cNvSpPr>
              <p:nvPr/>
            </p:nvSpPr>
            <p:spPr bwMode="auto">
              <a:xfrm>
                <a:off x="10237675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Text Box 11"/>
              <p:cNvSpPr txBox="1">
                <a:spLocks noChangeArrowheads="1"/>
              </p:cNvSpPr>
              <p:nvPr/>
            </p:nvSpPr>
            <p:spPr bwMode="auto">
              <a:xfrm>
                <a:off x="9931983" y="2781237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8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2" name="Text Box 12"/>
              <p:cNvSpPr txBox="1">
                <a:spLocks noChangeArrowheads="1"/>
              </p:cNvSpPr>
              <p:nvPr/>
            </p:nvSpPr>
            <p:spPr bwMode="auto">
              <a:xfrm>
                <a:off x="9628819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3" name="Text Box 13"/>
              <p:cNvSpPr txBox="1">
                <a:spLocks noChangeArrowheads="1"/>
              </p:cNvSpPr>
              <p:nvPr/>
            </p:nvSpPr>
            <p:spPr bwMode="auto">
              <a:xfrm>
                <a:off x="9616771" y="3153586"/>
                <a:ext cx="865187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2 8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4" name="Line 15"/>
              <p:cNvSpPr>
                <a:spLocks noChangeShapeType="1"/>
              </p:cNvSpPr>
              <p:nvPr/>
            </p:nvSpPr>
            <p:spPr bwMode="auto">
              <a:xfrm>
                <a:off x="9527871" y="3691000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85" name="Text Box 17"/>
              <p:cNvSpPr txBox="1">
                <a:spLocks noChangeArrowheads="1"/>
              </p:cNvSpPr>
              <p:nvPr/>
            </p:nvSpPr>
            <p:spPr bwMode="auto">
              <a:xfrm>
                <a:off x="9922844" y="1510890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7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6" name="Text Box 18"/>
              <p:cNvSpPr txBox="1">
                <a:spLocks noChangeArrowheads="1"/>
              </p:cNvSpPr>
              <p:nvPr/>
            </p:nvSpPr>
            <p:spPr bwMode="auto">
              <a:xfrm>
                <a:off x="9608841" y="2781237"/>
                <a:ext cx="627064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7" name="Text Box 21"/>
              <p:cNvSpPr txBox="1">
                <a:spLocks noChangeArrowheads="1"/>
              </p:cNvSpPr>
              <p:nvPr/>
            </p:nvSpPr>
            <p:spPr bwMode="auto">
              <a:xfrm>
                <a:off x="9931983" y="3599979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73" name="组合 68"/>
            <p:cNvGrpSpPr/>
            <p:nvPr/>
          </p:nvGrpSpPr>
          <p:grpSpPr bwMode="auto">
            <a:xfrm>
              <a:off x="8986838" y="2077332"/>
              <a:ext cx="1846262" cy="614149"/>
              <a:chOff x="9148459" y="1908247"/>
              <a:chExt cx="1846262" cy="614352"/>
            </a:xfrm>
          </p:grpSpPr>
          <p:pic>
            <p:nvPicPr>
              <p:cNvPr id="74" name="图片 29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9372296" y="1984437"/>
                <a:ext cx="1338263" cy="538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75" name="组合 53"/>
              <p:cNvGrpSpPr/>
              <p:nvPr/>
            </p:nvGrpSpPr>
            <p:grpSpPr bwMode="auto">
              <a:xfrm>
                <a:off x="9148459" y="1908247"/>
                <a:ext cx="1846262" cy="596081"/>
                <a:chOff x="3446982" y="3526614"/>
                <a:chExt cx="1845189" cy="596289"/>
              </a:xfrm>
            </p:grpSpPr>
            <p:sp>
              <p:nvSpPr>
                <p:cNvPr id="76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3915022" y="3537729"/>
                  <a:ext cx="1377149" cy="585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6 8 0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7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446982" y="3526614"/>
                  <a:ext cx="583860" cy="585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4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933296" y="3436986"/>
            <a:ext cx="27257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43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······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文本框 20"/>
          <p:cNvSpPr txBox="1">
            <a:spLocks noChangeArrowheads="1"/>
          </p:cNvSpPr>
          <p:nvPr/>
        </p:nvSpPr>
        <p:spPr bwMode="auto">
          <a:xfrm>
            <a:off x="1513474" y="3433730"/>
            <a:ext cx="17160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262÷6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872250" y="3909037"/>
            <a:ext cx="1846262" cy="2646451"/>
            <a:chOff x="8986838" y="1670926"/>
            <a:chExt cx="1846262" cy="2646451"/>
          </a:xfrm>
        </p:grpSpPr>
        <p:grpSp>
          <p:nvGrpSpPr>
            <p:cNvPr id="9" name="组合 8"/>
            <p:cNvGrpSpPr/>
            <p:nvPr/>
          </p:nvGrpSpPr>
          <p:grpSpPr bwMode="auto">
            <a:xfrm>
              <a:off x="9366250" y="1670926"/>
              <a:ext cx="1306561" cy="2646451"/>
              <a:chOff x="9527871" y="1501838"/>
              <a:chExt cx="1306561" cy="2646662"/>
            </a:xfrm>
          </p:grpSpPr>
          <p:sp>
            <p:nvSpPr>
              <p:cNvPr id="16" name="Text Box 8"/>
              <p:cNvSpPr txBox="1">
                <a:spLocks noChangeArrowheads="1"/>
              </p:cNvSpPr>
              <p:nvPr/>
            </p:nvSpPr>
            <p:spPr bwMode="auto">
              <a:xfrm>
                <a:off x="9592959" y="2292413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Line 9"/>
              <p:cNvSpPr>
                <a:spLocks noChangeShapeType="1"/>
              </p:cNvSpPr>
              <p:nvPr/>
            </p:nvSpPr>
            <p:spPr bwMode="auto">
              <a:xfrm>
                <a:off x="9527871" y="2870263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8" name="Text Box 10"/>
              <p:cNvSpPr txBox="1">
                <a:spLocks noChangeArrowheads="1"/>
              </p:cNvSpPr>
              <p:nvPr/>
            </p:nvSpPr>
            <p:spPr bwMode="auto">
              <a:xfrm>
                <a:off x="10250232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Text Box 11"/>
              <p:cNvSpPr txBox="1">
                <a:spLocks noChangeArrowheads="1"/>
              </p:cNvSpPr>
              <p:nvPr/>
            </p:nvSpPr>
            <p:spPr bwMode="auto">
              <a:xfrm>
                <a:off x="9924746" y="279088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Text Box 13"/>
              <p:cNvSpPr txBox="1">
                <a:spLocks noChangeArrowheads="1"/>
              </p:cNvSpPr>
              <p:nvPr/>
            </p:nvSpPr>
            <p:spPr bwMode="auto">
              <a:xfrm>
                <a:off x="9902311" y="3155303"/>
                <a:ext cx="865187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1 8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Line 15"/>
              <p:cNvSpPr>
                <a:spLocks noChangeShapeType="1"/>
              </p:cNvSpPr>
              <p:nvPr/>
            </p:nvSpPr>
            <p:spPr bwMode="auto">
              <a:xfrm>
                <a:off x="9527871" y="3691000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22" name="Text Box 17"/>
              <p:cNvSpPr txBox="1">
                <a:spLocks noChangeArrowheads="1"/>
              </p:cNvSpPr>
              <p:nvPr/>
            </p:nvSpPr>
            <p:spPr bwMode="auto">
              <a:xfrm>
                <a:off x="9924746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Text Box 21"/>
              <p:cNvSpPr txBox="1">
                <a:spLocks noChangeArrowheads="1"/>
              </p:cNvSpPr>
              <p:nvPr/>
            </p:nvSpPr>
            <p:spPr bwMode="auto">
              <a:xfrm>
                <a:off x="10183533" y="356367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Text Box 11"/>
              <p:cNvSpPr txBox="1">
                <a:spLocks noChangeArrowheads="1"/>
              </p:cNvSpPr>
              <p:nvPr/>
            </p:nvSpPr>
            <p:spPr bwMode="auto">
              <a:xfrm>
                <a:off x="10219438" y="279088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Text Box 8"/>
              <p:cNvSpPr txBox="1">
                <a:spLocks noChangeArrowheads="1"/>
              </p:cNvSpPr>
              <p:nvPr/>
            </p:nvSpPr>
            <p:spPr bwMode="auto">
              <a:xfrm>
                <a:off x="9915432" y="230206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0" name="组合 68"/>
            <p:cNvGrpSpPr/>
            <p:nvPr/>
          </p:nvGrpSpPr>
          <p:grpSpPr bwMode="auto">
            <a:xfrm>
              <a:off x="8986838" y="2077332"/>
              <a:ext cx="1846262" cy="614149"/>
              <a:chOff x="9148459" y="1908247"/>
              <a:chExt cx="1846262" cy="614352"/>
            </a:xfrm>
          </p:grpSpPr>
          <p:pic>
            <p:nvPicPr>
              <p:cNvPr id="12" name="图片 29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9372296" y="1984437"/>
                <a:ext cx="1338263" cy="538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3" name="组合 53"/>
              <p:cNvGrpSpPr/>
              <p:nvPr/>
            </p:nvGrpSpPr>
            <p:grpSpPr bwMode="auto">
              <a:xfrm>
                <a:off x="9148459" y="1908247"/>
                <a:ext cx="1846262" cy="596082"/>
                <a:chOff x="3446982" y="3526614"/>
                <a:chExt cx="1845189" cy="596290"/>
              </a:xfrm>
            </p:grpSpPr>
            <p:sp>
              <p:nvSpPr>
                <p:cNvPr id="14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3915022" y="3537730"/>
                  <a:ext cx="1377149" cy="585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2 6 2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5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446982" y="3526614"/>
                  <a:ext cx="583860" cy="585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6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8027191" y="3448085"/>
            <a:ext cx="27590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50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······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7" name="文本框 19"/>
          <p:cNvSpPr txBox="1">
            <a:spLocks noChangeArrowheads="1"/>
          </p:cNvSpPr>
          <p:nvPr/>
        </p:nvSpPr>
        <p:spPr bwMode="auto">
          <a:xfrm>
            <a:off x="6587836" y="3435385"/>
            <a:ext cx="17160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403÷8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987974" y="4046922"/>
            <a:ext cx="1846263" cy="1895007"/>
            <a:chOff x="8986838" y="1670926"/>
            <a:chExt cx="1846263" cy="1895007"/>
          </a:xfrm>
        </p:grpSpPr>
        <p:grpSp>
          <p:nvGrpSpPr>
            <p:cNvPr id="29" name="组合 28"/>
            <p:cNvGrpSpPr/>
            <p:nvPr/>
          </p:nvGrpSpPr>
          <p:grpSpPr bwMode="auto">
            <a:xfrm>
              <a:off x="9366250" y="1670926"/>
              <a:ext cx="1286794" cy="1895007"/>
              <a:chOff x="9527871" y="1501838"/>
              <a:chExt cx="1286794" cy="1895159"/>
            </a:xfrm>
          </p:grpSpPr>
          <p:sp>
            <p:nvSpPr>
              <p:cNvPr id="35" name="Text Box 8"/>
              <p:cNvSpPr txBox="1">
                <a:spLocks noChangeArrowheads="1"/>
              </p:cNvSpPr>
              <p:nvPr/>
            </p:nvSpPr>
            <p:spPr bwMode="auto">
              <a:xfrm>
                <a:off x="9611812" y="2292413"/>
                <a:ext cx="893509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4 0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Line 9"/>
              <p:cNvSpPr>
                <a:spLocks noChangeShapeType="1"/>
              </p:cNvSpPr>
              <p:nvPr/>
            </p:nvSpPr>
            <p:spPr bwMode="auto">
              <a:xfrm>
                <a:off x="9527871" y="2870263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43" name="Text Box 10"/>
              <p:cNvSpPr txBox="1">
                <a:spLocks noChangeArrowheads="1"/>
              </p:cNvSpPr>
              <p:nvPr/>
            </p:nvSpPr>
            <p:spPr bwMode="auto">
              <a:xfrm>
                <a:off x="10217588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6" name="Text Box 11"/>
              <p:cNvSpPr txBox="1">
                <a:spLocks noChangeArrowheads="1"/>
              </p:cNvSpPr>
              <p:nvPr/>
            </p:nvSpPr>
            <p:spPr bwMode="auto">
              <a:xfrm>
                <a:off x="10230465" y="2812175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Text Box 17"/>
              <p:cNvSpPr txBox="1">
                <a:spLocks noChangeArrowheads="1"/>
              </p:cNvSpPr>
              <p:nvPr/>
            </p:nvSpPr>
            <p:spPr bwMode="auto">
              <a:xfrm>
                <a:off x="9892102" y="1512947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5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" name="组合 68"/>
            <p:cNvGrpSpPr/>
            <p:nvPr/>
          </p:nvGrpSpPr>
          <p:grpSpPr bwMode="auto">
            <a:xfrm>
              <a:off x="8986838" y="2077332"/>
              <a:ext cx="1846263" cy="614149"/>
              <a:chOff x="9148459" y="1908247"/>
              <a:chExt cx="1846263" cy="614352"/>
            </a:xfrm>
          </p:grpSpPr>
          <p:pic>
            <p:nvPicPr>
              <p:cNvPr id="31" name="图片 29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9372296" y="1984437"/>
                <a:ext cx="1338263" cy="538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2" name="组合 53"/>
              <p:cNvGrpSpPr/>
              <p:nvPr/>
            </p:nvGrpSpPr>
            <p:grpSpPr bwMode="auto">
              <a:xfrm>
                <a:off x="9148459" y="1908247"/>
                <a:ext cx="1846263" cy="596082"/>
                <a:chOff x="3446982" y="3526614"/>
                <a:chExt cx="1845190" cy="596290"/>
              </a:xfrm>
            </p:grpSpPr>
            <p:sp>
              <p:nvSpPr>
                <p:cNvPr id="33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3915023" y="3537730"/>
                  <a:ext cx="1377149" cy="585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4 0 3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4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446982" y="3526614"/>
                  <a:ext cx="583860" cy="585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8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69" name="文本框 68"/>
          <p:cNvSpPr txBox="1"/>
          <p:nvPr/>
        </p:nvSpPr>
        <p:spPr>
          <a:xfrm>
            <a:off x="9406729" y="6155378"/>
            <a:ext cx="4577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P24 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4521" y="266482"/>
            <a:ext cx="731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列竖式计算并验算。</a:t>
            </a:r>
            <a:endParaRPr lang="en-US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15"/>
          <p:cNvSpPr txBox="1">
            <a:spLocks noChangeArrowheads="1"/>
          </p:cNvSpPr>
          <p:nvPr/>
        </p:nvSpPr>
        <p:spPr bwMode="auto">
          <a:xfrm>
            <a:off x="1873416" y="800364"/>
            <a:ext cx="17160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480÷4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16"/>
          <p:cNvSpPr txBox="1">
            <a:spLocks noChangeArrowheads="1"/>
          </p:cNvSpPr>
          <p:nvPr/>
        </p:nvSpPr>
        <p:spPr bwMode="auto">
          <a:xfrm>
            <a:off x="6975330" y="851257"/>
            <a:ext cx="17160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840÷6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1857426" y="3560171"/>
            <a:ext cx="17160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501÷5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19"/>
          <p:cNvSpPr txBox="1">
            <a:spLocks noChangeArrowheads="1"/>
          </p:cNvSpPr>
          <p:nvPr/>
        </p:nvSpPr>
        <p:spPr bwMode="auto">
          <a:xfrm>
            <a:off x="6931788" y="3561826"/>
            <a:ext cx="17160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614÷3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08329" y="1286720"/>
            <a:ext cx="1846262" cy="2365738"/>
            <a:chOff x="8986838" y="1670926"/>
            <a:chExt cx="1846262" cy="2365738"/>
          </a:xfrm>
        </p:grpSpPr>
        <p:grpSp>
          <p:nvGrpSpPr>
            <p:cNvPr id="8" name="组合 7"/>
            <p:cNvGrpSpPr/>
            <p:nvPr/>
          </p:nvGrpSpPr>
          <p:grpSpPr bwMode="auto">
            <a:xfrm>
              <a:off x="9366250" y="1670926"/>
              <a:ext cx="1309517" cy="2365738"/>
              <a:chOff x="9527871" y="1501838"/>
              <a:chExt cx="1309517" cy="2365924"/>
            </a:xfrm>
          </p:grpSpPr>
          <p:sp>
            <p:nvSpPr>
              <p:cNvPr id="14" name="Text Box 8"/>
              <p:cNvSpPr txBox="1">
                <a:spLocks noChangeArrowheads="1"/>
              </p:cNvSpPr>
              <p:nvPr/>
            </p:nvSpPr>
            <p:spPr bwMode="auto">
              <a:xfrm>
                <a:off x="9621211" y="2258295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Line 9"/>
              <p:cNvSpPr>
                <a:spLocks noChangeShapeType="1"/>
              </p:cNvSpPr>
              <p:nvPr/>
            </p:nvSpPr>
            <p:spPr bwMode="auto">
              <a:xfrm>
                <a:off x="9527871" y="2733083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6" name="Text Box 10"/>
              <p:cNvSpPr txBox="1">
                <a:spLocks noChangeArrowheads="1"/>
              </p:cNvSpPr>
              <p:nvPr/>
            </p:nvSpPr>
            <p:spPr bwMode="auto">
              <a:xfrm>
                <a:off x="10253188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Text Box 11"/>
              <p:cNvSpPr txBox="1">
                <a:spLocks noChangeArrowheads="1"/>
              </p:cNvSpPr>
              <p:nvPr/>
            </p:nvSpPr>
            <p:spPr bwMode="auto">
              <a:xfrm>
                <a:off x="9908766" y="2604956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8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Text Box 12"/>
              <p:cNvSpPr txBox="1">
                <a:spLocks noChangeArrowheads="1"/>
              </p:cNvSpPr>
              <p:nvPr/>
            </p:nvSpPr>
            <p:spPr bwMode="auto">
              <a:xfrm>
                <a:off x="9628819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Text Box 13"/>
              <p:cNvSpPr txBox="1">
                <a:spLocks noChangeArrowheads="1"/>
              </p:cNvSpPr>
              <p:nvPr/>
            </p:nvSpPr>
            <p:spPr bwMode="auto">
              <a:xfrm>
                <a:off x="9889930" y="2921040"/>
                <a:ext cx="865187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8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Line 15"/>
              <p:cNvSpPr>
                <a:spLocks noChangeShapeType="1"/>
              </p:cNvSpPr>
              <p:nvPr/>
            </p:nvSpPr>
            <p:spPr bwMode="auto">
              <a:xfrm>
                <a:off x="9527871" y="3393005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21" name="Text Box 17"/>
              <p:cNvSpPr txBox="1">
                <a:spLocks noChangeArrowheads="1"/>
              </p:cNvSpPr>
              <p:nvPr/>
            </p:nvSpPr>
            <p:spPr bwMode="auto">
              <a:xfrm>
                <a:off x="9960606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Text Box 21"/>
              <p:cNvSpPr txBox="1">
                <a:spLocks noChangeArrowheads="1"/>
              </p:cNvSpPr>
              <p:nvPr/>
            </p:nvSpPr>
            <p:spPr bwMode="auto">
              <a:xfrm>
                <a:off x="9894946" y="3282940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9" name="组合 68"/>
            <p:cNvGrpSpPr/>
            <p:nvPr/>
          </p:nvGrpSpPr>
          <p:grpSpPr bwMode="auto">
            <a:xfrm>
              <a:off x="8986838" y="2077332"/>
              <a:ext cx="1846262" cy="614149"/>
              <a:chOff x="9148459" y="1908247"/>
              <a:chExt cx="1846262" cy="614352"/>
            </a:xfrm>
          </p:grpSpPr>
          <p:pic>
            <p:nvPicPr>
              <p:cNvPr id="10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9372296" y="1984437"/>
                <a:ext cx="1338263" cy="538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1" name="组合 53"/>
              <p:cNvGrpSpPr/>
              <p:nvPr/>
            </p:nvGrpSpPr>
            <p:grpSpPr bwMode="auto">
              <a:xfrm>
                <a:off x="9148459" y="1908247"/>
                <a:ext cx="1846262" cy="596082"/>
                <a:chOff x="3446982" y="3526614"/>
                <a:chExt cx="1845189" cy="596290"/>
              </a:xfrm>
            </p:grpSpPr>
            <p:sp>
              <p:nvSpPr>
                <p:cNvPr id="12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3915022" y="3537730"/>
                  <a:ext cx="1377149" cy="585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4 </a:t>
                  </a: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8</a:t>
                  </a:r>
                  <a:r>
                    <a:rPr lang="en-US" altLang="zh-CN" sz="32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 </a:t>
                  </a: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0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446982" y="3526614"/>
                  <a:ext cx="583860" cy="585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4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3214713" y="822711"/>
            <a:ext cx="29696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pPr eaLnBrk="1" fontAlgn="ctr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120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620026" y="1352345"/>
            <a:ext cx="1846262" cy="2365738"/>
            <a:chOff x="8986838" y="1670926"/>
            <a:chExt cx="1846262" cy="2365738"/>
          </a:xfrm>
        </p:grpSpPr>
        <p:grpSp>
          <p:nvGrpSpPr>
            <p:cNvPr id="25" name="组合 24"/>
            <p:cNvGrpSpPr/>
            <p:nvPr/>
          </p:nvGrpSpPr>
          <p:grpSpPr bwMode="auto">
            <a:xfrm>
              <a:off x="9366250" y="1670926"/>
              <a:ext cx="1326295" cy="2365738"/>
              <a:chOff x="9527871" y="1501838"/>
              <a:chExt cx="1326295" cy="2365924"/>
            </a:xfrm>
          </p:grpSpPr>
          <p:sp>
            <p:nvSpPr>
              <p:cNvPr id="31" name="Text Box 8"/>
              <p:cNvSpPr txBox="1">
                <a:spLocks noChangeArrowheads="1"/>
              </p:cNvSpPr>
              <p:nvPr/>
            </p:nvSpPr>
            <p:spPr bwMode="auto">
              <a:xfrm>
                <a:off x="9621211" y="2258295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Line 9"/>
              <p:cNvSpPr>
                <a:spLocks noChangeShapeType="1"/>
              </p:cNvSpPr>
              <p:nvPr/>
            </p:nvSpPr>
            <p:spPr bwMode="auto">
              <a:xfrm>
                <a:off x="9527871" y="2733083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33" name="Text Box 10"/>
              <p:cNvSpPr txBox="1">
                <a:spLocks noChangeArrowheads="1"/>
              </p:cNvSpPr>
              <p:nvPr/>
            </p:nvSpPr>
            <p:spPr bwMode="auto">
              <a:xfrm>
                <a:off x="10269966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Text Box 11"/>
              <p:cNvSpPr txBox="1">
                <a:spLocks noChangeArrowheads="1"/>
              </p:cNvSpPr>
              <p:nvPr/>
            </p:nvSpPr>
            <p:spPr bwMode="auto">
              <a:xfrm>
                <a:off x="9917644" y="2604956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Text Box 12"/>
              <p:cNvSpPr txBox="1">
                <a:spLocks noChangeArrowheads="1"/>
              </p:cNvSpPr>
              <p:nvPr/>
            </p:nvSpPr>
            <p:spPr bwMode="auto">
              <a:xfrm>
                <a:off x="9628819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Line 15"/>
              <p:cNvSpPr>
                <a:spLocks noChangeShapeType="1"/>
              </p:cNvSpPr>
              <p:nvPr/>
            </p:nvSpPr>
            <p:spPr bwMode="auto">
              <a:xfrm>
                <a:off x="9527871" y="3393005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38" name="Text Box 17"/>
              <p:cNvSpPr txBox="1">
                <a:spLocks noChangeArrowheads="1"/>
              </p:cNvSpPr>
              <p:nvPr/>
            </p:nvSpPr>
            <p:spPr bwMode="auto">
              <a:xfrm>
                <a:off x="9935439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9" name="Text Box 21"/>
              <p:cNvSpPr txBox="1">
                <a:spLocks noChangeArrowheads="1"/>
              </p:cNvSpPr>
              <p:nvPr/>
            </p:nvSpPr>
            <p:spPr bwMode="auto">
              <a:xfrm>
                <a:off x="9929480" y="3282940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0" name="Text Box 11"/>
              <p:cNvSpPr txBox="1">
                <a:spLocks noChangeArrowheads="1"/>
              </p:cNvSpPr>
              <p:nvPr/>
            </p:nvSpPr>
            <p:spPr bwMode="auto">
              <a:xfrm>
                <a:off x="9642116" y="2616837"/>
                <a:ext cx="45408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Text Box 11"/>
              <p:cNvSpPr txBox="1">
                <a:spLocks noChangeArrowheads="1"/>
              </p:cNvSpPr>
              <p:nvPr/>
            </p:nvSpPr>
            <p:spPr bwMode="auto">
              <a:xfrm>
                <a:off x="9900145" y="2906836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Text Box 11"/>
              <p:cNvSpPr txBox="1">
                <a:spLocks noChangeArrowheads="1"/>
              </p:cNvSpPr>
              <p:nvPr/>
            </p:nvSpPr>
            <p:spPr bwMode="auto">
              <a:xfrm>
                <a:off x="9624617" y="2918717"/>
                <a:ext cx="45408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6" name="组合 68"/>
            <p:cNvGrpSpPr/>
            <p:nvPr/>
          </p:nvGrpSpPr>
          <p:grpSpPr bwMode="auto">
            <a:xfrm>
              <a:off x="8986838" y="2077332"/>
              <a:ext cx="1846262" cy="614149"/>
              <a:chOff x="9148459" y="1908247"/>
              <a:chExt cx="1846262" cy="614352"/>
            </a:xfrm>
          </p:grpSpPr>
          <p:pic>
            <p:nvPicPr>
              <p:cNvPr id="27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9372296" y="1984437"/>
                <a:ext cx="1338263" cy="538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8" name="组合 53"/>
              <p:cNvGrpSpPr/>
              <p:nvPr/>
            </p:nvGrpSpPr>
            <p:grpSpPr bwMode="auto">
              <a:xfrm>
                <a:off x="9148459" y="1908247"/>
                <a:ext cx="1846262" cy="596082"/>
                <a:chOff x="3446982" y="3526614"/>
                <a:chExt cx="1845189" cy="596290"/>
              </a:xfrm>
            </p:grpSpPr>
            <p:sp>
              <p:nvSpPr>
                <p:cNvPr id="29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3915022" y="3537730"/>
                  <a:ext cx="1377149" cy="585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8 </a:t>
                  </a: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4</a:t>
                  </a:r>
                  <a:r>
                    <a:rPr lang="en-US" altLang="zh-CN" sz="32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 </a:t>
                  </a: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0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0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446982" y="3526614"/>
                  <a:ext cx="583860" cy="585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6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8286024" y="851735"/>
            <a:ext cx="15716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140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829874" y="3984877"/>
            <a:ext cx="1846262" cy="1777923"/>
            <a:chOff x="8986838" y="1670926"/>
            <a:chExt cx="1846262" cy="1777923"/>
          </a:xfrm>
        </p:grpSpPr>
        <p:grpSp>
          <p:nvGrpSpPr>
            <p:cNvPr id="46" name="组合 45"/>
            <p:cNvGrpSpPr/>
            <p:nvPr/>
          </p:nvGrpSpPr>
          <p:grpSpPr bwMode="auto">
            <a:xfrm>
              <a:off x="9366250" y="1670926"/>
              <a:ext cx="1297086" cy="1777923"/>
              <a:chOff x="9527871" y="1501838"/>
              <a:chExt cx="1297086" cy="1778063"/>
            </a:xfrm>
          </p:grpSpPr>
          <p:sp>
            <p:nvSpPr>
              <p:cNvPr id="52" name="Text Box 8"/>
              <p:cNvSpPr txBox="1">
                <a:spLocks noChangeArrowheads="1"/>
              </p:cNvSpPr>
              <p:nvPr/>
            </p:nvSpPr>
            <p:spPr bwMode="auto">
              <a:xfrm>
                <a:off x="9621211" y="2258295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5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Line 9"/>
              <p:cNvSpPr>
                <a:spLocks noChangeShapeType="1"/>
              </p:cNvSpPr>
              <p:nvPr/>
            </p:nvSpPr>
            <p:spPr bwMode="auto">
              <a:xfrm>
                <a:off x="9527871" y="2733083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54" name="Text Box 10"/>
              <p:cNvSpPr txBox="1">
                <a:spLocks noChangeArrowheads="1"/>
              </p:cNvSpPr>
              <p:nvPr/>
            </p:nvSpPr>
            <p:spPr bwMode="auto">
              <a:xfrm>
                <a:off x="10240757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Text Box 11"/>
              <p:cNvSpPr txBox="1">
                <a:spLocks noChangeArrowheads="1"/>
              </p:cNvSpPr>
              <p:nvPr/>
            </p:nvSpPr>
            <p:spPr bwMode="auto">
              <a:xfrm>
                <a:off x="10213019" y="2695079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Text Box 12"/>
              <p:cNvSpPr txBox="1">
                <a:spLocks noChangeArrowheads="1"/>
              </p:cNvSpPr>
              <p:nvPr/>
            </p:nvSpPr>
            <p:spPr bwMode="auto">
              <a:xfrm>
                <a:off x="9628819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9" name="Text Box 17"/>
              <p:cNvSpPr txBox="1">
                <a:spLocks noChangeArrowheads="1"/>
              </p:cNvSpPr>
              <p:nvPr/>
            </p:nvSpPr>
            <p:spPr bwMode="auto">
              <a:xfrm>
                <a:off x="9920919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47" name="组合 68"/>
            <p:cNvGrpSpPr/>
            <p:nvPr/>
          </p:nvGrpSpPr>
          <p:grpSpPr bwMode="auto">
            <a:xfrm>
              <a:off x="8986838" y="2077332"/>
              <a:ext cx="1846262" cy="614149"/>
              <a:chOff x="9148459" y="1908247"/>
              <a:chExt cx="1846262" cy="614352"/>
            </a:xfrm>
          </p:grpSpPr>
          <p:pic>
            <p:nvPicPr>
              <p:cNvPr id="48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9372296" y="1984437"/>
                <a:ext cx="1338263" cy="538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9" name="组合 53"/>
              <p:cNvGrpSpPr/>
              <p:nvPr/>
            </p:nvGrpSpPr>
            <p:grpSpPr bwMode="auto">
              <a:xfrm>
                <a:off x="9148459" y="1908247"/>
                <a:ext cx="1846262" cy="596082"/>
                <a:chOff x="3446982" y="3526614"/>
                <a:chExt cx="1845189" cy="596290"/>
              </a:xfrm>
            </p:grpSpPr>
            <p:sp>
              <p:nvSpPr>
                <p:cNvPr id="50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3915022" y="3537730"/>
                  <a:ext cx="1377149" cy="585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5 0 </a:t>
                  </a: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446982" y="3526614"/>
                  <a:ext cx="583860" cy="585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5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3169456" y="3552203"/>
            <a:ext cx="303938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100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······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609027" y="4065476"/>
            <a:ext cx="1846262" cy="2506284"/>
            <a:chOff x="8986838" y="1670926"/>
            <a:chExt cx="1846262" cy="2506284"/>
          </a:xfrm>
        </p:grpSpPr>
        <p:grpSp>
          <p:nvGrpSpPr>
            <p:cNvPr id="63" name="组合 62"/>
            <p:cNvGrpSpPr/>
            <p:nvPr/>
          </p:nvGrpSpPr>
          <p:grpSpPr bwMode="auto">
            <a:xfrm>
              <a:off x="9366250" y="1670926"/>
              <a:ext cx="1297086" cy="2506284"/>
              <a:chOff x="9527871" y="1501838"/>
              <a:chExt cx="1297086" cy="2506481"/>
            </a:xfrm>
          </p:grpSpPr>
          <p:sp>
            <p:nvSpPr>
              <p:cNvPr id="69" name="Text Box 8"/>
              <p:cNvSpPr txBox="1">
                <a:spLocks noChangeArrowheads="1"/>
              </p:cNvSpPr>
              <p:nvPr/>
            </p:nvSpPr>
            <p:spPr bwMode="auto">
              <a:xfrm>
                <a:off x="9621211" y="2258295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0" name="Line 9"/>
              <p:cNvSpPr>
                <a:spLocks noChangeShapeType="1"/>
              </p:cNvSpPr>
              <p:nvPr/>
            </p:nvSpPr>
            <p:spPr bwMode="auto">
              <a:xfrm>
                <a:off x="9527871" y="2733083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71" name="Text Box 10"/>
              <p:cNvSpPr txBox="1">
                <a:spLocks noChangeArrowheads="1"/>
              </p:cNvSpPr>
              <p:nvPr/>
            </p:nvSpPr>
            <p:spPr bwMode="auto">
              <a:xfrm>
                <a:off x="10240757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2" name="Text Box 11"/>
              <p:cNvSpPr txBox="1">
                <a:spLocks noChangeArrowheads="1"/>
              </p:cNvSpPr>
              <p:nvPr/>
            </p:nvSpPr>
            <p:spPr bwMode="auto">
              <a:xfrm>
                <a:off x="10220163" y="2628065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Text Box 12"/>
              <p:cNvSpPr txBox="1">
                <a:spLocks noChangeArrowheads="1"/>
              </p:cNvSpPr>
              <p:nvPr/>
            </p:nvSpPr>
            <p:spPr bwMode="auto">
              <a:xfrm>
                <a:off x="9628819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Text Box 17"/>
              <p:cNvSpPr txBox="1">
                <a:spLocks noChangeArrowheads="1"/>
              </p:cNvSpPr>
              <p:nvPr/>
            </p:nvSpPr>
            <p:spPr bwMode="auto">
              <a:xfrm>
                <a:off x="9920919" y="1501838"/>
                <a:ext cx="515937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Text Box 11"/>
              <p:cNvSpPr txBox="1">
                <a:spLocks noChangeArrowheads="1"/>
              </p:cNvSpPr>
              <p:nvPr/>
            </p:nvSpPr>
            <p:spPr bwMode="auto">
              <a:xfrm>
                <a:off x="10240757" y="2971104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Text Box 11"/>
              <p:cNvSpPr txBox="1">
                <a:spLocks noChangeArrowheads="1"/>
              </p:cNvSpPr>
              <p:nvPr/>
            </p:nvSpPr>
            <p:spPr bwMode="auto">
              <a:xfrm>
                <a:off x="10235810" y="3423497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Line 9"/>
              <p:cNvSpPr>
                <a:spLocks noChangeShapeType="1"/>
              </p:cNvSpPr>
              <p:nvPr/>
            </p:nvSpPr>
            <p:spPr bwMode="auto">
              <a:xfrm>
                <a:off x="9558034" y="3488617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79" name="Text Box 11"/>
              <p:cNvSpPr txBox="1">
                <a:spLocks noChangeArrowheads="1"/>
              </p:cNvSpPr>
              <p:nvPr/>
            </p:nvSpPr>
            <p:spPr bwMode="auto">
              <a:xfrm>
                <a:off x="9906235" y="2652477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Text Box 11"/>
              <p:cNvSpPr txBox="1">
                <a:spLocks noChangeArrowheads="1"/>
              </p:cNvSpPr>
              <p:nvPr/>
            </p:nvSpPr>
            <p:spPr bwMode="auto">
              <a:xfrm>
                <a:off x="9920987" y="2978136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4" name="组合 68"/>
            <p:cNvGrpSpPr/>
            <p:nvPr/>
          </p:nvGrpSpPr>
          <p:grpSpPr bwMode="auto">
            <a:xfrm>
              <a:off x="8986838" y="2077332"/>
              <a:ext cx="1846262" cy="614149"/>
              <a:chOff x="9148459" y="1908247"/>
              <a:chExt cx="1846262" cy="614352"/>
            </a:xfrm>
          </p:grpSpPr>
          <p:pic>
            <p:nvPicPr>
              <p:cNvPr id="65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9372296" y="1984437"/>
                <a:ext cx="1338263" cy="538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66" name="组合 53"/>
              <p:cNvGrpSpPr/>
              <p:nvPr/>
            </p:nvGrpSpPr>
            <p:grpSpPr bwMode="auto">
              <a:xfrm>
                <a:off x="9148459" y="1908247"/>
                <a:ext cx="1846262" cy="596082"/>
                <a:chOff x="3446982" y="3526614"/>
                <a:chExt cx="1845189" cy="596290"/>
              </a:xfrm>
            </p:grpSpPr>
            <p:sp>
              <p:nvSpPr>
                <p:cNvPr id="67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3915022" y="3537730"/>
                  <a:ext cx="1377149" cy="585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6 1 </a:t>
                  </a: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4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8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446982" y="3526614"/>
                  <a:ext cx="583860" cy="585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3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78" name="文本框 77"/>
          <p:cNvSpPr txBox="1">
            <a:spLocks noChangeArrowheads="1"/>
          </p:cNvSpPr>
          <p:nvPr/>
        </p:nvSpPr>
        <p:spPr bwMode="auto">
          <a:xfrm>
            <a:off x="8189524" y="3543904"/>
            <a:ext cx="303938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204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······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657611" y="1422880"/>
            <a:ext cx="5239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4156283" y="1504374"/>
            <a:ext cx="2124075" cy="1477098"/>
            <a:chOff x="8788400" y="2542462"/>
            <a:chExt cx="2124075" cy="1477098"/>
          </a:xfrm>
        </p:grpSpPr>
        <p:sp>
          <p:nvSpPr>
            <p:cNvPr id="83" name="Text Box 14"/>
            <p:cNvSpPr txBox="1">
              <a:spLocks noChangeArrowheads="1"/>
            </p:cNvSpPr>
            <p:nvPr/>
          </p:nvSpPr>
          <p:spPr bwMode="auto">
            <a:xfrm>
              <a:off x="9430369" y="2542462"/>
              <a:ext cx="1223962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1 2 0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84" name="Text Box 14"/>
            <p:cNvSpPr txBox="1">
              <a:spLocks noChangeArrowheads="1"/>
            </p:cNvSpPr>
            <p:nvPr/>
          </p:nvSpPr>
          <p:spPr bwMode="auto">
            <a:xfrm>
              <a:off x="8788400" y="3008320"/>
              <a:ext cx="20161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×    4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104"/>
            <p:cNvCxnSpPr>
              <a:cxnSpLocks noChangeShapeType="1"/>
            </p:cNvCxnSpPr>
            <p:nvPr/>
          </p:nvCxnSpPr>
          <p:spPr bwMode="auto">
            <a:xfrm>
              <a:off x="8964613" y="3543310"/>
              <a:ext cx="18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86" name="Text Box 14"/>
            <p:cNvSpPr txBox="1">
              <a:spLocks noChangeArrowheads="1"/>
            </p:cNvSpPr>
            <p:nvPr/>
          </p:nvSpPr>
          <p:spPr bwMode="auto">
            <a:xfrm>
              <a:off x="9112250" y="3435360"/>
              <a:ext cx="18002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  4 8 0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883474" y="4019221"/>
            <a:ext cx="2122756" cy="2317606"/>
            <a:chOff x="8789719" y="2542462"/>
            <a:chExt cx="2122756" cy="2317606"/>
          </a:xfrm>
        </p:grpSpPr>
        <p:sp>
          <p:nvSpPr>
            <p:cNvPr id="91" name="Text Box 14"/>
            <p:cNvSpPr txBox="1">
              <a:spLocks noChangeArrowheads="1"/>
            </p:cNvSpPr>
            <p:nvPr/>
          </p:nvSpPr>
          <p:spPr bwMode="auto">
            <a:xfrm>
              <a:off x="9430369" y="2542462"/>
              <a:ext cx="1223962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1 0 0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2" name="Text Box 14"/>
            <p:cNvSpPr txBox="1">
              <a:spLocks noChangeArrowheads="1"/>
            </p:cNvSpPr>
            <p:nvPr/>
          </p:nvSpPr>
          <p:spPr bwMode="auto">
            <a:xfrm>
              <a:off x="8789719" y="2949514"/>
              <a:ext cx="20161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× 5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104"/>
            <p:cNvCxnSpPr>
              <a:cxnSpLocks noChangeShapeType="1"/>
            </p:cNvCxnSpPr>
            <p:nvPr/>
          </p:nvCxnSpPr>
          <p:spPr bwMode="auto">
            <a:xfrm>
              <a:off x="8964613" y="3441712"/>
              <a:ext cx="18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94" name="Text Box 14"/>
            <p:cNvSpPr txBox="1">
              <a:spLocks noChangeArrowheads="1"/>
            </p:cNvSpPr>
            <p:nvPr/>
          </p:nvSpPr>
          <p:spPr bwMode="auto">
            <a:xfrm>
              <a:off x="9112250" y="3377304"/>
              <a:ext cx="18002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  5 0 0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5" name="Text Box 14"/>
            <p:cNvSpPr txBox="1">
              <a:spLocks noChangeArrowheads="1"/>
            </p:cNvSpPr>
            <p:nvPr/>
          </p:nvSpPr>
          <p:spPr bwMode="auto">
            <a:xfrm>
              <a:off x="8813074" y="3762853"/>
              <a:ext cx="2016125" cy="5857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zh-CN" altLang="en-US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＋</a:t>
              </a: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      1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96" name="直接连接符 107"/>
            <p:cNvCxnSpPr>
              <a:cxnSpLocks noChangeShapeType="1"/>
            </p:cNvCxnSpPr>
            <p:nvPr/>
          </p:nvCxnSpPr>
          <p:spPr bwMode="auto">
            <a:xfrm>
              <a:off x="8964613" y="4301691"/>
              <a:ext cx="18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9083699" y="4275868"/>
              <a:ext cx="18002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  5 0 1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783564" y="1469161"/>
            <a:ext cx="2124075" cy="1477098"/>
            <a:chOff x="8788400" y="2542462"/>
            <a:chExt cx="2124075" cy="1477098"/>
          </a:xfrm>
        </p:grpSpPr>
        <p:sp>
          <p:nvSpPr>
            <p:cNvPr id="99" name="Text Box 14"/>
            <p:cNvSpPr txBox="1">
              <a:spLocks noChangeArrowheads="1"/>
            </p:cNvSpPr>
            <p:nvPr/>
          </p:nvSpPr>
          <p:spPr bwMode="auto">
            <a:xfrm>
              <a:off x="9430369" y="2542462"/>
              <a:ext cx="1223962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1 4 0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00" name="Text Box 14"/>
            <p:cNvSpPr txBox="1">
              <a:spLocks noChangeArrowheads="1"/>
            </p:cNvSpPr>
            <p:nvPr/>
          </p:nvSpPr>
          <p:spPr bwMode="auto">
            <a:xfrm>
              <a:off x="8788400" y="3008320"/>
              <a:ext cx="20161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×    6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104"/>
            <p:cNvCxnSpPr>
              <a:cxnSpLocks noChangeShapeType="1"/>
            </p:cNvCxnSpPr>
            <p:nvPr/>
          </p:nvCxnSpPr>
          <p:spPr bwMode="auto">
            <a:xfrm>
              <a:off x="8964613" y="3543310"/>
              <a:ext cx="18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102" name="Text Box 14"/>
            <p:cNvSpPr txBox="1">
              <a:spLocks noChangeArrowheads="1"/>
            </p:cNvSpPr>
            <p:nvPr/>
          </p:nvSpPr>
          <p:spPr bwMode="auto">
            <a:xfrm>
              <a:off x="9112250" y="3435360"/>
              <a:ext cx="18002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  8 4 0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8403197" y="1422880"/>
            <a:ext cx="5239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3425931" y="4089401"/>
            <a:ext cx="5239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8791031" y="4032811"/>
            <a:ext cx="2122756" cy="2317606"/>
            <a:chOff x="8789719" y="2542462"/>
            <a:chExt cx="2122756" cy="2317606"/>
          </a:xfrm>
        </p:grpSpPr>
        <p:sp>
          <p:nvSpPr>
            <p:cNvPr id="106" name="Text Box 14"/>
            <p:cNvSpPr txBox="1">
              <a:spLocks noChangeArrowheads="1"/>
            </p:cNvSpPr>
            <p:nvPr/>
          </p:nvSpPr>
          <p:spPr bwMode="auto">
            <a:xfrm>
              <a:off x="9430369" y="2542462"/>
              <a:ext cx="1223962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2 0 4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07" name="Text Box 14"/>
            <p:cNvSpPr txBox="1">
              <a:spLocks noChangeArrowheads="1"/>
            </p:cNvSpPr>
            <p:nvPr/>
          </p:nvSpPr>
          <p:spPr bwMode="auto">
            <a:xfrm>
              <a:off x="8789719" y="2949514"/>
              <a:ext cx="20161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×       3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08" name="直接连接符 104"/>
            <p:cNvCxnSpPr>
              <a:cxnSpLocks noChangeShapeType="1"/>
            </p:cNvCxnSpPr>
            <p:nvPr/>
          </p:nvCxnSpPr>
          <p:spPr bwMode="auto">
            <a:xfrm>
              <a:off x="8964613" y="3441712"/>
              <a:ext cx="18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109" name="Text Box 14"/>
            <p:cNvSpPr txBox="1">
              <a:spLocks noChangeArrowheads="1"/>
            </p:cNvSpPr>
            <p:nvPr/>
          </p:nvSpPr>
          <p:spPr bwMode="auto">
            <a:xfrm>
              <a:off x="9112250" y="3377304"/>
              <a:ext cx="18002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  6 1 2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10" name="Text Box 14"/>
            <p:cNvSpPr txBox="1">
              <a:spLocks noChangeArrowheads="1"/>
            </p:cNvSpPr>
            <p:nvPr/>
          </p:nvSpPr>
          <p:spPr bwMode="auto">
            <a:xfrm>
              <a:off x="8813074" y="3762853"/>
              <a:ext cx="2016125" cy="5857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zh-CN" altLang="en-US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＋</a:t>
              </a: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      2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11" name="直接连接符 107"/>
            <p:cNvCxnSpPr>
              <a:cxnSpLocks noChangeShapeType="1"/>
            </p:cNvCxnSpPr>
            <p:nvPr/>
          </p:nvCxnSpPr>
          <p:spPr bwMode="auto">
            <a:xfrm>
              <a:off x="8964613" y="4301691"/>
              <a:ext cx="18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112" name="Text Box 14"/>
            <p:cNvSpPr txBox="1">
              <a:spLocks noChangeArrowheads="1"/>
            </p:cNvSpPr>
            <p:nvPr/>
          </p:nvSpPr>
          <p:spPr bwMode="auto">
            <a:xfrm>
              <a:off x="9100477" y="4275868"/>
              <a:ext cx="18002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  6 1 4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8333488" y="4102991"/>
            <a:ext cx="5239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4561342" y="361907"/>
            <a:ext cx="3294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P25 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练习四 第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4" grpId="0"/>
      <p:bldP spid="61" grpId="0"/>
      <p:bldP spid="78" grpId="0"/>
      <p:bldP spid="81" grpId="0"/>
      <p:bldP spid="103" grpId="0"/>
      <p:bldP spid="104" grpId="0"/>
      <p:bldP spid="1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074" y="585607"/>
            <a:ext cx="11083636" cy="265877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19074" y="2707409"/>
            <a:ext cx="10418618" cy="233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）汽车每小时行驶的路程是人步行的多少倍？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2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）飞机每小时飞行的路程是人步行的多少倍？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719074" y="585607"/>
            <a:ext cx="7037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42699" y="477884"/>
            <a:ext cx="3294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P25 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练习四 第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59797" y="3822138"/>
            <a:ext cx="3968318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÷5=18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48549" y="5038482"/>
            <a:ext cx="3968318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950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÷5=190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18150" y="3876383"/>
            <a:ext cx="9649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答：汽车每小时行驶的路程是人步行的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0265" y="5099895"/>
            <a:ext cx="9649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飞机每小时飞行的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路程是人步行的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100828" y="954319"/>
            <a:ext cx="6461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802627" y="3429000"/>
            <a:ext cx="1667986" cy="3251200"/>
            <a:chOff x="4662960" y="987425"/>
            <a:chExt cx="1666712" cy="3250658"/>
          </a:xfrm>
        </p:grpSpPr>
        <p:grpSp>
          <p:nvGrpSpPr>
            <p:cNvPr id="22556" name="组合 8"/>
            <p:cNvGrpSpPr/>
            <p:nvPr/>
          </p:nvGrpSpPr>
          <p:grpSpPr bwMode="auto">
            <a:xfrm>
              <a:off x="4662960" y="1447370"/>
              <a:ext cx="1666712" cy="686472"/>
              <a:chOff x="3315174" y="4023399"/>
              <a:chExt cx="1665995" cy="686306"/>
            </a:xfrm>
          </p:grpSpPr>
          <p:pic>
            <p:nvPicPr>
              <p:cNvPr id="22564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3564621" y="4098426"/>
                <a:ext cx="1299906" cy="555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65" name="Text Box 4"/>
              <p:cNvSpPr txBox="1">
                <a:spLocks noChangeArrowheads="1"/>
              </p:cNvSpPr>
              <p:nvPr/>
            </p:nvSpPr>
            <p:spPr bwMode="auto">
              <a:xfrm>
                <a:off x="3738380" y="4063638"/>
                <a:ext cx="1242789" cy="64606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4 0 6</a:t>
                </a:r>
                <a:endPara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566" name="Text Box 7"/>
              <p:cNvSpPr txBox="1">
                <a:spLocks noChangeArrowheads="1"/>
              </p:cNvSpPr>
              <p:nvPr/>
            </p:nvSpPr>
            <p:spPr bwMode="auto">
              <a:xfrm>
                <a:off x="3315174" y="4023399"/>
                <a:ext cx="583949" cy="64606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557" name="TextBox 19"/>
            <p:cNvSpPr txBox="1">
              <a:spLocks noChangeArrowheads="1"/>
            </p:cNvSpPr>
            <p:nvPr/>
          </p:nvSpPr>
          <p:spPr bwMode="auto">
            <a:xfrm>
              <a:off x="5086348" y="987425"/>
              <a:ext cx="1167123" cy="6462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2 0 3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58" name="TextBox 20"/>
            <p:cNvSpPr txBox="1">
              <a:spLocks noChangeArrowheads="1"/>
            </p:cNvSpPr>
            <p:nvPr/>
          </p:nvSpPr>
          <p:spPr bwMode="auto">
            <a:xfrm>
              <a:off x="5071754" y="2049206"/>
              <a:ext cx="546001" cy="6462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727959" y="2600056"/>
              <a:ext cx="14482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60" name="TextBox 22"/>
            <p:cNvSpPr txBox="1">
              <a:spLocks noChangeArrowheads="1"/>
            </p:cNvSpPr>
            <p:nvPr/>
          </p:nvSpPr>
          <p:spPr bwMode="auto">
            <a:xfrm>
              <a:off x="5767249" y="2555925"/>
              <a:ext cx="415498" cy="6462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1" name="TextBox 25"/>
            <p:cNvSpPr txBox="1">
              <a:spLocks noChangeArrowheads="1"/>
            </p:cNvSpPr>
            <p:nvPr/>
          </p:nvSpPr>
          <p:spPr bwMode="auto">
            <a:xfrm>
              <a:off x="5767249" y="2996178"/>
              <a:ext cx="415498" cy="6462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727959" y="3568270"/>
              <a:ext cx="14482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63" name="TextBox 27"/>
            <p:cNvSpPr txBox="1">
              <a:spLocks noChangeArrowheads="1"/>
            </p:cNvSpPr>
            <p:nvPr/>
          </p:nvSpPr>
          <p:spPr bwMode="auto">
            <a:xfrm>
              <a:off x="5802417" y="3591859"/>
              <a:ext cx="415498" cy="6462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2555" name="TextBox 4"/>
          <p:cNvSpPr txBox="1">
            <a:spLocks noChangeArrowheads="1"/>
          </p:cNvSpPr>
          <p:nvPr/>
        </p:nvSpPr>
        <p:spPr bwMode="auto">
          <a:xfrm>
            <a:off x="424550" y="3544793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改正：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6710851" y="921687"/>
            <a:ext cx="641350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 bwMode="auto">
          <a:xfrm>
            <a:off x="5253517" y="3487702"/>
            <a:ext cx="1731962" cy="3020120"/>
            <a:chOff x="4660898" y="987425"/>
            <a:chExt cx="1447801" cy="3020930"/>
          </a:xfrm>
        </p:grpSpPr>
        <p:grpSp>
          <p:nvGrpSpPr>
            <p:cNvPr id="22543" name="组合 8"/>
            <p:cNvGrpSpPr/>
            <p:nvPr/>
          </p:nvGrpSpPr>
          <p:grpSpPr bwMode="auto">
            <a:xfrm>
              <a:off x="4660898" y="1473199"/>
              <a:ext cx="1371600" cy="1214844"/>
              <a:chOff x="3313113" y="4049216"/>
              <a:chExt cx="1371010" cy="1214549"/>
            </a:xfrm>
          </p:grpSpPr>
          <p:pic>
            <p:nvPicPr>
              <p:cNvPr id="22551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3564621" y="4098426"/>
                <a:ext cx="1081369" cy="555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52" name="Text Box 4"/>
              <p:cNvSpPr txBox="1">
                <a:spLocks noChangeArrowheads="1"/>
              </p:cNvSpPr>
              <p:nvPr/>
            </p:nvSpPr>
            <p:spPr bwMode="auto">
              <a:xfrm>
                <a:off x="3738380" y="4063638"/>
                <a:ext cx="945743" cy="12001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7 6 0</a:t>
                </a:r>
                <a:endPara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553" name="Text Box 7"/>
              <p:cNvSpPr txBox="1">
                <a:spLocks noChangeArrowheads="1"/>
              </p:cNvSpPr>
              <p:nvPr/>
            </p:nvSpPr>
            <p:spPr bwMode="auto">
              <a:xfrm>
                <a:off x="3313113" y="4049216"/>
                <a:ext cx="583949" cy="6462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544" name="TextBox 19"/>
            <p:cNvSpPr txBox="1">
              <a:spLocks noChangeArrowheads="1"/>
            </p:cNvSpPr>
            <p:nvPr/>
          </p:nvSpPr>
          <p:spPr bwMode="auto">
            <a:xfrm>
              <a:off x="5086348" y="987425"/>
              <a:ext cx="946150" cy="12004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1 9 0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45" name="TextBox 20"/>
            <p:cNvSpPr txBox="1">
              <a:spLocks noChangeArrowheads="1"/>
            </p:cNvSpPr>
            <p:nvPr/>
          </p:nvSpPr>
          <p:spPr bwMode="auto">
            <a:xfrm>
              <a:off x="5075979" y="1898324"/>
              <a:ext cx="415498" cy="6463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4660898" y="2451493"/>
              <a:ext cx="144780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47" name="TextBox 22"/>
            <p:cNvSpPr txBox="1">
              <a:spLocks noChangeArrowheads="1"/>
            </p:cNvSpPr>
            <p:nvPr/>
          </p:nvSpPr>
          <p:spPr bwMode="auto">
            <a:xfrm>
              <a:off x="5075979" y="2416831"/>
              <a:ext cx="921351" cy="6463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3 6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48" name="TextBox 25"/>
            <p:cNvSpPr txBox="1">
              <a:spLocks noChangeArrowheads="1"/>
            </p:cNvSpPr>
            <p:nvPr/>
          </p:nvSpPr>
          <p:spPr bwMode="auto">
            <a:xfrm>
              <a:off x="5082795" y="2828522"/>
              <a:ext cx="910982" cy="6463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3 6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660898" y="3429655"/>
              <a:ext cx="144780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50" name="TextBox 27"/>
            <p:cNvSpPr txBox="1">
              <a:spLocks noChangeArrowheads="1"/>
            </p:cNvSpPr>
            <p:nvPr/>
          </p:nvSpPr>
          <p:spPr bwMode="auto">
            <a:xfrm>
              <a:off x="5387031" y="3361975"/>
              <a:ext cx="415498" cy="6463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2542" name="TextBox 4"/>
          <p:cNvSpPr txBox="1">
            <a:spLocks noChangeArrowheads="1"/>
          </p:cNvSpPr>
          <p:nvPr/>
        </p:nvSpPr>
        <p:spPr bwMode="auto">
          <a:xfrm>
            <a:off x="4108641" y="3587096"/>
            <a:ext cx="15696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改正：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8" name="文本框 37"/>
          <p:cNvSpPr txBox="1">
            <a:spLocks noChangeArrowheads="1"/>
          </p:cNvSpPr>
          <p:nvPr/>
        </p:nvSpPr>
        <p:spPr bwMode="auto">
          <a:xfrm>
            <a:off x="424550" y="242680"/>
            <a:ext cx="88852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5.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下面的计算正确吗？把错误的改正过来。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9" name="文本框 3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40" name="图片 3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8459792" y="6224205"/>
            <a:ext cx="3294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P26 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练习四 第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10269356" y="2249793"/>
            <a:ext cx="641350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8904513" y="3193287"/>
            <a:ext cx="1898650" cy="3096940"/>
            <a:chOff x="4660898" y="937370"/>
            <a:chExt cx="1447801" cy="3098703"/>
          </a:xfrm>
        </p:grpSpPr>
        <p:grpSp>
          <p:nvGrpSpPr>
            <p:cNvPr id="11" name="组合 4"/>
            <p:cNvGrpSpPr/>
            <p:nvPr/>
          </p:nvGrpSpPr>
          <p:grpSpPr bwMode="auto">
            <a:xfrm>
              <a:off x="4660898" y="1473199"/>
              <a:ext cx="1371600" cy="1215069"/>
              <a:chOff x="3313113" y="4049216"/>
              <a:chExt cx="1371010" cy="1214774"/>
            </a:xfrm>
          </p:grpSpPr>
          <p:pic>
            <p:nvPicPr>
              <p:cNvPr id="23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3564621" y="4098426"/>
                <a:ext cx="1081369" cy="555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" name="Text Box 4"/>
              <p:cNvSpPr txBox="1">
                <a:spLocks noChangeArrowheads="1"/>
              </p:cNvSpPr>
              <p:nvPr/>
            </p:nvSpPr>
            <p:spPr bwMode="auto">
              <a:xfrm>
                <a:off x="3738380" y="4063638"/>
                <a:ext cx="945743" cy="120035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2 5 0</a:t>
                </a:r>
                <a:endPara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Text Box 7"/>
              <p:cNvSpPr txBox="1">
                <a:spLocks noChangeArrowheads="1"/>
              </p:cNvSpPr>
              <p:nvPr/>
            </p:nvSpPr>
            <p:spPr bwMode="auto">
              <a:xfrm>
                <a:off x="3313113" y="4049216"/>
                <a:ext cx="583949" cy="64634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3" name="TextBox 19"/>
            <p:cNvSpPr txBox="1">
              <a:spLocks noChangeArrowheads="1"/>
            </p:cNvSpPr>
            <p:nvPr/>
          </p:nvSpPr>
          <p:spPr bwMode="auto">
            <a:xfrm>
              <a:off x="5375204" y="937370"/>
              <a:ext cx="655176" cy="12006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8 3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" name="TextBox 20"/>
            <p:cNvSpPr txBox="1">
              <a:spLocks noChangeArrowheads="1"/>
            </p:cNvSpPr>
            <p:nvPr/>
          </p:nvSpPr>
          <p:spPr bwMode="auto">
            <a:xfrm>
              <a:off x="5075979" y="1898324"/>
              <a:ext cx="806042" cy="646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2 4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4660898" y="2451118"/>
              <a:ext cx="144780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22"/>
            <p:cNvSpPr txBox="1">
              <a:spLocks noChangeArrowheads="1"/>
            </p:cNvSpPr>
            <p:nvPr/>
          </p:nvSpPr>
          <p:spPr bwMode="auto">
            <a:xfrm>
              <a:off x="5347980" y="2406572"/>
              <a:ext cx="731377" cy="12006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1 0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" name="TextBox 25"/>
            <p:cNvSpPr txBox="1">
              <a:spLocks noChangeArrowheads="1"/>
            </p:cNvSpPr>
            <p:nvPr/>
          </p:nvSpPr>
          <p:spPr bwMode="auto">
            <a:xfrm>
              <a:off x="5606559" y="2854245"/>
              <a:ext cx="423822" cy="646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4660898" y="3429575"/>
              <a:ext cx="144780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27"/>
            <p:cNvSpPr txBox="1">
              <a:spLocks noChangeArrowheads="1"/>
            </p:cNvSpPr>
            <p:nvPr/>
          </p:nvSpPr>
          <p:spPr bwMode="auto">
            <a:xfrm>
              <a:off x="5629553" y="3389572"/>
              <a:ext cx="415498" cy="646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7629192" y="3450176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改正：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1969" y="967135"/>
            <a:ext cx="1868646" cy="250886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7592" y="907189"/>
            <a:ext cx="2007618" cy="273574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6955" y="869828"/>
            <a:ext cx="2180136" cy="1900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555" grpId="0"/>
      <p:bldP spid="21" grpId="0"/>
      <p:bldP spid="22542" grpId="0"/>
      <p:bldP spid="8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9627" y="1210964"/>
            <a:ext cx="11902189" cy="3697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下面的说法正确吗？正确的画“√”，错误的画“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”。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）三位数除以一位数，商不一定是三位数。            （    ）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）被除数末尾有几个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，商的末尾就一定有几个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。（    ）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）甲数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乙数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=25······6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，甲数最大是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              （    ）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endParaRPr 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13"/>
          <p:cNvSpPr txBox="1">
            <a:spLocks noChangeArrowheads="1"/>
          </p:cNvSpPr>
          <p:nvPr/>
        </p:nvSpPr>
        <p:spPr bwMode="auto">
          <a:xfrm>
            <a:off x="217735" y="1365096"/>
            <a:ext cx="7037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6.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59792" y="6224205"/>
            <a:ext cx="3294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P26 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练习四 第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24477" y="1949871"/>
            <a:ext cx="7856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en-US" sz="48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06721" y="2744263"/>
            <a:ext cx="7856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en-US" sz="48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06721" y="3429000"/>
            <a:ext cx="7856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en-US" sz="4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3"/>
          <p:cNvSpPr txBox="1">
            <a:spLocks noChangeArrowheads="1"/>
          </p:cNvSpPr>
          <p:nvPr/>
        </p:nvSpPr>
        <p:spPr bwMode="auto">
          <a:xfrm>
            <a:off x="923025" y="1287806"/>
            <a:ext cx="7037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7.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59792" y="6224205"/>
            <a:ext cx="3294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P26 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练习四 第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26809" y="1263761"/>
            <a:ext cx="8199620" cy="1217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一道除法算式中，商和余数都是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，除数正好是余数的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倍。被除数是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 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35675" y="3004487"/>
            <a:ext cx="3781888" cy="79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=3······3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9251" y="3113144"/>
            <a:ext cx="807868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01997" y="3113143"/>
            <a:ext cx="807868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6920" y="1888813"/>
            <a:ext cx="807868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3"/>
          <p:cNvSpPr txBox="1">
            <a:spLocks noChangeArrowheads="1"/>
          </p:cNvSpPr>
          <p:nvPr/>
        </p:nvSpPr>
        <p:spPr bwMode="auto">
          <a:xfrm>
            <a:off x="611772" y="414231"/>
            <a:ext cx="7037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8.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59792" y="6224205"/>
            <a:ext cx="3294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P26 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练习四 第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3664" y="372296"/>
            <a:ext cx="9323882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下面是快递员一周（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天）送快递的记录单。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82228" y="1082682"/>
            <a:ext cx="6669507" cy="299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甲比乙平均每天多送多少件快递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请提出其他数学问题并解答。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341" y="1082682"/>
            <a:ext cx="3198679" cy="261426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83044" y="1611356"/>
            <a:ext cx="4421079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742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637=105(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83044" y="2190441"/>
            <a:ext cx="4421079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105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÷7=15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23922" y="2794611"/>
            <a:ext cx="7359588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答：甲比乙平均每天多送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件快递。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3"/>
          <p:cNvSpPr txBox="1">
            <a:spLocks noChangeArrowheads="1"/>
          </p:cNvSpPr>
          <p:nvPr/>
        </p:nvSpPr>
        <p:spPr bwMode="auto">
          <a:xfrm>
            <a:off x="611772" y="434738"/>
            <a:ext cx="7037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9.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6800" y="392803"/>
            <a:ext cx="3838575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计算。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65"/>
          <p:cNvGrpSpPr/>
          <p:nvPr/>
        </p:nvGrpSpPr>
        <p:grpSpPr bwMode="auto">
          <a:xfrm>
            <a:off x="963664" y="1605629"/>
            <a:ext cx="2450507" cy="669359"/>
            <a:chOff x="1526910" y="1896322"/>
            <a:chExt cx="2450507" cy="669581"/>
          </a:xfrm>
        </p:grpSpPr>
        <p:pic>
          <p:nvPicPr>
            <p:cNvPr id="6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737495" y="1996911"/>
              <a:ext cx="1880633" cy="538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" name="组合 53"/>
            <p:cNvGrpSpPr/>
            <p:nvPr/>
          </p:nvGrpSpPr>
          <p:grpSpPr bwMode="auto">
            <a:xfrm>
              <a:off x="1526910" y="1896322"/>
              <a:ext cx="2450507" cy="669581"/>
              <a:chOff x="3343900" y="3514687"/>
              <a:chExt cx="2451068" cy="669815"/>
            </a:xfrm>
          </p:grpSpPr>
          <p:sp>
            <p:nvSpPr>
              <p:cNvPr id="8" name="Text Box 4"/>
              <p:cNvSpPr txBox="1">
                <a:spLocks noChangeArrowheads="1"/>
              </p:cNvSpPr>
              <p:nvPr/>
            </p:nvSpPr>
            <p:spPr bwMode="auto">
              <a:xfrm>
                <a:off x="3913905" y="3537730"/>
                <a:ext cx="1881063" cy="6467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8 1 6 0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Text Box 7"/>
              <p:cNvSpPr txBox="1">
                <a:spLocks noChangeArrowheads="1"/>
              </p:cNvSpPr>
              <p:nvPr/>
            </p:nvSpPr>
            <p:spPr bwMode="auto">
              <a:xfrm>
                <a:off x="3343900" y="3514687"/>
                <a:ext cx="584334" cy="6465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 bwMode="auto">
          <a:xfrm>
            <a:off x="1500757" y="1174291"/>
            <a:ext cx="1642957" cy="3044176"/>
            <a:chOff x="2064003" y="1464980"/>
            <a:chExt cx="1642957" cy="3044419"/>
          </a:xfrm>
        </p:grpSpPr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2093612" y="235021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2064003" y="2948913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Text Box 10"/>
            <p:cNvSpPr txBox="1">
              <a:spLocks noChangeArrowheads="1"/>
            </p:cNvSpPr>
            <p:nvPr/>
          </p:nvSpPr>
          <p:spPr bwMode="auto">
            <a:xfrm>
              <a:off x="2762464" y="146498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2730199" y="2862434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2093612" y="1473261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2393648" y="3334371"/>
              <a:ext cx="8636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1 6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2064003" y="3863068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2403174" y="1473261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" name="Text Box 18"/>
            <p:cNvSpPr txBox="1">
              <a:spLocks noChangeArrowheads="1"/>
            </p:cNvSpPr>
            <p:nvPr/>
          </p:nvSpPr>
          <p:spPr bwMode="auto">
            <a:xfrm>
              <a:off x="2420637" y="2854497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0" name="Text Box 21"/>
            <p:cNvSpPr txBox="1">
              <a:spLocks noChangeArrowheads="1"/>
            </p:cNvSpPr>
            <p:nvPr/>
          </p:nvSpPr>
          <p:spPr bwMode="auto">
            <a:xfrm>
              <a:off x="2730199" y="386306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" name="Text Box 10"/>
            <p:cNvSpPr txBox="1">
              <a:spLocks noChangeArrowheads="1"/>
            </p:cNvSpPr>
            <p:nvPr/>
          </p:nvSpPr>
          <p:spPr bwMode="auto">
            <a:xfrm>
              <a:off x="3122760" y="148359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65"/>
          <p:cNvGrpSpPr/>
          <p:nvPr/>
        </p:nvGrpSpPr>
        <p:grpSpPr bwMode="auto">
          <a:xfrm>
            <a:off x="3546803" y="1563694"/>
            <a:ext cx="2450507" cy="669359"/>
            <a:chOff x="1526910" y="1896322"/>
            <a:chExt cx="2450507" cy="669581"/>
          </a:xfrm>
        </p:grpSpPr>
        <p:pic>
          <p:nvPicPr>
            <p:cNvPr id="23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737495" y="1996911"/>
              <a:ext cx="1880633" cy="538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4" name="组合 53"/>
            <p:cNvGrpSpPr/>
            <p:nvPr/>
          </p:nvGrpSpPr>
          <p:grpSpPr bwMode="auto">
            <a:xfrm>
              <a:off x="1526910" y="1896322"/>
              <a:ext cx="2450507" cy="669581"/>
              <a:chOff x="3343900" y="3514687"/>
              <a:chExt cx="2451068" cy="669815"/>
            </a:xfrm>
          </p:grpSpPr>
          <p:sp>
            <p:nvSpPr>
              <p:cNvPr id="25" name="Text Box 4"/>
              <p:cNvSpPr txBox="1">
                <a:spLocks noChangeArrowheads="1"/>
              </p:cNvSpPr>
              <p:nvPr/>
            </p:nvSpPr>
            <p:spPr bwMode="auto">
              <a:xfrm>
                <a:off x="3913905" y="3537730"/>
                <a:ext cx="1881063" cy="6467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9 2 0 0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Text Box 7"/>
              <p:cNvSpPr txBox="1">
                <a:spLocks noChangeArrowheads="1"/>
              </p:cNvSpPr>
              <p:nvPr/>
            </p:nvSpPr>
            <p:spPr bwMode="auto">
              <a:xfrm>
                <a:off x="3343900" y="3514687"/>
                <a:ext cx="584334" cy="6465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8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 bwMode="auto">
          <a:xfrm>
            <a:off x="4083896" y="1132356"/>
            <a:ext cx="1642957" cy="4038433"/>
            <a:chOff x="2064003" y="1464980"/>
            <a:chExt cx="1642957" cy="4038757"/>
          </a:xfrm>
        </p:grpSpPr>
        <p:sp>
          <p:nvSpPr>
            <p:cNvPr id="28" name="Text Box 8"/>
            <p:cNvSpPr txBox="1">
              <a:spLocks noChangeArrowheads="1"/>
            </p:cNvSpPr>
            <p:nvPr/>
          </p:nvSpPr>
          <p:spPr bwMode="auto">
            <a:xfrm>
              <a:off x="2093612" y="235021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9" name="Line 9"/>
            <p:cNvSpPr>
              <a:spLocks noChangeShapeType="1"/>
            </p:cNvSpPr>
            <p:nvPr/>
          </p:nvSpPr>
          <p:spPr bwMode="auto">
            <a:xfrm>
              <a:off x="2064003" y="2948913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Text Box 10"/>
            <p:cNvSpPr txBox="1">
              <a:spLocks noChangeArrowheads="1"/>
            </p:cNvSpPr>
            <p:nvPr/>
          </p:nvSpPr>
          <p:spPr bwMode="auto">
            <a:xfrm>
              <a:off x="2762464" y="146498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2" name="Text Box 12"/>
            <p:cNvSpPr txBox="1">
              <a:spLocks noChangeArrowheads="1"/>
            </p:cNvSpPr>
            <p:nvPr/>
          </p:nvSpPr>
          <p:spPr bwMode="auto">
            <a:xfrm>
              <a:off x="2093612" y="1473261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" name="Text Box 13"/>
            <p:cNvSpPr txBox="1">
              <a:spLocks noChangeArrowheads="1"/>
            </p:cNvSpPr>
            <p:nvPr/>
          </p:nvSpPr>
          <p:spPr bwMode="auto">
            <a:xfrm>
              <a:off x="2420637" y="3343588"/>
              <a:ext cx="8636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 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4" name="Line 15"/>
            <p:cNvSpPr>
              <a:spLocks noChangeShapeType="1"/>
            </p:cNvSpPr>
            <p:nvPr/>
          </p:nvSpPr>
          <p:spPr bwMode="auto">
            <a:xfrm>
              <a:off x="2064003" y="3863068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Text Box 17"/>
            <p:cNvSpPr txBox="1">
              <a:spLocks noChangeArrowheads="1"/>
            </p:cNvSpPr>
            <p:nvPr/>
          </p:nvSpPr>
          <p:spPr bwMode="auto">
            <a:xfrm>
              <a:off x="2403174" y="1473261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6" name="Text Box 18"/>
            <p:cNvSpPr txBox="1">
              <a:spLocks noChangeArrowheads="1"/>
            </p:cNvSpPr>
            <p:nvPr/>
          </p:nvSpPr>
          <p:spPr bwMode="auto">
            <a:xfrm>
              <a:off x="2420637" y="2854497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7" name="Text Box 21"/>
            <p:cNvSpPr txBox="1">
              <a:spLocks noChangeArrowheads="1"/>
            </p:cNvSpPr>
            <p:nvPr/>
          </p:nvSpPr>
          <p:spPr bwMode="auto">
            <a:xfrm>
              <a:off x="2420637" y="383459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8" name="Text Box 10"/>
            <p:cNvSpPr txBox="1">
              <a:spLocks noChangeArrowheads="1"/>
            </p:cNvSpPr>
            <p:nvPr/>
          </p:nvSpPr>
          <p:spPr bwMode="auto">
            <a:xfrm>
              <a:off x="3122760" y="148359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9" name="Text Box 18"/>
            <p:cNvSpPr txBox="1">
              <a:spLocks noChangeArrowheads="1"/>
            </p:cNvSpPr>
            <p:nvPr/>
          </p:nvSpPr>
          <p:spPr bwMode="auto">
            <a:xfrm>
              <a:off x="2093612" y="2864314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0" name="Text Box 21"/>
            <p:cNvSpPr txBox="1">
              <a:spLocks noChangeArrowheads="1"/>
            </p:cNvSpPr>
            <p:nvPr/>
          </p:nvSpPr>
          <p:spPr bwMode="auto">
            <a:xfrm>
              <a:off x="2767519" y="384398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1" name="Text Box 21"/>
            <p:cNvSpPr txBox="1">
              <a:spLocks noChangeArrowheads="1"/>
            </p:cNvSpPr>
            <p:nvPr/>
          </p:nvSpPr>
          <p:spPr bwMode="auto">
            <a:xfrm>
              <a:off x="2407156" y="4290153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2" name="Text Box 21"/>
            <p:cNvSpPr txBox="1">
              <a:spLocks noChangeArrowheads="1"/>
            </p:cNvSpPr>
            <p:nvPr/>
          </p:nvSpPr>
          <p:spPr bwMode="auto">
            <a:xfrm>
              <a:off x="2754038" y="4299535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3" name="Line 15"/>
            <p:cNvSpPr>
              <a:spLocks noChangeShapeType="1"/>
            </p:cNvSpPr>
            <p:nvPr/>
          </p:nvSpPr>
          <p:spPr bwMode="auto">
            <a:xfrm>
              <a:off x="2093612" y="4853748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Text Box 13"/>
            <p:cNvSpPr txBox="1">
              <a:spLocks noChangeArrowheads="1"/>
            </p:cNvSpPr>
            <p:nvPr/>
          </p:nvSpPr>
          <p:spPr bwMode="auto">
            <a:xfrm>
              <a:off x="2754038" y="4857406"/>
              <a:ext cx="8636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 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5" name="组合 65"/>
          <p:cNvGrpSpPr/>
          <p:nvPr/>
        </p:nvGrpSpPr>
        <p:grpSpPr bwMode="auto">
          <a:xfrm>
            <a:off x="5928055" y="1573046"/>
            <a:ext cx="2450507" cy="669359"/>
            <a:chOff x="1526910" y="1896322"/>
            <a:chExt cx="2450507" cy="669581"/>
          </a:xfrm>
        </p:grpSpPr>
        <p:pic>
          <p:nvPicPr>
            <p:cNvPr id="46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737495" y="1996911"/>
              <a:ext cx="1880633" cy="538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7" name="组合 53"/>
            <p:cNvGrpSpPr/>
            <p:nvPr/>
          </p:nvGrpSpPr>
          <p:grpSpPr bwMode="auto">
            <a:xfrm>
              <a:off x="1526910" y="1896322"/>
              <a:ext cx="2450507" cy="669581"/>
              <a:chOff x="3343900" y="3514687"/>
              <a:chExt cx="2451068" cy="669815"/>
            </a:xfrm>
          </p:grpSpPr>
          <p:sp>
            <p:nvSpPr>
              <p:cNvPr id="48" name="Text Box 4"/>
              <p:cNvSpPr txBox="1">
                <a:spLocks noChangeArrowheads="1"/>
              </p:cNvSpPr>
              <p:nvPr/>
            </p:nvSpPr>
            <p:spPr bwMode="auto">
              <a:xfrm>
                <a:off x="3913905" y="3537730"/>
                <a:ext cx="1881063" cy="6467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9 0 2 9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Text Box 7"/>
              <p:cNvSpPr txBox="1">
                <a:spLocks noChangeArrowheads="1"/>
              </p:cNvSpPr>
              <p:nvPr/>
            </p:nvSpPr>
            <p:spPr bwMode="auto">
              <a:xfrm>
                <a:off x="3343900" y="3514687"/>
                <a:ext cx="584334" cy="6465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9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 bwMode="auto">
          <a:xfrm>
            <a:off x="6465148" y="1141708"/>
            <a:ext cx="1642957" cy="3074633"/>
            <a:chOff x="2064003" y="1464980"/>
            <a:chExt cx="1642957" cy="3074878"/>
          </a:xfrm>
        </p:grpSpPr>
        <p:sp>
          <p:nvSpPr>
            <p:cNvPr id="51" name="Text Box 8"/>
            <p:cNvSpPr txBox="1">
              <a:spLocks noChangeArrowheads="1"/>
            </p:cNvSpPr>
            <p:nvPr/>
          </p:nvSpPr>
          <p:spPr bwMode="auto">
            <a:xfrm>
              <a:off x="2093612" y="235021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2" name="Line 9"/>
            <p:cNvSpPr>
              <a:spLocks noChangeShapeType="1"/>
            </p:cNvSpPr>
            <p:nvPr/>
          </p:nvSpPr>
          <p:spPr bwMode="auto">
            <a:xfrm flipV="1">
              <a:off x="2064003" y="2939559"/>
              <a:ext cx="1642246" cy="93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Text Box 10"/>
            <p:cNvSpPr txBox="1">
              <a:spLocks noChangeArrowheads="1"/>
            </p:cNvSpPr>
            <p:nvPr/>
          </p:nvSpPr>
          <p:spPr bwMode="auto">
            <a:xfrm>
              <a:off x="2762464" y="146498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4" name="Text Box 11"/>
            <p:cNvSpPr txBox="1">
              <a:spLocks noChangeArrowheads="1"/>
            </p:cNvSpPr>
            <p:nvPr/>
          </p:nvSpPr>
          <p:spPr bwMode="auto">
            <a:xfrm>
              <a:off x="3122049" y="289289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5" name="Text Box 12"/>
            <p:cNvSpPr txBox="1">
              <a:spLocks noChangeArrowheads="1"/>
            </p:cNvSpPr>
            <p:nvPr/>
          </p:nvSpPr>
          <p:spPr bwMode="auto">
            <a:xfrm>
              <a:off x="2093612" y="1473261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" name="Text Box 13"/>
            <p:cNvSpPr txBox="1">
              <a:spLocks noChangeArrowheads="1"/>
            </p:cNvSpPr>
            <p:nvPr/>
          </p:nvSpPr>
          <p:spPr bwMode="auto">
            <a:xfrm>
              <a:off x="2785498" y="3364830"/>
              <a:ext cx="8636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2 7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7" name="Line 15"/>
            <p:cNvSpPr>
              <a:spLocks noChangeShapeType="1"/>
            </p:cNvSpPr>
            <p:nvPr/>
          </p:nvSpPr>
          <p:spPr bwMode="auto">
            <a:xfrm>
              <a:off x="2455853" y="3893527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Text Box 17"/>
            <p:cNvSpPr txBox="1">
              <a:spLocks noChangeArrowheads="1"/>
            </p:cNvSpPr>
            <p:nvPr/>
          </p:nvSpPr>
          <p:spPr bwMode="auto">
            <a:xfrm>
              <a:off x="2403174" y="1473261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9" name="Text Box 18"/>
            <p:cNvSpPr txBox="1">
              <a:spLocks noChangeArrowheads="1"/>
            </p:cNvSpPr>
            <p:nvPr/>
          </p:nvSpPr>
          <p:spPr bwMode="auto">
            <a:xfrm>
              <a:off x="2812487" y="2884955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0" name="Text Box 21"/>
            <p:cNvSpPr txBox="1">
              <a:spLocks noChangeArrowheads="1"/>
            </p:cNvSpPr>
            <p:nvPr/>
          </p:nvSpPr>
          <p:spPr bwMode="auto">
            <a:xfrm>
              <a:off x="3122049" y="3893527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1" name="Text Box 10"/>
            <p:cNvSpPr txBox="1">
              <a:spLocks noChangeArrowheads="1"/>
            </p:cNvSpPr>
            <p:nvPr/>
          </p:nvSpPr>
          <p:spPr bwMode="auto">
            <a:xfrm>
              <a:off x="3122760" y="148359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62" name="组合 65"/>
          <p:cNvGrpSpPr/>
          <p:nvPr/>
        </p:nvGrpSpPr>
        <p:grpSpPr bwMode="auto">
          <a:xfrm>
            <a:off x="8545021" y="1624240"/>
            <a:ext cx="2450507" cy="669359"/>
            <a:chOff x="1526910" y="1896322"/>
            <a:chExt cx="2450507" cy="669581"/>
          </a:xfrm>
        </p:grpSpPr>
        <p:pic>
          <p:nvPicPr>
            <p:cNvPr id="63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737495" y="1996911"/>
              <a:ext cx="1880633" cy="538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4" name="组合 53"/>
            <p:cNvGrpSpPr/>
            <p:nvPr/>
          </p:nvGrpSpPr>
          <p:grpSpPr bwMode="auto">
            <a:xfrm>
              <a:off x="1526910" y="1896322"/>
              <a:ext cx="2450507" cy="669581"/>
              <a:chOff x="3343900" y="3514687"/>
              <a:chExt cx="2451068" cy="669815"/>
            </a:xfrm>
          </p:grpSpPr>
          <p:sp>
            <p:nvSpPr>
              <p:cNvPr id="65" name="Text Box 4"/>
              <p:cNvSpPr txBox="1">
                <a:spLocks noChangeArrowheads="1"/>
              </p:cNvSpPr>
              <p:nvPr/>
            </p:nvSpPr>
            <p:spPr bwMode="auto">
              <a:xfrm>
                <a:off x="3913905" y="3537730"/>
                <a:ext cx="1881063" cy="6467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6 5 4 3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6" name="Text Box 7"/>
              <p:cNvSpPr txBox="1">
                <a:spLocks noChangeArrowheads="1"/>
              </p:cNvSpPr>
              <p:nvPr/>
            </p:nvSpPr>
            <p:spPr bwMode="auto">
              <a:xfrm>
                <a:off x="3343900" y="3514687"/>
                <a:ext cx="584334" cy="6465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 bwMode="auto">
          <a:xfrm>
            <a:off x="9082114" y="1192902"/>
            <a:ext cx="1642957" cy="3033501"/>
            <a:chOff x="2064003" y="1464980"/>
            <a:chExt cx="1642957" cy="3033743"/>
          </a:xfrm>
        </p:grpSpPr>
        <p:sp>
          <p:nvSpPr>
            <p:cNvPr id="68" name="Text Box 8"/>
            <p:cNvSpPr txBox="1">
              <a:spLocks noChangeArrowheads="1"/>
            </p:cNvSpPr>
            <p:nvPr/>
          </p:nvSpPr>
          <p:spPr bwMode="auto">
            <a:xfrm>
              <a:off x="2093612" y="235021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9" name="Line 9"/>
            <p:cNvSpPr>
              <a:spLocks noChangeShapeType="1"/>
            </p:cNvSpPr>
            <p:nvPr/>
          </p:nvSpPr>
          <p:spPr bwMode="auto">
            <a:xfrm flipV="1">
              <a:off x="2064003" y="2939559"/>
              <a:ext cx="1642246" cy="93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Text Box 10"/>
            <p:cNvSpPr txBox="1">
              <a:spLocks noChangeArrowheads="1"/>
            </p:cNvSpPr>
            <p:nvPr/>
          </p:nvSpPr>
          <p:spPr bwMode="auto">
            <a:xfrm>
              <a:off x="2762464" y="146498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1" name="Text Box 11"/>
            <p:cNvSpPr txBox="1">
              <a:spLocks noChangeArrowheads="1"/>
            </p:cNvSpPr>
            <p:nvPr/>
          </p:nvSpPr>
          <p:spPr bwMode="auto">
            <a:xfrm>
              <a:off x="2769608" y="2911505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2" name="Text Box 12"/>
            <p:cNvSpPr txBox="1">
              <a:spLocks noChangeArrowheads="1"/>
            </p:cNvSpPr>
            <p:nvPr/>
          </p:nvSpPr>
          <p:spPr bwMode="auto">
            <a:xfrm>
              <a:off x="2093612" y="1473261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4" name="Line 15"/>
            <p:cNvSpPr>
              <a:spLocks noChangeShapeType="1"/>
            </p:cNvSpPr>
            <p:nvPr/>
          </p:nvSpPr>
          <p:spPr bwMode="auto">
            <a:xfrm>
              <a:off x="2455853" y="3893527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Text Box 17"/>
            <p:cNvSpPr txBox="1">
              <a:spLocks noChangeArrowheads="1"/>
            </p:cNvSpPr>
            <p:nvPr/>
          </p:nvSpPr>
          <p:spPr bwMode="auto">
            <a:xfrm>
              <a:off x="2403174" y="1473261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6" name="Text Box 18"/>
            <p:cNvSpPr txBox="1">
              <a:spLocks noChangeArrowheads="1"/>
            </p:cNvSpPr>
            <p:nvPr/>
          </p:nvSpPr>
          <p:spPr bwMode="auto">
            <a:xfrm>
              <a:off x="2460046" y="2903569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7" name="Text Box 21"/>
            <p:cNvSpPr txBox="1">
              <a:spLocks noChangeArrowheads="1"/>
            </p:cNvSpPr>
            <p:nvPr/>
          </p:nvSpPr>
          <p:spPr bwMode="auto">
            <a:xfrm>
              <a:off x="3122760" y="385239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8" name="Text Box 10"/>
            <p:cNvSpPr txBox="1">
              <a:spLocks noChangeArrowheads="1"/>
            </p:cNvSpPr>
            <p:nvPr/>
          </p:nvSpPr>
          <p:spPr bwMode="auto">
            <a:xfrm>
              <a:off x="3122760" y="148359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9" name="Text Box 11"/>
            <p:cNvSpPr txBox="1">
              <a:spLocks noChangeArrowheads="1"/>
            </p:cNvSpPr>
            <p:nvPr/>
          </p:nvSpPr>
          <p:spPr bwMode="auto">
            <a:xfrm>
              <a:off x="2772798" y="333728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0" name="Text Box 18"/>
            <p:cNvSpPr txBox="1">
              <a:spLocks noChangeArrowheads="1"/>
            </p:cNvSpPr>
            <p:nvPr/>
          </p:nvSpPr>
          <p:spPr bwMode="auto">
            <a:xfrm>
              <a:off x="2463236" y="3329344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8459792" y="6224205"/>
            <a:ext cx="3294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P26 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练习四 第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3"/>
          <p:cNvSpPr/>
          <p:nvPr/>
        </p:nvSpPr>
        <p:spPr bwMode="auto">
          <a:xfrm>
            <a:off x="1179513" y="968375"/>
            <a:ext cx="9906000" cy="3309938"/>
          </a:xfrm>
          <a:prstGeom prst="cloudCallout">
            <a:avLst>
              <a:gd name="adj1" fmla="val 25899"/>
              <a:gd name="adj2" fmla="val 70513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defRPr/>
            </a:pPr>
            <a:endParaRPr lang="zh-CN" altLang="en-US" sz="3200" b="1" kern="0" noProof="1">
              <a:solidFill>
                <a:srgbClr val="1C1C1C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pic>
        <p:nvPicPr>
          <p:cNvPr id="26627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40788" y="4367857"/>
            <a:ext cx="1562669" cy="1905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矩形 2"/>
          <p:cNvSpPr>
            <a:spLocks noChangeArrowheads="1"/>
          </p:cNvSpPr>
          <p:nvPr/>
        </p:nvSpPr>
        <p:spPr bwMode="auto">
          <a:xfrm>
            <a:off x="2681288" y="1811338"/>
            <a:ext cx="6902450" cy="1624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同学们，今天的数学课你们有哪些收获呢？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9" name="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30" name="图片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632" name="文本框 8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8"/>
          <p:cNvSpPr txBox="1">
            <a:spLocks noChangeArrowheads="1"/>
          </p:cNvSpPr>
          <p:nvPr/>
        </p:nvSpPr>
        <p:spPr bwMode="auto">
          <a:xfrm>
            <a:off x="1049338" y="1276350"/>
            <a:ext cx="424656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计算下列各题。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8" name="组合 54"/>
          <p:cNvGrpSpPr/>
          <p:nvPr/>
        </p:nvGrpSpPr>
        <p:grpSpPr bwMode="auto">
          <a:xfrm>
            <a:off x="2693988" y="2414588"/>
            <a:ext cx="7239000" cy="646112"/>
            <a:chOff x="442847" y="1651141"/>
            <a:chExt cx="7239396" cy="648278"/>
          </a:xfrm>
        </p:grpSpPr>
        <p:sp>
          <p:nvSpPr>
            <p:cNvPr id="9232" name="Text Box 4"/>
            <p:cNvSpPr txBox="1">
              <a:spLocks noChangeArrowheads="1"/>
            </p:cNvSpPr>
            <p:nvPr/>
          </p:nvSpPr>
          <p:spPr bwMode="auto">
            <a:xfrm>
              <a:off x="442847" y="1651141"/>
              <a:ext cx="2519948" cy="6482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  808÷4</a:t>
              </a:r>
              <a:r>
                <a:rPr lang="zh-CN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＝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233" name="Text Box 4"/>
            <p:cNvSpPr txBox="1">
              <a:spLocks noChangeArrowheads="1"/>
            </p:cNvSpPr>
            <p:nvPr/>
          </p:nvSpPr>
          <p:spPr bwMode="auto">
            <a:xfrm>
              <a:off x="5000670" y="1651141"/>
              <a:ext cx="2681573" cy="6482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   615÷3</a:t>
              </a:r>
              <a:r>
                <a:rPr lang="zh-CN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＝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Group 51"/>
          <p:cNvGrpSpPr/>
          <p:nvPr/>
        </p:nvGrpSpPr>
        <p:grpSpPr bwMode="auto">
          <a:xfrm>
            <a:off x="396877" y="4281489"/>
            <a:ext cx="7889877" cy="1992313"/>
            <a:chOff x="4791" y="3220"/>
            <a:chExt cx="4970" cy="1255"/>
          </a:xfrm>
        </p:grpSpPr>
        <p:pic>
          <p:nvPicPr>
            <p:cNvPr id="9230" name="Picture 5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791" y="3220"/>
              <a:ext cx="919" cy="1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1" name="AutoShape 27"/>
            <p:cNvSpPr>
              <a:spLocks noChangeArrowheads="1"/>
            </p:cNvSpPr>
            <p:nvPr/>
          </p:nvSpPr>
          <p:spPr bwMode="auto">
            <a:xfrm flipH="1">
              <a:off x="5679" y="3583"/>
              <a:ext cx="4082" cy="780"/>
            </a:xfrm>
            <a:prstGeom prst="wedgeRoundRectCallout">
              <a:avLst>
                <a:gd name="adj1" fmla="val 54602"/>
                <a:gd name="adj2" fmla="val -4314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 eaLnBrk="1" hangingPunct="1"/>
              <a:r>
                <a:rPr lang="zh-CN" altLang="en-US" sz="3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不准确，这要看，首位商在哪位上，还得看首位有没有余数。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Group 34"/>
          <p:cNvGrpSpPr/>
          <p:nvPr/>
        </p:nvGrpSpPr>
        <p:grpSpPr bwMode="auto">
          <a:xfrm>
            <a:off x="4035653" y="3392488"/>
            <a:ext cx="7797800" cy="1595438"/>
            <a:chOff x="432" y="662"/>
            <a:chExt cx="4912" cy="1005"/>
          </a:xfrm>
        </p:grpSpPr>
        <p:pic>
          <p:nvPicPr>
            <p:cNvPr id="9228" name="Picture 1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09" y="662"/>
              <a:ext cx="1235" cy="10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9" name="AutoShape 27"/>
            <p:cNvSpPr>
              <a:spLocks noChangeArrowheads="1"/>
            </p:cNvSpPr>
            <p:nvPr/>
          </p:nvSpPr>
          <p:spPr bwMode="auto">
            <a:xfrm>
              <a:off x="432" y="763"/>
              <a:ext cx="3462" cy="779"/>
            </a:xfrm>
            <a:prstGeom prst="wedgeRoundRectCallout">
              <a:avLst>
                <a:gd name="adj1" fmla="val 58988"/>
                <a:gd name="adj2" fmla="val -1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 eaLnBrk="1" hangingPunct="1"/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被除数中间有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，商中间就会有</a:t>
              </a: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，这话准确吗？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/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908550" y="2414588"/>
            <a:ext cx="10302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202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9598025" y="2414588"/>
            <a:ext cx="10302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4" name="文本框 1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5" name="图片 1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27" name="文本框 24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复习引入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9"/>
          <p:cNvSpPr txBox="1">
            <a:spLocks noChangeArrowheads="1"/>
          </p:cNvSpPr>
          <p:nvPr/>
        </p:nvSpPr>
        <p:spPr bwMode="auto">
          <a:xfrm>
            <a:off x="4950959" y="2938803"/>
            <a:ext cx="2857727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650÷5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3" name="文本框 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4" name="图片 10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296" name="文本框 13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学习新知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1127124" y="1224871"/>
            <a:ext cx="9337675" cy="14761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一根短跳绳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元，一根长跳绳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）王老师用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650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元买短跳绳，可以买多少根？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85798" y="1767296"/>
            <a:ext cx="1632136" cy="332340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86353" y="1174750"/>
            <a:ext cx="540771" cy="738664"/>
            <a:chOff x="245169" y="833418"/>
            <a:chExt cx="405578" cy="553997"/>
          </a:xfrm>
        </p:grpSpPr>
        <p:sp>
          <p:nvSpPr>
            <p:cNvPr id="5" name="椭圆 4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7"/>
          <p:cNvSpPr/>
          <p:nvPr/>
        </p:nvSpPr>
        <p:spPr bwMode="auto">
          <a:xfrm>
            <a:off x="6970713" y="2662238"/>
            <a:ext cx="4562475" cy="1754187"/>
          </a:xfrm>
          <a:prstGeom prst="borderCallout1">
            <a:avLst>
              <a:gd name="adj1" fmla="val -1755"/>
              <a:gd name="adj2" fmla="val 2551"/>
              <a:gd name="adj3" fmla="val -21417"/>
              <a:gd name="adj4" fmla="val -18023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个位虽然不用再除，但一定要在商的个位写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占位</a:t>
            </a:r>
            <a:r>
              <a:rPr lang="zh-CN" altLang="en-US" sz="36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7"/>
          <p:cNvSpPr>
            <a:spLocks noChangeArrowheads="1"/>
          </p:cNvSpPr>
          <p:nvPr/>
        </p:nvSpPr>
        <p:spPr bwMode="auto">
          <a:xfrm>
            <a:off x="4876800" y="4467225"/>
            <a:ext cx="1527175" cy="9207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00B050"/>
            </a:solidFill>
            <a:prstDash val="sysDot"/>
            <a:round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5037138" y="2930525"/>
            <a:ext cx="411162" cy="64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楷体_GB2312" panose="02010609030101010101" pitchFamily="49" charset="-122"/>
              </a:rPr>
              <a:t>5</a:t>
            </a:r>
            <a:endParaRPr lang="en-US" altLang="zh-CN" sz="36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4559300" y="2528888"/>
            <a:ext cx="1697038" cy="676275"/>
            <a:chOff x="1173122" y="1093370"/>
            <a:chExt cx="1697074" cy="676103"/>
          </a:xfrm>
        </p:grpSpPr>
        <p:sp>
          <p:nvSpPr>
            <p:cNvPr id="14363" name="Text Box 8"/>
            <p:cNvSpPr txBox="1">
              <a:spLocks noChangeArrowheads="1"/>
            </p:cNvSpPr>
            <p:nvPr/>
          </p:nvSpPr>
          <p:spPr bwMode="auto">
            <a:xfrm>
              <a:off x="1557305" y="1120357"/>
              <a:ext cx="1312891" cy="6490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6 5 0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14364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443002" y="1093370"/>
              <a:ext cx="1350963" cy="639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65" name="Text Box 7"/>
            <p:cNvSpPr txBox="1">
              <a:spLocks noChangeArrowheads="1"/>
            </p:cNvSpPr>
            <p:nvPr/>
          </p:nvSpPr>
          <p:spPr bwMode="auto">
            <a:xfrm>
              <a:off x="1173122" y="1120381"/>
              <a:ext cx="461972" cy="6490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5</a:t>
              </a:r>
              <a:endParaRPr lang="en-US" altLang="zh-CN" sz="36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5035550" y="3482975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111750" y="1941513"/>
            <a:ext cx="412750" cy="649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endParaRPr lang="en-US" altLang="zh-CN" sz="36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5410200" y="1930400"/>
            <a:ext cx="358775" cy="64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endParaRPr lang="en-US" altLang="zh-CN" sz="36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5737225" y="1924050"/>
            <a:ext cx="412750" cy="64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0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5062538" y="3840163"/>
            <a:ext cx="758825" cy="649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楷体_GB2312" panose="02010609030101010101" pitchFamily="49" charset="-122"/>
              </a:rPr>
              <a:t>1 5</a:t>
            </a:r>
            <a:endParaRPr lang="en-US" altLang="zh-CN" sz="36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5735638" y="2546350"/>
            <a:ext cx="412750" cy="64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0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5688013" y="5292725"/>
            <a:ext cx="412750" cy="64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楷体_GB2312" panose="02010609030101010101" pitchFamily="49" charset="-122"/>
              </a:rPr>
              <a:t>0</a:t>
            </a:r>
            <a:endParaRPr lang="en-US" altLang="zh-CN" sz="36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5737225" y="2549525"/>
            <a:ext cx="412750" cy="64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0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1" name="Text Box 48"/>
          <p:cNvSpPr txBox="1">
            <a:spLocks noChangeArrowheads="1"/>
          </p:cNvSpPr>
          <p:nvPr/>
        </p:nvSpPr>
        <p:spPr bwMode="auto">
          <a:xfrm>
            <a:off x="5065713" y="3441700"/>
            <a:ext cx="412750" cy="64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endParaRPr lang="en-US" altLang="zh-CN" sz="36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5407025" y="3432175"/>
            <a:ext cx="412750" cy="64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楷体_GB2312" panose="02010609030101010101" pitchFamily="49" charset="-122"/>
              </a:rPr>
              <a:t>5</a:t>
            </a:r>
            <a:endParaRPr lang="en-US" altLang="zh-CN" sz="36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5035550" y="4406900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4" name="Line 9"/>
          <p:cNvSpPr>
            <a:spLocks noChangeShapeType="1"/>
          </p:cNvSpPr>
          <p:nvPr/>
        </p:nvSpPr>
        <p:spPr bwMode="auto">
          <a:xfrm>
            <a:off x="5035550" y="5273675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5692775" y="4733925"/>
            <a:ext cx="41275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楷体_GB2312" panose="02010609030101010101" pitchFamily="49" charset="-122"/>
              </a:rPr>
              <a:t>0</a:t>
            </a:r>
            <a:endParaRPr lang="en-US" altLang="zh-CN" sz="36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26" name="Group 79"/>
          <p:cNvGrpSpPr/>
          <p:nvPr/>
        </p:nvGrpSpPr>
        <p:grpSpPr bwMode="auto">
          <a:xfrm flipH="1">
            <a:off x="650875" y="2400300"/>
            <a:ext cx="3495675" cy="2420938"/>
            <a:chOff x="178" y="799"/>
            <a:chExt cx="1932" cy="1525"/>
          </a:xfrm>
        </p:grpSpPr>
        <p:sp>
          <p:nvSpPr>
            <p:cNvPr id="14361" name="AutoShape 27"/>
            <p:cNvSpPr/>
            <p:nvPr/>
          </p:nvSpPr>
          <p:spPr bwMode="auto">
            <a:xfrm>
              <a:off x="178" y="1557"/>
              <a:ext cx="1932" cy="767"/>
            </a:xfrm>
            <a:prstGeom prst="borderCallout1">
              <a:avLst>
                <a:gd name="adj1" fmla="val 45431"/>
                <a:gd name="adj2" fmla="val -2481"/>
                <a:gd name="adj3" fmla="val -98958"/>
                <a:gd name="adj4" fmla="val -4934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楷体" panose="02010609060101010101" pitchFamily="49" charset="-122"/>
                </a:rPr>
                <a:t>0</a:t>
              </a:r>
              <a:r>
                <a:rPr lang="zh-CN" altLang="en-US" sz="3600" b="1">
                  <a:latin typeface="Times New Roman" panose="02020603050405020304" pitchFamily="18" charset="0"/>
                  <a:ea typeface="楷体" panose="02010609060101010101" pitchFamily="49" charset="-122"/>
                </a:rPr>
                <a:t>除以</a:t>
              </a:r>
              <a:r>
                <a:rPr lang="en-US" altLang="zh-CN" sz="3600" b="1"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r>
                <a:rPr lang="zh-CN" altLang="en-US" sz="3600" b="1">
                  <a:latin typeface="Times New Roman" panose="02020603050405020304" pitchFamily="18" charset="0"/>
                  <a:ea typeface="楷体" panose="02010609060101010101" pitchFamily="49" charset="-122"/>
                </a:rPr>
                <a:t>等于</a:t>
              </a:r>
              <a:r>
                <a:rPr lang="en-US" altLang="zh-CN" sz="3600" b="1">
                  <a:latin typeface="Times New Roman" panose="02020603050405020304" pitchFamily="18" charset="0"/>
                  <a:ea typeface="楷体" panose="02010609060101010101" pitchFamily="49" charset="-122"/>
                </a:rPr>
                <a:t>0</a:t>
              </a:r>
              <a:r>
                <a:rPr lang="zh-CN" altLang="en-US" sz="36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，</a:t>
              </a:r>
              <a:endPara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algn="just"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latin typeface="Times New Roman" panose="02020603050405020304" pitchFamily="18" charset="0"/>
                  <a:ea typeface="楷体" panose="02010609060101010101" pitchFamily="49" charset="-122"/>
                </a:rPr>
                <a:t>个位上商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</a:t>
              </a:r>
              <a:r>
                <a:rPr lang="zh-CN" altLang="en-US" sz="3600" b="1"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4362" name="Line 17"/>
            <p:cNvSpPr>
              <a:spLocks noChangeShapeType="1"/>
            </p:cNvSpPr>
            <p:nvPr/>
          </p:nvSpPr>
          <p:spPr bwMode="auto">
            <a:xfrm>
              <a:off x="1245" y="799"/>
              <a:ext cx="228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tailEnd type="triangle" w="med" len="med"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46" name="TextBox 38"/>
          <p:cNvSpPr txBox="1">
            <a:spLocks noChangeArrowheads="1"/>
          </p:cNvSpPr>
          <p:nvPr/>
        </p:nvSpPr>
        <p:spPr bwMode="auto">
          <a:xfrm>
            <a:off x="6451600" y="1288371"/>
            <a:ext cx="87630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8" name="TextBox 29"/>
          <p:cNvSpPr txBox="1">
            <a:spLocks noChangeArrowheads="1"/>
          </p:cNvSpPr>
          <p:nvPr/>
        </p:nvSpPr>
        <p:spPr bwMode="auto">
          <a:xfrm>
            <a:off x="4483100" y="1282927"/>
            <a:ext cx="34448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650÷5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58" name="Text Box 18"/>
          <p:cNvSpPr txBox="1">
            <a:spLocks noChangeArrowheads="1"/>
          </p:cNvSpPr>
          <p:nvPr/>
        </p:nvSpPr>
        <p:spPr bwMode="auto">
          <a:xfrm>
            <a:off x="758825" y="660400"/>
            <a:ext cx="105156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650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元买短跳绳，可以买多少根？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59" name="文本框 2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60" name="图片 3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5.55112E-17 -1.48148E-6 L 5.55112E-17 0.00023 " pathEditMode="relative" rAng="0" ptsTypes="AA">
                                      <p:cBhvr>
                                        <p:cTn id="4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4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 0.00138 L -0.003 0.2543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48148E-6 L -0.02487 -0.13217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-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7" grpId="1" bldLvl="0" animBg="1"/>
      <p:bldP spid="8" grpId="0"/>
      <p:bldP spid="13" grpId="0" animBg="1"/>
      <p:bldP spid="14" grpId="0"/>
      <p:bldP spid="15" grpId="0"/>
      <p:bldP spid="16" grpId="0"/>
      <p:bldP spid="18" grpId="0" build="allAtOnce"/>
      <p:bldP spid="18" grpId="1" build="allAtOnce"/>
      <p:bldP spid="18" grpId="2" build="allAtOnce"/>
      <p:bldP spid="19" grpId="0"/>
      <p:bldP spid="19" grpId="1"/>
      <p:bldP spid="20" grpId="0"/>
      <p:bldP spid="20" grpId="1"/>
      <p:bldP spid="21" grpId="0" build="allAtOnce"/>
      <p:bldP spid="23" grpId="0" animBg="1"/>
      <p:bldP spid="24" grpId="0" animBg="1"/>
      <p:bldP spid="24" grpId="1" animBg="1"/>
      <p:bldP spid="25" grpId="0"/>
      <p:bldP spid="25" grpId="1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2806700" y="1020763"/>
            <a:ext cx="26797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850÷5=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3" name="文本框 2"/>
          <p:cNvSpPr txBox="1">
            <a:spLocks noChangeArrowheads="1"/>
          </p:cNvSpPr>
          <p:nvPr/>
        </p:nvSpPr>
        <p:spPr bwMode="auto">
          <a:xfrm>
            <a:off x="7620000" y="1020763"/>
            <a:ext cx="26797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840÷7=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4" name="文本框 3"/>
          <p:cNvSpPr txBox="1">
            <a:spLocks noChangeArrowheads="1"/>
          </p:cNvSpPr>
          <p:nvPr/>
        </p:nvSpPr>
        <p:spPr bwMode="auto">
          <a:xfrm>
            <a:off x="1297781" y="376220"/>
            <a:ext cx="5697537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用竖式计算下面两题。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2806700" y="1657350"/>
            <a:ext cx="1763713" cy="3134220"/>
            <a:chOff x="5383172" y="1803623"/>
            <a:chExt cx="1763753" cy="3133187"/>
          </a:xfrm>
        </p:grpSpPr>
        <p:sp>
          <p:nvSpPr>
            <p:cNvPr id="15386" name="TextBox 2"/>
            <p:cNvSpPr txBox="1">
              <a:spLocks noChangeArrowheads="1"/>
            </p:cNvSpPr>
            <p:nvPr/>
          </p:nvSpPr>
          <p:spPr bwMode="auto">
            <a:xfrm>
              <a:off x="5938810" y="1803623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15387" name="组合 34"/>
            <p:cNvGrpSpPr/>
            <p:nvPr/>
          </p:nvGrpSpPr>
          <p:grpSpPr bwMode="auto">
            <a:xfrm>
              <a:off x="5383172" y="2361413"/>
              <a:ext cx="1697076" cy="674963"/>
              <a:chOff x="1173122" y="1093370"/>
              <a:chExt cx="1697076" cy="674963"/>
            </a:xfrm>
          </p:grpSpPr>
          <p:pic>
            <p:nvPicPr>
              <p:cNvPr id="15397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443002" y="1093370"/>
                <a:ext cx="1350963" cy="639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98" name="Text Box 8"/>
              <p:cNvSpPr txBox="1">
                <a:spLocks noChangeArrowheads="1"/>
              </p:cNvSpPr>
              <p:nvPr/>
            </p:nvSpPr>
            <p:spPr bwMode="auto">
              <a:xfrm>
                <a:off x="1557306" y="1119860"/>
                <a:ext cx="1312892" cy="64847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8 5 0</a:t>
                </a:r>
                <a:endPara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5399" name="Text Box 7"/>
              <p:cNvSpPr txBox="1">
                <a:spLocks noChangeArrowheads="1"/>
              </p:cNvSpPr>
              <p:nvPr/>
            </p:nvSpPr>
            <p:spPr bwMode="auto">
              <a:xfrm>
                <a:off x="1173122" y="1119745"/>
                <a:ext cx="461973" cy="64847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5</a:t>
                </a:r>
                <a:endParaRPr lang="en-US" altLang="zh-CN" sz="36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5388" name="TextBox 39"/>
            <p:cNvSpPr txBox="1">
              <a:spLocks noChangeArrowheads="1"/>
            </p:cNvSpPr>
            <p:nvPr/>
          </p:nvSpPr>
          <p:spPr bwMode="auto">
            <a:xfrm>
              <a:off x="5889729" y="2813410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89" name="Line 9"/>
            <p:cNvSpPr>
              <a:spLocks noChangeShapeType="1"/>
            </p:cNvSpPr>
            <p:nvPr/>
          </p:nvSpPr>
          <p:spPr bwMode="auto">
            <a:xfrm>
              <a:off x="5889531" y="3368805"/>
              <a:ext cx="125739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5390" name="TextBox 41"/>
            <p:cNvSpPr txBox="1">
              <a:spLocks noChangeArrowheads="1"/>
            </p:cNvSpPr>
            <p:nvPr/>
          </p:nvSpPr>
          <p:spPr bwMode="auto">
            <a:xfrm>
              <a:off x="5910830" y="3359585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91" name="TextBox 42"/>
            <p:cNvSpPr txBox="1">
              <a:spLocks noChangeArrowheads="1"/>
            </p:cNvSpPr>
            <p:nvPr/>
          </p:nvSpPr>
          <p:spPr bwMode="auto">
            <a:xfrm>
              <a:off x="6216048" y="3359585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92" name="TextBox 43"/>
            <p:cNvSpPr txBox="1">
              <a:spLocks noChangeArrowheads="1"/>
            </p:cNvSpPr>
            <p:nvPr/>
          </p:nvSpPr>
          <p:spPr bwMode="auto">
            <a:xfrm>
              <a:off x="5890303" y="3815261"/>
              <a:ext cx="761764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3 5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93" name="TextBox 44"/>
            <p:cNvSpPr txBox="1">
              <a:spLocks noChangeArrowheads="1"/>
            </p:cNvSpPr>
            <p:nvPr/>
          </p:nvSpPr>
          <p:spPr bwMode="auto">
            <a:xfrm>
              <a:off x="6229329" y="1803623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94" name="Line 9"/>
            <p:cNvSpPr>
              <a:spLocks noChangeShapeType="1"/>
            </p:cNvSpPr>
            <p:nvPr/>
          </p:nvSpPr>
          <p:spPr bwMode="auto">
            <a:xfrm>
              <a:off x="5889531" y="4365696"/>
              <a:ext cx="125739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5395" name="TextBox 46"/>
            <p:cNvSpPr txBox="1">
              <a:spLocks noChangeArrowheads="1"/>
            </p:cNvSpPr>
            <p:nvPr/>
          </p:nvSpPr>
          <p:spPr bwMode="auto">
            <a:xfrm>
              <a:off x="6216048" y="4290517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96" name="TextBox 47"/>
            <p:cNvSpPr txBox="1">
              <a:spLocks noChangeArrowheads="1"/>
            </p:cNvSpPr>
            <p:nvPr/>
          </p:nvSpPr>
          <p:spPr bwMode="auto">
            <a:xfrm>
              <a:off x="6572237" y="1803623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570413" y="1020763"/>
            <a:ext cx="10398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170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7556500" y="1657350"/>
            <a:ext cx="1763713" cy="3209925"/>
            <a:chOff x="5383172" y="1803623"/>
            <a:chExt cx="1763753" cy="3208867"/>
          </a:xfrm>
        </p:grpSpPr>
        <p:sp>
          <p:nvSpPr>
            <p:cNvPr id="15372" name="TextBox 2"/>
            <p:cNvSpPr txBox="1">
              <a:spLocks noChangeArrowheads="1"/>
            </p:cNvSpPr>
            <p:nvPr/>
          </p:nvSpPr>
          <p:spPr bwMode="auto">
            <a:xfrm>
              <a:off x="5886421" y="1803623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15373" name="组合 34"/>
            <p:cNvGrpSpPr/>
            <p:nvPr/>
          </p:nvGrpSpPr>
          <p:grpSpPr bwMode="auto">
            <a:xfrm>
              <a:off x="5383172" y="2361413"/>
              <a:ext cx="1697076" cy="674963"/>
              <a:chOff x="1173122" y="1093370"/>
              <a:chExt cx="1697076" cy="674963"/>
            </a:xfrm>
          </p:grpSpPr>
          <p:pic>
            <p:nvPicPr>
              <p:cNvPr id="15383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443002" y="1093370"/>
                <a:ext cx="1350963" cy="639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84" name="Text Box 8"/>
              <p:cNvSpPr txBox="1">
                <a:spLocks noChangeArrowheads="1"/>
              </p:cNvSpPr>
              <p:nvPr/>
            </p:nvSpPr>
            <p:spPr bwMode="auto">
              <a:xfrm>
                <a:off x="1557306" y="1119860"/>
                <a:ext cx="1312892" cy="64847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8 4 0</a:t>
                </a:r>
                <a:endPara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5385" name="Text Box 7"/>
              <p:cNvSpPr txBox="1">
                <a:spLocks noChangeArrowheads="1"/>
              </p:cNvSpPr>
              <p:nvPr/>
            </p:nvSpPr>
            <p:spPr bwMode="auto">
              <a:xfrm>
                <a:off x="1173122" y="1119745"/>
                <a:ext cx="461973" cy="64847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7</a:t>
                </a:r>
                <a:endParaRPr lang="en-US" altLang="zh-CN" sz="36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5374" name="TextBox 39"/>
            <p:cNvSpPr txBox="1">
              <a:spLocks noChangeArrowheads="1"/>
            </p:cNvSpPr>
            <p:nvPr/>
          </p:nvSpPr>
          <p:spPr bwMode="auto">
            <a:xfrm>
              <a:off x="5853906" y="2813410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75" name="Line 9"/>
            <p:cNvSpPr>
              <a:spLocks noChangeShapeType="1"/>
            </p:cNvSpPr>
            <p:nvPr/>
          </p:nvSpPr>
          <p:spPr bwMode="auto">
            <a:xfrm>
              <a:off x="5853906" y="3368805"/>
              <a:ext cx="12930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5376" name="TextBox 41"/>
            <p:cNvSpPr txBox="1">
              <a:spLocks noChangeArrowheads="1"/>
            </p:cNvSpPr>
            <p:nvPr/>
          </p:nvSpPr>
          <p:spPr bwMode="auto">
            <a:xfrm>
              <a:off x="5877042" y="3359585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77" name="TextBox 42"/>
            <p:cNvSpPr txBox="1">
              <a:spLocks noChangeArrowheads="1"/>
            </p:cNvSpPr>
            <p:nvPr/>
          </p:nvSpPr>
          <p:spPr bwMode="auto">
            <a:xfrm>
              <a:off x="6196137" y="3359585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78" name="TextBox 43"/>
            <p:cNvSpPr txBox="1">
              <a:spLocks noChangeArrowheads="1"/>
            </p:cNvSpPr>
            <p:nvPr/>
          </p:nvSpPr>
          <p:spPr bwMode="auto">
            <a:xfrm>
              <a:off x="5867772" y="3815261"/>
              <a:ext cx="761764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1 4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79" name="TextBox 44"/>
            <p:cNvSpPr txBox="1">
              <a:spLocks noChangeArrowheads="1"/>
            </p:cNvSpPr>
            <p:nvPr/>
          </p:nvSpPr>
          <p:spPr bwMode="auto">
            <a:xfrm>
              <a:off x="6229329" y="1803623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80" name="Line 9"/>
            <p:cNvSpPr>
              <a:spLocks noChangeShapeType="1"/>
            </p:cNvSpPr>
            <p:nvPr/>
          </p:nvSpPr>
          <p:spPr bwMode="auto">
            <a:xfrm>
              <a:off x="5853906" y="4365696"/>
              <a:ext cx="129301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5381" name="TextBox 46"/>
            <p:cNvSpPr txBox="1">
              <a:spLocks noChangeArrowheads="1"/>
            </p:cNvSpPr>
            <p:nvPr/>
          </p:nvSpPr>
          <p:spPr bwMode="auto">
            <a:xfrm>
              <a:off x="6229329" y="4366197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82" name="TextBox 47"/>
            <p:cNvSpPr txBox="1">
              <a:spLocks noChangeArrowheads="1"/>
            </p:cNvSpPr>
            <p:nvPr/>
          </p:nvSpPr>
          <p:spPr bwMode="auto">
            <a:xfrm>
              <a:off x="6572237" y="1803623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9385300" y="1020763"/>
            <a:ext cx="10414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" name="矩形: 圆角 36"/>
          <p:cNvSpPr/>
          <p:nvPr/>
        </p:nvSpPr>
        <p:spPr>
          <a:xfrm>
            <a:off x="1123950" y="4867275"/>
            <a:ext cx="9944100" cy="1440759"/>
          </a:xfrm>
          <a:prstGeom prst="roundRect">
            <a:avLst>
              <a:gd name="adj" fmla="val 20180"/>
            </a:avLst>
          </a:prstGeom>
          <a:solidFill>
            <a:srgbClr val="F9EFC1"/>
          </a:solidFill>
          <a:ln w="38100">
            <a:solidFill>
              <a:srgbClr val="9472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130000"/>
              </a:lnSpc>
              <a:defRPr/>
            </a:pPr>
            <a:r>
              <a:rPr lang="zh-CN" altLang="en-US" sz="36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被除数的十位正好除尽，个位上是</a:t>
            </a:r>
            <a:r>
              <a:rPr lang="en-US" altLang="zh-CN" sz="36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6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时，不用移下来除，在商的个位上直接商</a:t>
            </a:r>
            <a:r>
              <a:rPr lang="en-US" altLang="zh-CN" sz="36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6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占位。</a:t>
            </a:r>
            <a:endParaRPr lang="zh-CN" altLang="en-US" sz="3600" b="1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0" name="文本框 3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71" name="图片 3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6" grpId="0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019777" y="3524704"/>
            <a:ext cx="3382509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245÷8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0" name="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1" name="图片 8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1127124" y="1224871"/>
            <a:ext cx="8539389" cy="2214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一根短跳绳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元，一根长跳绳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）张老师用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245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元买长跳绳，可以买多少根，还剩多少钱？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85798" y="1767296"/>
            <a:ext cx="1632136" cy="332340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86353" y="1174750"/>
            <a:ext cx="540771" cy="738664"/>
            <a:chOff x="245169" y="833418"/>
            <a:chExt cx="405578" cy="553997"/>
          </a:xfrm>
        </p:grpSpPr>
        <p:sp>
          <p:nvSpPr>
            <p:cNvPr id="3" name="椭圆 2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24425" y="2330451"/>
            <a:ext cx="15589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601663" y="1965326"/>
            <a:ext cx="3613150" cy="1303337"/>
          </a:xfrm>
          <a:prstGeom prst="wedgeRoundRectCallout">
            <a:avLst>
              <a:gd name="adj1" fmla="val 60491"/>
              <a:gd name="adj2" fmla="val 2283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eaLnBrk="1" hangingPunct="1"/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个位还余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，为什么商的个位写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？</a:t>
            </a:r>
            <a:endParaRPr lang="en-US" altLang="zh-CN" sz="3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2563813" y="684213"/>
            <a:ext cx="739457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245÷8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" name="组合 53"/>
          <p:cNvGrpSpPr/>
          <p:nvPr/>
        </p:nvGrpSpPr>
        <p:grpSpPr bwMode="auto">
          <a:xfrm>
            <a:off x="4705350" y="2266951"/>
            <a:ext cx="1860550" cy="657225"/>
            <a:chOff x="3466129" y="3526614"/>
            <a:chExt cx="1861388" cy="657674"/>
          </a:xfrm>
        </p:grpSpPr>
        <p:sp>
          <p:nvSpPr>
            <p:cNvPr id="17439" name="Text Box 4"/>
            <p:cNvSpPr txBox="1">
              <a:spLocks noChangeArrowheads="1"/>
            </p:cNvSpPr>
            <p:nvPr/>
          </p:nvSpPr>
          <p:spPr bwMode="auto">
            <a:xfrm>
              <a:off x="3949252" y="3537730"/>
              <a:ext cx="1378265" cy="6465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楷体" panose="02010609060101010101" pitchFamily="49" charset="-122"/>
                </a:rPr>
                <a:t>2  4  5</a:t>
              </a:r>
              <a:endPara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7440" name="Text Box 7"/>
            <p:cNvSpPr txBox="1">
              <a:spLocks noChangeArrowheads="1"/>
            </p:cNvSpPr>
            <p:nvPr/>
          </p:nvSpPr>
          <p:spPr bwMode="auto">
            <a:xfrm>
              <a:off x="3466129" y="3526614"/>
              <a:ext cx="584334" cy="6465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楷体" panose="02010609060101010101" pitchFamily="49" charset="-122"/>
                </a:rPr>
                <a:t>8</a:t>
              </a:r>
              <a:endPara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151438" y="2703513"/>
            <a:ext cx="5842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5114925" y="3279776"/>
            <a:ext cx="1341438" cy="174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5643563" y="1831976"/>
            <a:ext cx="5842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6078538" y="3227388"/>
            <a:ext cx="5842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6118225" y="1811338"/>
            <a:ext cx="5842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5641975" y="2703513"/>
            <a:ext cx="5842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en-US" altLang="zh-CN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16" name="直接箭头连接符 76"/>
          <p:cNvCxnSpPr>
            <a:cxnSpLocks noChangeShapeType="1"/>
          </p:cNvCxnSpPr>
          <p:nvPr/>
        </p:nvCxnSpPr>
        <p:spPr bwMode="auto">
          <a:xfrm flipH="1" flipV="1">
            <a:off x="4622800" y="2987676"/>
            <a:ext cx="1547813" cy="460375"/>
          </a:xfrm>
          <a:prstGeom prst="straightConnector1">
            <a:avLst/>
          </a:prstGeom>
          <a:noFill/>
          <a:ln w="19050">
            <a:solidFill>
              <a:srgbClr val="3399FF"/>
            </a:solidFill>
            <a:round/>
            <a:tailEnd type="arrow" w="med" len="med"/>
          </a:ln>
        </p:spPr>
      </p:cxnSp>
      <p:grpSp>
        <p:nvGrpSpPr>
          <p:cNvPr id="17" name="组合 75"/>
          <p:cNvGrpSpPr/>
          <p:nvPr/>
        </p:nvGrpSpPr>
        <p:grpSpPr bwMode="auto">
          <a:xfrm>
            <a:off x="8172450" y="2119087"/>
            <a:ext cx="3095625" cy="3102270"/>
            <a:chOff x="5004048" y="3778999"/>
            <a:chExt cx="3096344" cy="2190439"/>
          </a:xfrm>
        </p:grpSpPr>
        <p:sp>
          <p:nvSpPr>
            <p:cNvPr id="18" name="圆角矩形 76"/>
            <p:cNvSpPr>
              <a:spLocks noChangeArrowheads="1"/>
            </p:cNvSpPr>
            <p:nvPr/>
          </p:nvSpPr>
          <p:spPr bwMode="auto">
            <a:xfrm>
              <a:off x="5004048" y="3778999"/>
              <a:ext cx="3096344" cy="2190439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defRPr/>
              </a:pPr>
              <a:endParaRPr lang="zh-CN" altLang="en-US" sz="32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38" name="TextBox 77"/>
            <p:cNvSpPr txBox="1">
              <a:spLocks noChangeArrowheads="1"/>
            </p:cNvSpPr>
            <p:nvPr/>
          </p:nvSpPr>
          <p:spPr bwMode="auto">
            <a:xfrm>
              <a:off x="5092024" y="3915907"/>
              <a:ext cx="1154861" cy="5259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验算：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9612313" y="2571751"/>
            <a:ext cx="122396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 3   0</a:t>
            </a:r>
            <a:endParaRPr lang="zh-CN" altLang="zh-CN" sz="3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8788400" y="3008320"/>
            <a:ext cx="20161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 ×    8</a:t>
            </a:r>
            <a:endParaRPr lang="zh-CN" altLang="zh-CN" sz="3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22" name="直接连接符 104"/>
          <p:cNvCxnSpPr>
            <a:cxnSpLocks noChangeShapeType="1"/>
          </p:cNvCxnSpPr>
          <p:nvPr/>
        </p:nvCxnSpPr>
        <p:spPr bwMode="auto">
          <a:xfrm>
            <a:off x="8964613" y="3543310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</p:cxn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9112250" y="3435360"/>
            <a:ext cx="18002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 2   4   0</a:t>
            </a:r>
            <a:endParaRPr lang="zh-CN" altLang="zh-CN" sz="3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8815388" y="3892560"/>
            <a:ext cx="2016125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＋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         5</a:t>
            </a:r>
            <a:endParaRPr lang="zh-CN" altLang="zh-CN" sz="3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cxnSp>
        <p:nvCxnSpPr>
          <p:cNvPr id="25" name="直接连接符 107"/>
          <p:cNvCxnSpPr>
            <a:cxnSpLocks noChangeShapeType="1"/>
          </p:cNvCxnSpPr>
          <p:nvPr/>
        </p:nvCxnSpPr>
        <p:spPr bwMode="auto">
          <a:xfrm>
            <a:off x="8964613" y="4432317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</p:cxn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9164638" y="4408505"/>
            <a:ext cx="18002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 2   4   5</a:t>
            </a:r>
            <a:endParaRPr lang="zh-CN" altLang="zh-CN" sz="32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38" name="组合 6201"/>
          <p:cNvGrpSpPr/>
          <p:nvPr/>
        </p:nvGrpSpPr>
        <p:grpSpPr bwMode="auto">
          <a:xfrm>
            <a:off x="711200" y="3744913"/>
            <a:ext cx="7394576" cy="1920875"/>
            <a:chOff x="2" y="3360"/>
            <a:chExt cx="4658" cy="1210"/>
          </a:xfrm>
        </p:grpSpPr>
        <p:pic>
          <p:nvPicPr>
            <p:cNvPr id="17435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" y="3360"/>
              <a:ext cx="796" cy="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36" name="AutoShape 27"/>
            <p:cNvSpPr>
              <a:spLocks noChangeArrowheads="1"/>
            </p:cNvSpPr>
            <p:nvPr/>
          </p:nvSpPr>
          <p:spPr bwMode="auto">
            <a:xfrm>
              <a:off x="1013" y="3501"/>
              <a:ext cx="3647" cy="1069"/>
            </a:xfrm>
            <a:prstGeom prst="wedgeRoundRectCallout">
              <a:avLst>
                <a:gd name="adj1" fmla="val -56458"/>
                <a:gd name="adj2" fmla="val 421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r>
                <a:rPr lang="zh-CN" altLang="en-US" sz="32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被除数十位上的数刚好分完，个位的</a:t>
              </a:r>
              <a:r>
                <a:rPr lang="en-US" altLang="zh-CN" sz="32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r>
                <a:rPr lang="zh-CN" altLang="en-US" sz="32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比除数</a:t>
              </a:r>
              <a:r>
                <a:rPr lang="en-US" altLang="zh-CN" sz="32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</a:t>
              </a:r>
              <a:r>
                <a:rPr lang="zh-CN" altLang="en-US" sz="32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小，不够商</a:t>
              </a:r>
              <a:r>
                <a:rPr lang="en-US" altLang="zh-CN" sz="32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zh-CN" altLang="en-US" sz="32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，直接商</a:t>
              </a: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</a:t>
              </a:r>
              <a:r>
                <a: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占位</a:t>
              </a:r>
              <a:r>
                <a:rPr lang="zh-CN" altLang="en-US" sz="32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。</a:t>
              </a:r>
              <a:endParaRPr lang="zh-CN" altLang="zh-CN" sz="3200" b="1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668838" y="606426"/>
            <a:ext cx="5154612" cy="661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30                         5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TextBox 9"/>
          <p:cNvSpPr txBox="1">
            <a:spLocks noChangeArrowheads="1"/>
          </p:cNvSpPr>
          <p:nvPr/>
        </p:nvSpPr>
        <p:spPr bwMode="auto">
          <a:xfrm>
            <a:off x="3995738" y="669926"/>
            <a:ext cx="7396162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____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（根）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······____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（元）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33" name="文本框 3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6621809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34" name="图片 3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0964863" y="65659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0" grpId="0"/>
      <p:bldP spid="11" grpId="0" animBg="1"/>
      <p:bldP spid="12" grpId="0"/>
      <p:bldP spid="13" grpId="0"/>
      <p:bldP spid="14" grpId="0"/>
      <p:bldP spid="15" grpId="0"/>
      <p:bldP spid="20" grpId="0"/>
      <p:bldP spid="21" grpId="0"/>
      <p:bldP spid="23" grpId="0"/>
      <p:bldP spid="24" grpId="0"/>
      <p:bldP spid="26" grpId="0"/>
      <p:bldP spid="42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0"/>
          <p:cNvSpPr txBox="1">
            <a:spLocks noChangeArrowheads="1"/>
          </p:cNvSpPr>
          <p:nvPr/>
        </p:nvSpPr>
        <p:spPr bwMode="auto">
          <a:xfrm>
            <a:off x="2806700" y="954088"/>
            <a:ext cx="26797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962÷3=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5" name="文本框 11"/>
          <p:cNvSpPr txBox="1">
            <a:spLocks noChangeArrowheads="1"/>
          </p:cNvSpPr>
          <p:nvPr/>
        </p:nvSpPr>
        <p:spPr bwMode="auto">
          <a:xfrm>
            <a:off x="7620000" y="954088"/>
            <a:ext cx="26797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783÷6=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6" name="文本框 12"/>
          <p:cNvSpPr txBox="1">
            <a:spLocks noChangeArrowheads="1"/>
          </p:cNvSpPr>
          <p:nvPr/>
        </p:nvSpPr>
        <p:spPr bwMode="auto">
          <a:xfrm>
            <a:off x="1416050" y="318636"/>
            <a:ext cx="56975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用竖式计算下面两题。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4357688" y="1676400"/>
            <a:ext cx="4921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6" name="组合 34"/>
          <p:cNvGrpSpPr/>
          <p:nvPr/>
        </p:nvGrpSpPr>
        <p:grpSpPr bwMode="auto">
          <a:xfrm>
            <a:off x="3802063" y="2235200"/>
            <a:ext cx="1697037" cy="674688"/>
            <a:chOff x="1173122" y="1093370"/>
            <a:chExt cx="1697076" cy="674963"/>
          </a:xfrm>
        </p:grpSpPr>
        <p:pic>
          <p:nvPicPr>
            <p:cNvPr id="18468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443002" y="1093370"/>
              <a:ext cx="1350963" cy="639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69" name="Text Box 8"/>
            <p:cNvSpPr txBox="1">
              <a:spLocks noChangeArrowheads="1"/>
            </p:cNvSpPr>
            <p:nvPr/>
          </p:nvSpPr>
          <p:spPr bwMode="auto">
            <a:xfrm>
              <a:off x="1557306" y="1119860"/>
              <a:ext cx="1312892" cy="6484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9 6 2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70" name="Text Box 7"/>
            <p:cNvSpPr txBox="1">
              <a:spLocks noChangeArrowheads="1"/>
            </p:cNvSpPr>
            <p:nvPr/>
          </p:nvSpPr>
          <p:spPr bwMode="auto">
            <a:xfrm>
              <a:off x="1173122" y="1119745"/>
              <a:ext cx="461973" cy="64847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3</a:t>
              </a:r>
              <a:endParaRPr lang="en-US" altLang="zh-CN" sz="36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17" name="TextBox 39"/>
          <p:cNvSpPr txBox="1">
            <a:spLocks noChangeArrowheads="1"/>
          </p:cNvSpPr>
          <p:nvPr/>
        </p:nvSpPr>
        <p:spPr bwMode="auto">
          <a:xfrm>
            <a:off x="4308475" y="268763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4308475" y="3241675"/>
            <a:ext cx="10604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0" name="TextBox 42"/>
          <p:cNvSpPr txBox="1">
            <a:spLocks noChangeArrowheads="1"/>
          </p:cNvSpPr>
          <p:nvPr/>
        </p:nvSpPr>
        <p:spPr bwMode="auto">
          <a:xfrm>
            <a:off x="4633913" y="323373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TextBox 43"/>
          <p:cNvSpPr txBox="1">
            <a:spLocks noChangeArrowheads="1"/>
          </p:cNvSpPr>
          <p:nvPr/>
        </p:nvSpPr>
        <p:spPr bwMode="auto">
          <a:xfrm>
            <a:off x="4622800" y="3689350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TextBox 44"/>
          <p:cNvSpPr txBox="1">
            <a:spLocks noChangeArrowheads="1"/>
          </p:cNvSpPr>
          <p:nvPr/>
        </p:nvSpPr>
        <p:spPr bwMode="auto">
          <a:xfrm>
            <a:off x="4648200" y="1676400"/>
            <a:ext cx="4159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4308475" y="4238625"/>
            <a:ext cx="10604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4" name="TextBox 46"/>
          <p:cNvSpPr txBox="1">
            <a:spLocks noChangeArrowheads="1"/>
          </p:cNvSpPr>
          <p:nvPr/>
        </p:nvSpPr>
        <p:spPr bwMode="auto">
          <a:xfrm>
            <a:off x="4953000" y="4240213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47"/>
          <p:cNvSpPr txBox="1">
            <a:spLocks noChangeArrowheads="1"/>
          </p:cNvSpPr>
          <p:nvPr/>
        </p:nvSpPr>
        <p:spPr bwMode="auto">
          <a:xfrm>
            <a:off x="4991100" y="1676400"/>
            <a:ext cx="4159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4556125" y="954088"/>
            <a:ext cx="26177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320······2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 bwMode="auto">
          <a:xfrm>
            <a:off x="7556500" y="1676400"/>
            <a:ext cx="1697038" cy="2659063"/>
            <a:chOff x="5383172" y="1803623"/>
            <a:chExt cx="1697076" cy="2657930"/>
          </a:xfrm>
        </p:grpSpPr>
        <p:sp>
          <p:nvSpPr>
            <p:cNvPr id="18456" name="TextBox 2"/>
            <p:cNvSpPr txBox="1">
              <a:spLocks noChangeArrowheads="1"/>
            </p:cNvSpPr>
            <p:nvPr/>
          </p:nvSpPr>
          <p:spPr bwMode="auto">
            <a:xfrm>
              <a:off x="5886421" y="1803623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18457" name="组合 34"/>
            <p:cNvGrpSpPr/>
            <p:nvPr/>
          </p:nvGrpSpPr>
          <p:grpSpPr bwMode="auto">
            <a:xfrm>
              <a:off x="5383172" y="2361413"/>
              <a:ext cx="1697076" cy="674963"/>
              <a:chOff x="1173122" y="1093370"/>
              <a:chExt cx="1697076" cy="674963"/>
            </a:xfrm>
          </p:grpSpPr>
          <p:pic>
            <p:nvPicPr>
              <p:cNvPr id="18465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443002" y="1093370"/>
                <a:ext cx="1350963" cy="639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466" name="Text Box 8"/>
              <p:cNvSpPr txBox="1">
                <a:spLocks noChangeArrowheads="1"/>
              </p:cNvSpPr>
              <p:nvPr/>
            </p:nvSpPr>
            <p:spPr bwMode="auto">
              <a:xfrm>
                <a:off x="1557306" y="1119860"/>
                <a:ext cx="1312892" cy="64847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7 8 3</a:t>
                </a:r>
                <a:endPara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8467" name="Text Box 7"/>
              <p:cNvSpPr txBox="1">
                <a:spLocks noChangeArrowheads="1"/>
              </p:cNvSpPr>
              <p:nvPr/>
            </p:nvSpPr>
            <p:spPr bwMode="auto">
              <a:xfrm>
                <a:off x="1173122" y="1119745"/>
                <a:ext cx="461973" cy="64847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6</a:t>
                </a:r>
                <a:endParaRPr lang="en-US" altLang="zh-CN" sz="36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8458" name="TextBox 39"/>
            <p:cNvSpPr txBox="1">
              <a:spLocks noChangeArrowheads="1"/>
            </p:cNvSpPr>
            <p:nvPr/>
          </p:nvSpPr>
          <p:spPr bwMode="auto">
            <a:xfrm>
              <a:off x="5853906" y="2813410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59" name="Line 9"/>
            <p:cNvSpPr>
              <a:spLocks noChangeShapeType="1"/>
            </p:cNvSpPr>
            <p:nvPr/>
          </p:nvSpPr>
          <p:spPr bwMode="auto">
            <a:xfrm>
              <a:off x="5885088" y="3368805"/>
              <a:ext cx="110132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8460" name="TextBox 41"/>
            <p:cNvSpPr txBox="1">
              <a:spLocks noChangeArrowheads="1"/>
            </p:cNvSpPr>
            <p:nvPr/>
          </p:nvSpPr>
          <p:spPr bwMode="auto">
            <a:xfrm>
              <a:off x="5886083" y="3359585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61" name="TextBox 42"/>
            <p:cNvSpPr txBox="1">
              <a:spLocks noChangeArrowheads="1"/>
            </p:cNvSpPr>
            <p:nvPr/>
          </p:nvSpPr>
          <p:spPr bwMode="auto">
            <a:xfrm>
              <a:off x="6251555" y="3359585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62" name="TextBox 43"/>
            <p:cNvSpPr txBox="1">
              <a:spLocks noChangeArrowheads="1"/>
            </p:cNvSpPr>
            <p:nvPr/>
          </p:nvSpPr>
          <p:spPr bwMode="auto">
            <a:xfrm>
              <a:off x="5885088" y="3815260"/>
              <a:ext cx="761764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1 8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63" name="TextBox 44"/>
            <p:cNvSpPr txBox="1">
              <a:spLocks noChangeArrowheads="1"/>
            </p:cNvSpPr>
            <p:nvPr/>
          </p:nvSpPr>
          <p:spPr bwMode="auto">
            <a:xfrm>
              <a:off x="6229329" y="1803623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64" name="Line 9"/>
            <p:cNvSpPr>
              <a:spLocks noChangeShapeType="1"/>
            </p:cNvSpPr>
            <p:nvPr/>
          </p:nvSpPr>
          <p:spPr bwMode="auto">
            <a:xfrm>
              <a:off x="5885088" y="4365696"/>
              <a:ext cx="11189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9320213" y="954088"/>
            <a:ext cx="25130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130······3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" name="矩形: 圆角 49"/>
          <p:cNvSpPr/>
          <p:nvPr/>
        </p:nvSpPr>
        <p:spPr>
          <a:xfrm>
            <a:off x="1331913" y="4811713"/>
            <a:ext cx="9944100" cy="1651000"/>
          </a:xfrm>
          <a:prstGeom prst="roundRect">
            <a:avLst>
              <a:gd name="adj" fmla="val 20180"/>
            </a:avLst>
          </a:prstGeom>
          <a:solidFill>
            <a:srgbClr val="F9EFC1"/>
          </a:solidFill>
          <a:ln w="38100">
            <a:solidFill>
              <a:srgbClr val="9472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fontAlgn="auto" hangingPunct="1">
              <a:lnSpc>
                <a:spcPct val="130000"/>
              </a:lnSpc>
              <a:defRPr/>
            </a:pPr>
            <a:r>
              <a:rPr lang="zh-CN" altLang="en-US" sz="36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除到被除数的某一位上不够商</a:t>
            </a:r>
            <a:r>
              <a:rPr lang="en-US" altLang="zh-CN" sz="36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，在不够除的那一位上商</a:t>
            </a:r>
            <a:r>
              <a:rPr lang="en-US" altLang="zh-CN" sz="36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6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标注: 线形 1"/>
          <p:cNvSpPr/>
          <p:nvPr/>
        </p:nvSpPr>
        <p:spPr bwMode="auto">
          <a:xfrm>
            <a:off x="368300" y="2255838"/>
            <a:ext cx="3265488" cy="1651000"/>
          </a:xfrm>
          <a:prstGeom prst="borderCallout1">
            <a:avLst>
              <a:gd name="adj1" fmla="val 50083"/>
              <a:gd name="adj2" fmla="val 99634"/>
              <a:gd name="adj3" fmla="val -7727"/>
              <a:gd name="adj4" fmla="val 147755"/>
            </a:avLst>
          </a:prstGeom>
          <a:noFill/>
          <a:ln w="28575">
            <a:solidFill>
              <a:srgbClr val="6BA8D9"/>
            </a:solidFill>
            <a:round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除到被除数的某一位上不够商</a:t>
            </a:r>
            <a:r>
              <a:rPr lang="en-US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，应该怎么办？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7"/>
          <p:cNvSpPr txBox="1">
            <a:spLocks noChangeArrowheads="1"/>
          </p:cNvSpPr>
          <p:nvPr/>
        </p:nvSpPr>
        <p:spPr bwMode="auto">
          <a:xfrm>
            <a:off x="8745538" y="1676400"/>
            <a:ext cx="4159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" name="TextBox 46"/>
          <p:cNvSpPr txBox="1">
            <a:spLocks noChangeArrowheads="1"/>
          </p:cNvSpPr>
          <p:nvPr/>
        </p:nvSpPr>
        <p:spPr bwMode="auto">
          <a:xfrm>
            <a:off x="8743950" y="4240213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54" name="文本框 3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55" name="图片 4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 animBg="1"/>
      <p:bldP spid="20" grpId="0"/>
      <p:bldP spid="21" grpId="0"/>
      <p:bldP spid="22" grpId="0"/>
      <p:bldP spid="23" grpId="0" animBg="1"/>
      <p:bldP spid="24" grpId="0"/>
      <p:bldP spid="25" grpId="0"/>
      <p:bldP spid="29" grpId="0"/>
      <p:bldP spid="45" grpId="0"/>
      <p:bldP spid="50" grpId="0" animBg="1"/>
      <p:bldP spid="2" grpId="0" animBg="1"/>
      <p:bldP spid="46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1311275" y="-315913"/>
            <a:ext cx="8843963" cy="14668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459" name="文本框 1"/>
          <p:cNvSpPr txBox="1">
            <a:spLocks noChangeArrowheads="1"/>
          </p:cNvSpPr>
          <p:nvPr/>
        </p:nvSpPr>
        <p:spPr bwMode="auto">
          <a:xfrm>
            <a:off x="3644900" y="198438"/>
            <a:ext cx="609123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回顾反思，提升认知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0" name="文本框 2"/>
          <p:cNvSpPr txBox="1">
            <a:spLocks noChangeArrowheads="1"/>
          </p:cNvSpPr>
          <p:nvPr/>
        </p:nvSpPr>
        <p:spPr bwMode="auto">
          <a:xfrm>
            <a:off x="6231200" y="1165255"/>
            <a:ext cx="462445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245÷8=_________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1" name="TextBox 29"/>
          <p:cNvSpPr txBox="1">
            <a:spLocks noChangeArrowheads="1"/>
          </p:cNvSpPr>
          <p:nvPr/>
        </p:nvSpPr>
        <p:spPr bwMode="auto">
          <a:xfrm>
            <a:off x="2735458" y="1150938"/>
            <a:ext cx="357677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650÷5=_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_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9462" name="组合 15"/>
          <p:cNvGrpSpPr/>
          <p:nvPr/>
        </p:nvGrpSpPr>
        <p:grpSpPr bwMode="auto">
          <a:xfrm>
            <a:off x="6261360" y="2055351"/>
            <a:ext cx="2030412" cy="2081212"/>
            <a:chOff x="5365027" y="2516990"/>
            <a:chExt cx="2029263" cy="2081091"/>
          </a:xfrm>
        </p:grpSpPr>
        <p:pic>
          <p:nvPicPr>
            <p:cNvPr id="19481" name="图片 2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84102" y="3054813"/>
              <a:ext cx="1558925" cy="639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482" name="组合 53"/>
            <p:cNvGrpSpPr/>
            <p:nvPr/>
          </p:nvGrpSpPr>
          <p:grpSpPr bwMode="auto">
            <a:xfrm>
              <a:off x="5365027" y="2991313"/>
              <a:ext cx="1860963" cy="657443"/>
              <a:chOff x="3466129" y="3526614"/>
              <a:chExt cx="1861388" cy="657674"/>
            </a:xfrm>
          </p:grpSpPr>
          <p:sp>
            <p:nvSpPr>
              <p:cNvPr id="19489" name="Text Box 4"/>
              <p:cNvSpPr txBox="1">
                <a:spLocks noChangeArrowheads="1"/>
              </p:cNvSpPr>
              <p:nvPr/>
            </p:nvSpPr>
            <p:spPr bwMode="auto">
              <a:xfrm>
                <a:off x="3949252" y="3537730"/>
                <a:ext cx="1378265" cy="64655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2  4  5</a:t>
                </a:r>
                <a:endParaRPr lang="en-US" altLang="zh-CN" sz="3600" b="1" dirty="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19490" name="Text Box 7"/>
              <p:cNvSpPr txBox="1">
                <a:spLocks noChangeArrowheads="1"/>
              </p:cNvSpPr>
              <p:nvPr/>
            </p:nvSpPr>
            <p:spPr bwMode="auto">
              <a:xfrm>
                <a:off x="3466129" y="3526614"/>
                <a:ext cx="584334" cy="64655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楷体" panose="02010609060101010101" pitchFamily="49" charset="-122"/>
                  </a:rPr>
                  <a:t>8</a:t>
                </a:r>
                <a:endParaRPr lang="en-US" altLang="zh-CN" sz="3600" b="1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9483" name="Text Box 8"/>
            <p:cNvSpPr txBox="1">
              <a:spLocks noChangeArrowheads="1"/>
            </p:cNvSpPr>
            <p:nvPr/>
          </p:nvSpPr>
          <p:spPr bwMode="auto">
            <a:xfrm>
              <a:off x="5811115" y="3427875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484" name="Line 9"/>
            <p:cNvSpPr>
              <a:spLocks noChangeShapeType="1"/>
            </p:cNvSpPr>
            <p:nvPr/>
          </p:nvSpPr>
          <p:spPr bwMode="auto">
            <a:xfrm>
              <a:off x="5774602" y="4004138"/>
              <a:ext cx="12954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5" name="Text Box 12"/>
            <p:cNvSpPr txBox="1">
              <a:spLocks noChangeArrowheads="1"/>
            </p:cNvSpPr>
            <p:nvPr/>
          </p:nvSpPr>
          <p:spPr bwMode="auto">
            <a:xfrm>
              <a:off x="6336221" y="251824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楷体" panose="02010609060101010101" pitchFamily="49" charset="-122"/>
                </a:rPr>
                <a:t>3</a:t>
              </a:r>
              <a:endPara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486" name="Text Box 13"/>
            <p:cNvSpPr txBox="1">
              <a:spLocks noChangeArrowheads="1"/>
            </p:cNvSpPr>
            <p:nvPr/>
          </p:nvSpPr>
          <p:spPr bwMode="auto">
            <a:xfrm>
              <a:off x="6737985" y="395175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487" name="Text Box 17"/>
            <p:cNvSpPr txBox="1">
              <a:spLocks noChangeArrowheads="1"/>
            </p:cNvSpPr>
            <p:nvPr/>
          </p:nvSpPr>
          <p:spPr bwMode="auto">
            <a:xfrm>
              <a:off x="6810090" y="251699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488" name="Text Box 18"/>
            <p:cNvSpPr txBox="1">
              <a:spLocks noChangeArrowheads="1"/>
            </p:cNvSpPr>
            <p:nvPr/>
          </p:nvSpPr>
          <p:spPr bwMode="auto">
            <a:xfrm>
              <a:off x="6317560" y="3427875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9463" name="组合 16"/>
          <p:cNvGrpSpPr/>
          <p:nvPr/>
        </p:nvGrpSpPr>
        <p:grpSpPr bwMode="auto">
          <a:xfrm>
            <a:off x="3578000" y="1913558"/>
            <a:ext cx="1697037" cy="3208337"/>
            <a:chOff x="5383172" y="1803623"/>
            <a:chExt cx="1697076" cy="3208867"/>
          </a:xfrm>
        </p:grpSpPr>
        <p:grpSp>
          <p:nvGrpSpPr>
            <p:cNvPr id="19467" name="组合 34"/>
            <p:cNvGrpSpPr/>
            <p:nvPr/>
          </p:nvGrpSpPr>
          <p:grpSpPr bwMode="auto">
            <a:xfrm>
              <a:off x="5383172" y="2361413"/>
              <a:ext cx="1697076" cy="674963"/>
              <a:chOff x="1173122" y="1093370"/>
              <a:chExt cx="1697076" cy="674963"/>
            </a:xfrm>
          </p:grpSpPr>
          <p:sp>
            <p:nvSpPr>
              <p:cNvPr id="19478" name="Text Box 8"/>
              <p:cNvSpPr txBox="1">
                <a:spLocks noChangeArrowheads="1"/>
              </p:cNvSpPr>
              <p:nvPr/>
            </p:nvSpPr>
            <p:spPr bwMode="auto">
              <a:xfrm>
                <a:off x="1557306" y="1119860"/>
                <a:ext cx="1312892" cy="64847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6 5 0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pic>
            <p:nvPicPr>
              <p:cNvPr id="19479" name="图片 29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443002" y="1093370"/>
                <a:ext cx="1350963" cy="639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480" name="Text Box 7"/>
              <p:cNvSpPr txBox="1">
                <a:spLocks noChangeArrowheads="1"/>
              </p:cNvSpPr>
              <p:nvPr/>
            </p:nvSpPr>
            <p:spPr bwMode="auto">
              <a:xfrm>
                <a:off x="1173122" y="1119745"/>
                <a:ext cx="461973" cy="64847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5</a:t>
                </a:r>
                <a:endParaRPr lang="en-US" altLang="zh-CN" sz="36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19468" name="TextBox 2"/>
            <p:cNvSpPr txBox="1">
              <a:spLocks noChangeArrowheads="1"/>
            </p:cNvSpPr>
            <p:nvPr/>
          </p:nvSpPr>
          <p:spPr bwMode="auto">
            <a:xfrm>
              <a:off x="5938810" y="1803623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69" name="TextBox 39"/>
            <p:cNvSpPr txBox="1">
              <a:spLocks noChangeArrowheads="1"/>
            </p:cNvSpPr>
            <p:nvPr/>
          </p:nvSpPr>
          <p:spPr bwMode="auto">
            <a:xfrm>
              <a:off x="5919759" y="2813410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70" name="Line 9"/>
            <p:cNvSpPr>
              <a:spLocks noChangeShapeType="1"/>
            </p:cNvSpPr>
            <p:nvPr/>
          </p:nvSpPr>
          <p:spPr bwMode="auto">
            <a:xfrm>
              <a:off x="5919759" y="3368805"/>
              <a:ext cx="106798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71" name="TextBox 41"/>
            <p:cNvSpPr txBox="1">
              <a:spLocks noChangeArrowheads="1"/>
            </p:cNvSpPr>
            <p:nvPr/>
          </p:nvSpPr>
          <p:spPr bwMode="auto">
            <a:xfrm>
              <a:off x="5932459" y="3359585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72" name="TextBox 42"/>
            <p:cNvSpPr txBox="1">
              <a:spLocks noChangeArrowheads="1"/>
            </p:cNvSpPr>
            <p:nvPr/>
          </p:nvSpPr>
          <p:spPr bwMode="auto">
            <a:xfrm>
              <a:off x="6251555" y="3359585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73" name="TextBox 43"/>
            <p:cNvSpPr txBox="1">
              <a:spLocks noChangeArrowheads="1"/>
            </p:cNvSpPr>
            <p:nvPr/>
          </p:nvSpPr>
          <p:spPr bwMode="auto">
            <a:xfrm>
              <a:off x="5948335" y="3815260"/>
              <a:ext cx="761764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1 5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74" name="TextBox 44"/>
            <p:cNvSpPr txBox="1">
              <a:spLocks noChangeArrowheads="1"/>
            </p:cNvSpPr>
            <p:nvPr/>
          </p:nvSpPr>
          <p:spPr bwMode="auto">
            <a:xfrm>
              <a:off x="6229329" y="1803623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75" name="Line 9"/>
            <p:cNvSpPr>
              <a:spLocks noChangeShapeType="1"/>
            </p:cNvSpPr>
            <p:nvPr/>
          </p:nvSpPr>
          <p:spPr bwMode="auto">
            <a:xfrm>
              <a:off x="5948336" y="4365696"/>
              <a:ext cx="103941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9476" name="TextBox 46"/>
            <p:cNvSpPr txBox="1">
              <a:spLocks noChangeArrowheads="1"/>
            </p:cNvSpPr>
            <p:nvPr/>
          </p:nvSpPr>
          <p:spPr bwMode="auto">
            <a:xfrm>
              <a:off x="6284751" y="4366197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477" name="TextBox 47"/>
            <p:cNvSpPr txBox="1">
              <a:spLocks noChangeArrowheads="1"/>
            </p:cNvSpPr>
            <p:nvPr/>
          </p:nvSpPr>
          <p:spPr bwMode="auto">
            <a:xfrm>
              <a:off x="6572237" y="1803623"/>
              <a:ext cx="415507" cy="6462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9464" name="文本框 14"/>
          <p:cNvSpPr txBox="1">
            <a:spLocks noChangeArrowheads="1"/>
          </p:cNvSpPr>
          <p:nvPr/>
        </p:nvSpPr>
        <p:spPr bwMode="auto">
          <a:xfrm>
            <a:off x="1427163" y="5205112"/>
            <a:ext cx="984885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3600" b="1">
                <a:solidFill>
                  <a:srgbClr val="3E6BB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比较两个问题的竖式计算过程，你发现了什么相同点和不同点？</a:t>
            </a:r>
            <a:endParaRPr lang="zh-CN" altLang="en-US" sz="3600" b="1">
              <a:solidFill>
                <a:srgbClr val="3E6BB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5" name="文本框 3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6" name="图片 3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4543256" y="1105629"/>
            <a:ext cx="142528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130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8100957" y="1136421"/>
            <a:ext cx="265524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30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······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" name="对话气泡: 圆角矩形 3"/>
          <p:cNvSpPr/>
          <p:nvPr/>
        </p:nvSpPr>
        <p:spPr>
          <a:xfrm>
            <a:off x="382124" y="2617789"/>
            <a:ext cx="3180569" cy="2183469"/>
          </a:xfrm>
          <a:prstGeom prst="wedgeRoundRectCallout">
            <a:avLst>
              <a:gd name="adj1" fmla="val 46072"/>
              <a:gd name="adj2" fmla="val -61866"/>
              <a:gd name="adj3" fmla="val 16667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除到被除数十位正好除尽，个位是</a:t>
            </a:r>
            <a:r>
              <a:rPr lang="en-US" altLang="zh-CN" sz="24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就不必再除下去，只要在个位上商</a:t>
            </a:r>
            <a:r>
              <a:rPr lang="en-US" altLang="zh-CN" sz="24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占位就可以了。</a:t>
            </a:r>
            <a:endParaRPr 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8286176" y="2186605"/>
            <a:ext cx="3250827" cy="2886519"/>
          </a:xfrm>
          <a:prstGeom prst="wedgeRoundRectCallout">
            <a:avLst>
              <a:gd name="adj1" fmla="val -55180"/>
              <a:gd name="adj2" fmla="val -33947"/>
              <a:gd name="adj3" fmla="val 16667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除到被除数十位正好除尽，而被除数个位上的数比除数小就不必再除，只要在个位商</a:t>
            </a:r>
            <a:r>
              <a:rPr lang="en-US" altLang="zh-CN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占位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，落下被除数个位上的数做余数即可。</a:t>
            </a:r>
            <a:endParaRPr 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ISLIDE.ADDREMOVEWATERMARK" val="4FDej8i1H9"/>
</p:tagLst>
</file>

<file path=ppt/tags/tag10.xml><?xml version="1.0" encoding="utf-8"?>
<p:tagLst xmlns:p="http://schemas.openxmlformats.org/presentationml/2006/main">
  <p:tag name="ISLIDE.ADDREMOVEWATERMARK" val="ycIKGxYcie"/>
</p:tagLst>
</file>

<file path=ppt/tags/tag11.xml><?xml version="1.0" encoding="utf-8"?>
<p:tagLst xmlns:p="http://schemas.openxmlformats.org/presentationml/2006/main">
  <p:tag name="ISLIDE.ADDREMOVEWATERMARK" val="4FDej8i1H9"/>
</p:tagLst>
</file>

<file path=ppt/tags/tag12.xml><?xml version="1.0" encoding="utf-8"?>
<p:tagLst xmlns:p="http://schemas.openxmlformats.org/presentationml/2006/main">
  <p:tag name="ISLIDE.ADDREMOVEWATERMARK" val="ycIKGxYcie"/>
</p:tagLst>
</file>

<file path=ppt/tags/tag13.xml><?xml version="1.0" encoding="utf-8"?>
<p:tagLst xmlns:p="http://schemas.openxmlformats.org/presentationml/2006/main">
  <p:tag name="ISLIDE.ADDREMOVEWATERMARK" val="4FDej8i1H9"/>
</p:tagLst>
</file>

<file path=ppt/tags/tag14.xml><?xml version="1.0" encoding="utf-8"?>
<p:tagLst xmlns:p="http://schemas.openxmlformats.org/presentationml/2006/main">
  <p:tag name="ISLIDE.ADDREMOVEWATERMARK" val="ycIKGxYcie"/>
</p:tagLst>
</file>

<file path=ppt/tags/tag15.xml><?xml version="1.0" encoding="utf-8"?>
<p:tagLst xmlns:p="http://schemas.openxmlformats.org/presentationml/2006/main">
  <p:tag name="ISLIDE.ADDREMOVEWATERMARK" val="4FDej8i1H9"/>
</p:tagLst>
</file>

<file path=ppt/tags/tag16.xml><?xml version="1.0" encoding="utf-8"?>
<p:tagLst xmlns:p="http://schemas.openxmlformats.org/presentationml/2006/main">
  <p:tag name="ISLIDE.ADDREMOVEWATERMARK" val="ycIKGxYcie"/>
</p:tagLst>
</file>

<file path=ppt/tags/tag17.xml><?xml version="1.0" encoding="utf-8"?>
<p:tagLst xmlns:p="http://schemas.openxmlformats.org/presentationml/2006/main">
  <p:tag name="ISLIDE.ADDREMOVEWATERMARK" val="4FDej8i1H9"/>
</p:tagLst>
</file>

<file path=ppt/tags/tag18.xml><?xml version="1.0" encoding="utf-8"?>
<p:tagLst xmlns:p="http://schemas.openxmlformats.org/presentationml/2006/main">
  <p:tag name="ISLIDE.ADDREMOVEWATERMARK" val="ycIKGxYcie"/>
</p:tagLst>
</file>

<file path=ppt/tags/tag19.xml><?xml version="1.0" encoding="utf-8"?>
<p:tagLst xmlns:p="http://schemas.openxmlformats.org/presentationml/2006/main">
  <p:tag name="ISLIDE.ADDREMOVEWATERMARK" val="4FDej8i1H9"/>
</p:tagLst>
</file>

<file path=ppt/tags/tag2.xml><?xml version="1.0" encoding="utf-8"?>
<p:tagLst xmlns:p="http://schemas.openxmlformats.org/presentationml/2006/main">
  <p:tag name="ISLIDE.ADDREMOVEWATERMARK" val="ycIKGxYcie"/>
</p:tagLst>
</file>

<file path=ppt/tags/tag20.xml><?xml version="1.0" encoding="utf-8"?>
<p:tagLst xmlns:p="http://schemas.openxmlformats.org/presentationml/2006/main">
  <p:tag name="ISLIDE.ADDREMOVEWATERMARK" val="ycIKGxYcie"/>
</p:tagLst>
</file>

<file path=ppt/tags/tag21.xml><?xml version="1.0" encoding="utf-8"?>
<p:tagLst xmlns:p="http://schemas.openxmlformats.org/presentationml/2006/main">
  <p:tag name="ISLIDE.ADDREMOVEWATERMARK" val="4FDej8i1H9"/>
</p:tagLst>
</file>

<file path=ppt/tags/tag22.xml><?xml version="1.0" encoding="utf-8"?>
<p:tagLst xmlns:p="http://schemas.openxmlformats.org/presentationml/2006/main">
  <p:tag name="ISLIDE.ADDREMOVEWATERMARK" val="4FDej8i1H9"/>
</p:tagLst>
</file>

<file path=ppt/tags/tag23.xml><?xml version="1.0" encoding="utf-8"?>
<p:tagLst xmlns:p="http://schemas.openxmlformats.org/presentationml/2006/main">
  <p:tag name="ISLIDE.ADDREMOVEWATERMARK" val="ycIKGxYcie"/>
</p:tagLst>
</file>

<file path=ppt/tags/tag24.xml><?xml version="1.0" encoding="utf-8"?>
<p:tagLst xmlns:p="http://schemas.openxmlformats.org/presentationml/2006/main">
  <p:tag name="ISLIDE.ADDREMOVEWATERMARK" val="4FDej8i1H9"/>
</p:tagLst>
</file>

<file path=ppt/tags/tag25.xml><?xml version="1.0" encoding="utf-8"?>
<p:tagLst xmlns:p="http://schemas.openxmlformats.org/presentationml/2006/main">
  <p:tag name="ISLIDE.ADDREMOVEWATERMARK" val="ycIKGxYcie"/>
</p:tagLst>
</file>

<file path=ppt/tags/tag3.xml><?xml version="1.0" encoding="utf-8"?>
<p:tagLst xmlns:p="http://schemas.openxmlformats.org/presentationml/2006/main">
  <p:tag name="ISLIDE.ADDREMOVEWATERMARK" val="4FDej8i1H9"/>
</p:tagLst>
</file>

<file path=ppt/tags/tag4.xml><?xml version="1.0" encoding="utf-8"?>
<p:tagLst xmlns:p="http://schemas.openxmlformats.org/presentationml/2006/main">
  <p:tag name="ISLIDE.ADDREMOVEWATERMARK" val="ycIKGxYcie"/>
</p:tagLst>
</file>

<file path=ppt/tags/tag5.xml><?xml version="1.0" encoding="utf-8"?>
<p:tagLst xmlns:p="http://schemas.openxmlformats.org/presentationml/2006/main">
  <p:tag name="ISLIDE.ADDREMOVEWATERMARK" val="4FDej8i1H9"/>
</p:tagLst>
</file>

<file path=ppt/tags/tag6.xml><?xml version="1.0" encoding="utf-8"?>
<p:tagLst xmlns:p="http://schemas.openxmlformats.org/presentationml/2006/main">
  <p:tag name="ISLIDE.ADDREMOVEWATERMARK" val="ycIKGxYcie"/>
</p:tagLst>
</file>

<file path=ppt/tags/tag7.xml><?xml version="1.0" encoding="utf-8"?>
<p:tagLst xmlns:p="http://schemas.openxmlformats.org/presentationml/2006/main">
  <p:tag name="ISLIDE.ADDREMOVEWATERMARK" val="4FDej8i1H9"/>
</p:tagLst>
</file>

<file path=ppt/tags/tag8.xml><?xml version="1.0" encoding="utf-8"?>
<p:tagLst xmlns:p="http://schemas.openxmlformats.org/presentationml/2006/main">
  <p:tag name="ISLIDE.ADDREMOVEWATERMARK" val="ycIKGxYcie"/>
</p:tagLst>
</file>

<file path=ppt/tags/tag9.xml><?xml version="1.0" encoding="utf-8"?>
<p:tagLst xmlns:p="http://schemas.openxmlformats.org/presentationml/2006/main">
  <p:tag name="ISLIDE.ADDREMOVEWATERMARK" val="4FDej8i1H9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accent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200" b="1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2178</Words>
  <Application>WPS 演示</Application>
  <PresentationFormat>宽屏</PresentationFormat>
  <Paragraphs>843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楷体_GB2312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210</cp:revision>
  <dcterms:created xsi:type="dcterms:W3CDTF">2018-08-15T05:40:00Z</dcterms:created>
  <dcterms:modified xsi:type="dcterms:W3CDTF">2026-02-28T06:58:02Z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8C9A1C92AF10429991245649FCC9EA4C_12</vt:lpwstr>
  </property>
</Properties>
</file>