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78" r:id="rId5"/>
    <p:sldId id="365" r:id="rId6"/>
    <p:sldId id="379" r:id="rId7"/>
    <p:sldId id="362" r:id="rId8"/>
    <p:sldId id="380" r:id="rId9"/>
    <p:sldId id="370" r:id="rId10"/>
    <p:sldId id="381" r:id="rId11"/>
    <p:sldId id="349" r:id="rId12"/>
    <p:sldId id="350" r:id="rId13"/>
    <p:sldId id="367" r:id="rId14"/>
    <p:sldId id="348" r:id="rId15"/>
    <p:sldId id="371" r:id="rId16"/>
    <p:sldId id="312" r:id="rId17"/>
    <p:sldId id="376" r:id="rId18"/>
    <p:sldId id="377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822" userDrawn="1">
          <p15:clr>
            <a:srgbClr val="A4A3A4"/>
          </p15:clr>
        </p15:guide>
        <p15:guide id="4" pos="3817" userDrawn="1">
          <p15:clr>
            <a:srgbClr val="A4A3A4"/>
          </p15:clr>
        </p15:guide>
        <p15:guide id="6" pos="7038" userDrawn="1">
          <p15:clr>
            <a:srgbClr val="A4A3A4"/>
          </p15:clr>
        </p15:guide>
        <p15:guide id="7" pos="1345" userDrawn="1">
          <p15:clr>
            <a:srgbClr val="A4A3A4"/>
          </p15:clr>
        </p15:guide>
        <p15:guide id="8" pos="64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EBAD1"/>
    <a:srgbClr val="FF3399"/>
    <a:srgbClr val="FFFFFF"/>
    <a:srgbClr val="996DA0"/>
    <a:srgbClr val="FEFEFE"/>
    <a:srgbClr val="3E6BB3"/>
    <a:srgbClr val="6BA8D9"/>
    <a:srgbClr val="4A9438"/>
    <a:srgbClr val="5DB9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 autoAdjust="0"/>
  </p:normalViewPr>
  <p:slideViewPr>
    <p:cSldViewPr snapToGrid="0" showGuides="1">
      <p:cViewPr varScale="1">
        <p:scale>
          <a:sx n="62" d="100"/>
          <a:sy n="62" d="100"/>
        </p:scale>
        <p:origin x="66" y="1194"/>
      </p:cViewPr>
      <p:guideLst>
        <p:guide orient="horz" pos="3929"/>
        <p:guide orient="horz" pos="2137"/>
        <p:guide orient="horz" pos="822"/>
        <p:guide pos="3817"/>
        <p:guide pos="7038"/>
        <p:guide pos="1345"/>
        <p:guide pos="64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3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0A34EE1-4423-44DD-A7D3-7A51DA7FA77C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040037E4-8ACC-4EEE-BB88-20F59A706F5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A3E81DC-6B2D-48F8-B3B1-4122C02273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/>
          <a:srcRect l="27734" t="19185" r="24449" b="11330"/>
          <a:stretch>
            <a:fillRect/>
          </a:stretch>
        </p:blipFill>
        <p:spPr bwMode="auto">
          <a:xfrm>
            <a:off x="0" y="4313238"/>
            <a:ext cx="3368675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 userDrawn="1"/>
        </p:nvPicPr>
        <p:blipFill>
          <a:blip r:embed="rId3"/>
          <a:srcRect l="27734" t="39900" r="36929" b="11330"/>
          <a:stretch>
            <a:fillRect/>
          </a:stretch>
        </p:blipFill>
        <p:spPr bwMode="auto">
          <a:xfrm>
            <a:off x="9128125" y="-26988"/>
            <a:ext cx="3063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 userDrawn="1"/>
        </p:nvPicPr>
        <p:blipFill>
          <a:blip r:embed="rId4"/>
          <a:srcRect t="16251" b="19643"/>
          <a:stretch>
            <a:fillRect/>
          </a:stretch>
        </p:blipFill>
        <p:spPr bwMode="auto">
          <a:xfrm>
            <a:off x="157163" y="-481013"/>
            <a:ext cx="11968162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 userDrawn="1"/>
        </p:nvPicPr>
        <p:blipFill>
          <a:blip r:embed="rId5"/>
          <a:srcRect l="19760" t="73981" r="22630" b="15335"/>
          <a:stretch>
            <a:fillRect/>
          </a:stretch>
        </p:blipFill>
        <p:spPr bwMode="auto">
          <a:xfrm>
            <a:off x="2827338" y="4945063"/>
            <a:ext cx="616426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 rot="20132266">
            <a:off x="5122491" y="2508984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916656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0"/>
            <a:ext cx="12192000" cy="6858000"/>
            <a:chOff x="-13" y="-1"/>
            <a:chExt cx="12192014" cy="6836241"/>
          </a:xfrm>
        </p:grpSpPr>
        <p:pic>
          <p:nvPicPr>
            <p:cNvPr id="3" name="图片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3" y="-1"/>
              <a:ext cx="6836241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2"/>
            <a:srcRect r="21655"/>
            <a:stretch>
              <a:fillRect/>
            </a:stretch>
          </p:blipFill>
          <p:spPr bwMode="auto">
            <a:xfrm>
              <a:off x="6836229" y="-1"/>
              <a:ext cx="5355772" cy="6836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4"/>
          <p:cNvSpPr/>
          <p:nvPr/>
        </p:nvSpPr>
        <p:spPr>
          <a:xfrm>
            <a:off x="0" y="307730"/>
            <a:ext cx="12192000" cy="62549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20132266">
            <a:off x="5089153" y="3971888"/>
            <a:ext cx="17291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916656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12179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179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12179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12179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121793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121793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121793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121793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1217930" rtl="0" fontAlgn="base">
        <a:lnSpc>
          <a:spcPct val="90000"/>
        </a:lnSpc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3530" indent="-303530" algn="l" defTabSz="1217930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defTabSz="121793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defTabSz="121793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defTabSz="121793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defTabSz="1217930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4"/>
          <p:cNvSpPr txBox="1">
            <a:spLocks noChangeArrowheads="1"/>
          </p:cNvSpPr>
          <p:nvPr/>
        </p:nvSpPr>
        <p:spPr bwMode="auto">
          <a:xfrm>
            <a:off x="2897215" y="2271175"/>
            <a:ext cx="6001559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400" b="1">
                <a:latin typeface="Times New Roman" panose="02020603050405020304" pitchFamily="18" charset="0"/>
                <a:ea typeface="黑体" panose="02010609060101010101" pitchFamily="49" charset="-122"/>
              </a:rPr>
              <a:t>用除法估算解决问题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71" name="组合 6"/>
          <p:cNvGrpSpPr/>
          <p:nvPr/>
        </p:nvGrpSpPr>
        <p:grpSpPr bwMode="auto">
          <a:xfrm>
            <a:off x="4640263" y="4196557"/>
            <a:ext cx="2574925" cy="420687"/>
            <a:chOff x="242380" y="196184"/>
            <a:chExt cx="2575081" cy="421341"/>
          </a:xfrm>
        </p:grpSpPr>
        <p:sp>
          <p:nvSpPr>
            <p:cNvPr id="10" name="矩形 9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80" name="组合 15"/>
            <p:cNvGrpSpPr/>
            <p:nvPr/>
          </p:nvGrpSpPr>
          <p:grpSpPr bwMode="auto">
            <a:xfrm>
              <a:off x="242380" y="201491"/>
              <a:ext cx="2575081" cy="400110"/>
              <a:chOff x="242380" y="201491"/>
              <a:chExt cx="2575081" cy="400110"/>
            </a:xfrm>
          </p:grpSpPr>
          <p:sp>
            <p:nvSpPr>
              <p:cNvPr id="7181" name="文本框 16"/>
              <p:cNvSpPr txBox="1">
                <a:spLocks noChangeArrowheads="1"/>
              </p:cNvSpPr>
              <p:nvPr/>
            </p:nvSpPr>
            <p:spPr bwMode="auto">
              <a:xfrm>
                <a:off x="242380" y="201491"/>
                <a:ext cx="53379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R·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2" name="文本框 17"/>
              <p:cNvSpPr txBox="1">
                <a:spLocks noChangeArrowheads="1"/>
              </p:cNvSpPr>
              <p:nvPr/>
            </p:nvSpPr>
            <p:spPr bwMode="auto">
              <a:xfrm>
                <a:off x="661576" y="201491"/>
                <a:ext cx="4841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3" name="文本框 18"/>
              <p:cNvSpPr txBox="1">
                <a:spLocks noChangeArrowheads="1"/>
              </p:cNvSpPr>
              <p:nvPr/>
            </p:nvSpPr>
            <p:spPr bwMode="auto">
              <a:xfrm>
                <a:off x="1081155" y="201491"/>
                <a:ext cx="428436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4" name="文本框 19"/>
              <p:cNvSpPr txBox="1">
                <a:spLocks noChangeArrowheads="1"/>
              </p:cNvSpPr>
              <p:nvPr/>
            </p:nvSpPr>
            <p:spPr bwMode="auto">
              <a:xfrm>
                <a:off x="2378452" y="201491"/>
                <a:ext cx="439009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5" name="文本框 20"/>
              <p:cNvSpPr txBox="1">
                <a:spLocks noChangeArrowheads="1"/>
              </p:cNvSpPr>
              <p:nvPr/>
            </p:nvSpPr>
            <p:spPr bwMode="auto">
              <a:xfrm>
                <a:off x="1500188" y="201491"/>
                <a:ext cx="462230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86" name="文本框 21"/>
              <p:cNvSpPr txBox="1">
                <a:spLocks noChangeArrowheads="1"/>
              </p:cNvSpPr>
              <p:nvPr/>
            </p:nvSpPr>
            <p:spPr bwMode="auto">
              <a:xfrm>
                <a:off x="1938451" y="201491"/>
                <a:ext cx="463704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0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172" name="文本框 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250" y="6529388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D9D9D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D9D9D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2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123613" y="5065713"/>
            <a:ext cx="89535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06678" y="2559915"/>
            <a:ext cx="55116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148÷3 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≈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3557" name="文本框 10"/>
          <p:cNvSpPr txBox="1">
            <a:spLocks noChangeArrowheads="1"/>
          </p:cNvSpPr>
          <p:nvPr/>
        </p:nvSpPr>
        <p:spPr bwMode="auto">
          <a:xfrm>
            <a:off x="1296988" y="1358065"/>
            <a:ext cx="65714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估计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一下每件衣服大约多少钱。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990916" y="4523296"/>
            <a:ext cx="855052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+mn-lt"/>
                <a:ea typeface="+mn-ea"/>
              </a:rPr>
              <a:t>答：每件衣服大约</a:t>
            </a:r>
            <a:r>
              <a:rPr lang="en-US" altLang="zh-CN" sz="3200" b="1" dirty="0">
                <a:latin typeface="+mn-lt"/>
                <a:ea typeface="+mn-ea"/>
              </a:rPr>
              <a:t>50</a:t>
            </a:r>
            <a:r>
              <a:rPr lang="zh-CN" altLang="en-US" sz="3200" b="1" dirty="0">
                <a:latin typeface="+mn-lt"/>
                <a:ea typeface="+mn-ea"/>
              </a:rPr>
              <a:t>元。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sp>
        <p:nvSpPr>
          <p:cNvPr id="23559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7195058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60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88713" y="7134733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1237" y="2253980"/>
            <a:ext cx="3295547" cy="259022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347912" y="3082800"/>
            <a:ext cx="1343279" cy="1161875"/>
            <a:chOff x="4210113" y="3376658"/>
            <a:chExt cx="1343279" cy="1161875"/>
          </a:xfrm>
        </p:grpSpPr>
        <p:cxnSp>
          <p:nvCxnSpPr>
            <p:cNvPr id="14" name="直接箭头连接符 13"/>
            <p:cNvCxnSpPr>
              <a:endCxn id="15" idx="0"/>
            </p:cNvCxnSpPr>
            <p:nvPr/>
          </p:nvCxnSpPr>
          <p:spPr>
            <a:xfrm>
              <a:off x="4881753" y="3376658"/>
              <a:ext cx="0" cy="57710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4210113" y="3953758"/>
              <a:ext cx="134327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2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150</a:t>
              </a:r>
              <a:endPara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b="70081"/>
          <a:stretch>
            <a:fillRect/>
          </a:stretch>
        </p:blipFill>
        <p:spPr>
          <a:xfrm>
            <a:off x="1036638" y="-284163"/>
            <a:ext cx="9629775" cy="1466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22" name="文本框 24"/>
          <p:cNvSpPr txBox="1">
            <a:spLocks noChangeArrowheads="1"/>
          </p:cNvSpPr>
          <p:nvPr/>
        </p:nvSpPr>
        <p:spPr bwMode="auto">
          <a:xfrm>
            <a:off x="3122613" y="220663"/>
            <a:ext cx="5921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三、巩固新知，实际应用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8154849" y="1502848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 bwMode="auto">
          <a:xfrm>
            <a:off x="659569" y="654553"/>
            <a:ext cx="10650081" cy="130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王阿姨家距超市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490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米，她步行从家到超市花了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分钟，估计一下她平均每分钟走多少米。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113006" y="2662252"/>
            <a:ext cx="4898134" cy="523220"/>
            <a:chOff x="4343401" y="4400550"/>
            <a:chExt cx="4898134" cy="523220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4343401" y="4400550"/>
              <a:ext cx="226695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490÷6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</a:rPr>
                <a:t> ≈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5831586" y="4400550"/>
              <a:ext cx="340994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80</a:t>
              </a:r>
              <a:r>
                <a:rPr lang="zh-CN" altLang="en-US" sz="2800" b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（米）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16"/>
          <p:cNvSpPr txBox="1"/>
          <p:nvPr/>
        </p:nvSpPr>
        <p:spPr bwMode="auto">
          <a:xfrm>
            <a:off x="2612650" y="4485424"/>
            <a:ext cx="73870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她平均每分钟大约走</a:t>
            </a:r>
            <a:r>
              <a:rPr lang="en-US" altLang="zh-CN" sz="28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8154849" y="1502848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754312" y="3185472"/>
            <a:ext cx="1343279" cy="1161875"/>
            <a:chOff x="4210113" y="3376658"/>
            <a:chExt cx="1343279" cy="1161875"/>
          </a:xfrm>
        </p:grpSpPr>
        <p:cxnSp>
          <p:nvCxnSpPr>
            <p:cNvPr id="8" name="直接箭头连接符 7"/>
            <p:cNvCxnSpPr>
              <a:endCxn id="9" idx="0"/>
            </p:cNvCxnSpPr>
            <p:nvPr/>
          </p:nvCxnSpPr>
          <p:spPr>
            <a:xfrm>
              <a:off x="4881753" y="3376658"/>
              <a:ext cx="0" cy="57710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10113" y="3953758"/>
              <a:ext cx="134327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480</a:t>
              </a:r>
              <a:endPara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31"/>
          <p:cNvSpPr txBox="1">
            <a:spLocks noChangeArrowheads="1"/>
          </p:cNvSpPr>
          <p:nvPr/>
        </p:nvSpPr>
        <p:spPr bwMode="auto">
          <a:xfrm>
            <a:off x="809121" y="2076522"/>
            <a:ext cx="26384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320÷4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8" name="TextBox 31"/>
          <p:cNvSpPr txBox="1">
            <a:spLocks noChangeArrowheads="1"/>
          </p:cNvSpPr>
          <p:nvPr/>
        </p:nvSpPr>
        <p:spPr bwMode="auto">
          <a:xfrm>
            <a:off x="4689475" y="2076522"/>
            <a:ext cx="26352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420÷6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09" name="TextBox 31"/>
          <p:cNvSpPr txBox="1">
            <a:spLocks noChangeArrowheads="1"/>
          </p:cNvSpPr>
          <p:nvPr/>
        </p:nvSpPr>
        <p:spPr bwMode="auto">
          <a:xfrm>
            <a:off x="8386876" y="2062190"/>
            <a:ext cx="26368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560÷7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0" name="TextBox 31"/>
          <p:cNvSpPr txBox="1">
            <a:spLocks noChangeArrowheads="1"/>
          </p:cNvSpPr>
          <p:nvPr/>
        </p:nvSpPr>
        <p:spPr bwMode="auto">
          <a:xfrm>
            <a:off x="809121" y="3347602"/>
            <a:ext cx="26368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326÷4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1" name="TextBox 31"/>
          <p:cNvSpPr txBox="1">
            <a:spLocks noChangeArrowheads="1"/>
          </p:cNvSpPr>
          <p:nvPr/>
        </p:nvSpPr>
        <p:spPr bwMode="auto">
          <a:xfrm>
            <a:off x="4689475" y="3329336"/>
            <a:ext cx="2635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475÷6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12" name="TextBox 31"/>
          <p:cNvSpPr txBox="1">
            <a:spLocks noChangeArrowheads="1"/>
          </p:cNvSpPr>
          <p:nvPr/>
        </p:nvSpPr>
        <p:spPr bwMode="auto">
          <a:xfrm>
            <a:off x="8386876" y="3314895"/>
            <a:ext cx="263683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617÷7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6572370" y="2076522"/>
            <a:ext cx="8509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2705213" y="2069702"/>
            <a:ext cx="7826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10350613" y="2062190"/>
            <a:ext cx="8509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2711740" y="3289699"/>
            <a:ext cx="7826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6573957" y="3296518"/>
            <a:ext cx="8493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79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10343659" y="3211772"/>
            <a:ext cx="8493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88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523" name="文本框 25"/>
          <p:cNvSpPr txBox="1">
            <a:spLocks noChangeArrowheads="1"/>
          </p:cNvSpPr>
          <p:nvPr/>
        </p:nvSpPr>
        <p:spPr bwMode="auto">
          <a:xfrm>
            <a:off x="809121" y="555585"/>
            <a:ext cx="9710354" cy="1217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先计算第一行和第三行的算式，再估算第二行算式的结果。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24" name="文本框 2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25" name="图片 2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276013" y="6489700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文本框 27"/>
          <p:cNvSpPr txBox="1"/>
          <p:nvPr/>
        </p:nvSpPr>
        <p:spPr bwMode="auto">
          <a:xfrm>
            <a:off x="8154849" y="1502848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809121" y="4581930"/>
            <a:ext cx="26384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360÷4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8" name="TextBox 31"/>
          <p:cNvSpPr txBox="1">
            <a:spLocks noChangeArrowheads="1"/>
          </p:cNvSpPr>
          <p:nvPr/>
        </p:nvSpPr>
        <p:spPr bwMode="auto">
          <a:xfrm>
            <a:off x="4689475" y="4581930"/>
            <a:ext cx="26352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480÷6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>
            <a:off x="8386876" y="4567598"/>
            <a:ext cx="263683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</a:rPr>
              <a:t>630÷7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0" name="TextBox 31"/>
          <p:cNvSpPr txBox="1">
            <a:spLocks noChangeArrowheads="1"/>
          </p:cNvSpPr>
          <p:nvPr/>
        </p:nvSpPr>
        <p:spPr bwMode="auto">
          <a:xfrm>
            <a:off x="6572250" y="4581930"/>
            <a:ext cx="8509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1" name="TextBox 31"/>
          <p:cNvSpPr txBox="1">
            <a:spLocks noChangeArrowheads="1"/>
          </p:cNvSpPr>
          <p:nvPr/>
        </p:nvSpPr>
        <p:spPr bwMode="auto">
          <a:xfrm>
            <a:off x="2705213" y="4567598"/>
            <a:ext cx="7826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2" name="TextBox 31"/>
          <p:cNvSpPr txBox="1">
            <a:spLocks noChangeArrowheads="1"/>
          </p:cNvSpPr>
          <p:nvPr/>
        </p:nvSpPr>
        <p:spPr bwMode="auto">
          <a:xfrm>
            <a:off x="10261713" y="4567598"/>
            <a:ext cx="8509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1019376" y="431867"/>
            <a:ext cx="95202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表是某小学一至三年级捐赠图书情况。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5488" y="1101617"/>
          <a:ext cx="8127999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年级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班级个数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捐赠图书册数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一年级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438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二年级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445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三年级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635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652588" y="3088185"/>
            <a:ext cx="95202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估计一下哪个年级平均每班捐赠图书的册数最多。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95488" y="4485715"/>
            <a:ext cx="2212877" cy="700366"/>
            <a:chOff x="1351217" y="2882109"/>
            <a:chExt cx="2212877" cy="700366"/>
          </a:xfrm>
        </p:grpSpPr>
        <p:cxnSp>
          <p:nvCxnSpPr>
            <p:cNvPr id="8" name="直接箭头连接符 7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351217" y="3057908"/>
              <a:ext cx="75742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rgbClr val="0000FF"/>
                  </a:solidFill>
                  <a:latin typeface="+mn-lt"/>
                  <a:ea typeface="+mn-ea"/>
                </a:rPr>
                <a:t>480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733771" y="3057908"/>
              <a:ext cx="1830323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00FF"/>
                  </a:solidFill>
                  <a:latin typeface="+mn-lt"/>
                  <a:ea typeface="+mn-ea"/>
                </a:rPr>
                <a:t>（往大估）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95488" y="3903904"/>
            <a:ext cx="2460171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+mn-lt"/>
                <a:ea typeface="+mj-ea"/>
              </a:rPr>
              <a:t>438÷6 </a:t>
            </a:r>
            <a:r>
              <a:rPr lang="zh-CN" altLang="en-US" sz="2800" b="1" dirty="0">
                <a:latin typeface="+mn-lt"/>
                <a:ea typeface="+mj-ea"/>
              </a:rPr>
              <a:t>≈ </a:t>
            </a:r>
            <a:endParaRPr lang="zh-CN" altLang="en-US" sz="2800" b="1" dirty="0">
              <a:latin typeface="+mn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21465" y="3914948"/>
            <a:ext cx="2460171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>
                <a:latin typeface="+mn-lt"/>
                <a:ea typeface="+mj-ea"/>
              </a:rPr>
              <a:t>635÷7 </a:t>
            </a:r>
            <a:r>
              <a:rPr lang="zh-CN" altLang="en-US" sz="2800" b="1" dirty="0">
                <a:latin typeface="+mn-lt"/>
                <a:ea typeface="+mj-ea"/>
              </a:rPr>
              <a:t>≈ </a:t>
            </a:r>
            <a:endParaRPr lang="zh-CN" altLang="en-US" sz="2800" b="1" dirty="0"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41733" y="3903904"/>
            <a:ext cx="691987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j-ea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21056" y="3918667"/>
            <a:ext cx="104592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90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739506" y="4496759"/>
            <a:ext cx="2305890" cy="700366"/>
            <a:chOff x="1351217" y="2882109"/>
            <a:chExt cx="2305890" cy="700366"/>
          </a:xfrm>
        </p:grpSpPr>
        <p:cxnSp>
          <p:nvCxnSpPr>
            <p:cNvPr id="26" name="直接箭头连接符 25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351217" y="3057908"/>
              <a:ext cx="75742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>
                  <a:solidFill>
                    <a:srgbClr val="0000FF"/>
                  </a:solidFill>
                  <a:latin typeface="+mn-lt"/>
                  <a:ea typeface="+mn-ea"/>
                </a:rPr>
                <a:t>630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40466" y="3057908"/>
              <a:ext cx="2016641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00FF"/>
                  </a:solidFill>
                  <a:latin typeface="+mn-lt"/>
                  <a:ea typeface="+mn-ea"/>
                </a:rPr>
                <a:t>（往小估）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8" name="文本框 10"/>
          <p:cNvSpPr txBox="1">
            <a:spLocks noChangeArrowheads="1"/>
          </p:cNvSpPr>
          <p:nvPr/>
        </p:nvSpPr>
        <p:spPr bwMode="auto">
          <a:xfrm>
            <a:off x="2102020" y="5695117"/>
            <a:ext cx="95202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答：三年级平均每班捐赠图书的册数最多。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70332" y="5103634"/>
            <a:ext cx="3618324" cy="601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+mj-lt"/>
              </a:rPr>
              <a:t>445÷5 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+mn-ea"/>
              </a:rPr>
              <a:t>＜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+mn-ea"/>
              </a:rPr>
              <a:t>90</a:t>
            </a:r>
            <a:r>
              <a:rPr lang="zh-CN" altLang="en-US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＜</a:t>
            </a:r>
            <a:r>
              <a:rPr lang="zh-CN" altLang="en-US" sz="2800" b="1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+mj-lt"/>
              </a:rPr>
              <a:t>635÷7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4082" y="3918667"/>
            <a:ext cx="2460171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>
                <a:latin typeface="+mn-lt"/>
                <a:ea typeface="+mj-ea"/>
              </a:rPr>
              <a:t>445÷5 </a:t>
            </a:r>
            <a:r>
              <a:rPr lang="zh-CN" altLang="en-US" sz="2800" b="1" dirty="0">
                <a:latin typeface="+mn-lt"/>
                <a:ea typeface="+mj-ea"/>
              </a:rPr>
              <a:t>≈ </a:t>
            </a:r>
            <a:endParaRPr lang="zh-CN" altLang="en-US" sz="2800" b="1" dirty="0">
              <a:latin typeface="+mn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63674" y="3918667"/>
            <a:ext cx="1045929" cy="596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j-ea"/>
              </a:rPr>
              <a:t>90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882123" y="4500478"/>
            <a:ext cx="2305890" cy="700366"/>
            <a:chOff x="1351217" y="2882109"/>
            <a:chExt cx="2305890" cy="700366"/>
          </a:xfrm>
        </p:grpSpPr>
        <p:cxnSp>
          <p:nvCxnSpPr>
            <p:cNvPr id="14" name="直接箭头连接符 13"/>
            <p:cNvCxnSpPr/>
            <p:nvPr/>
          </p:nvCxnSpPr>
          <p:spPr>
            <a:xfrm rot="5400000">
              <a:off x="1546090" y="3046511"/>
              <a:ext cx="328803" cy="0"/>
            </a:xfrm>
            <a:prstGeom prst="straightConnector1">
              <a:avLst/>
            </a:prstGeom>
            <a:ln w="28575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1351217" y="3057908"/>
              <a:ext cx="757428" cy="524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>
                  <a:solidFill>
                    <a:srgbClr val="0000FF"/>
                  </a:solidFill>
                  <a:latin typeface="+mn-lt"/>
                  <a:ea typeface="+mn-ea"/>
                </a:rPr>
                <a:t>450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40466" y="3057908"/>
              <a:ext cx="2016641" cy="520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>
                  <a:solidFill>
                    <a:srgbClr val="0000FF"/>
                  </a:solidFill>
                  <a:latin typeface="+mn-lt"/>
                  <a:ea typeface="+mn-ea"/>
                </a:rPr>
                <a:t>（往大估</a:t>
              </a:r>
              <a:r>
                <a:rPr lang="zh-CN" altLang="en-US" sz="2400" dirty="0">
                  <a:solidFill>
                    <a:srgbClr val="0000FF"/>
                  </a:solidFill>
                  <a:latin typeface="+mn-lt"/>
                  <a:ea typeface="+mn-ea"/>
                </a:rPr>
                <a:t>）</a:t>
              </a:r>
              <a:endParaRPr lang="zh-CN" altLang="en-US" sz="2400" dirty="0">
                <a:solidFill>
                  <a:srgbClr val="0000FF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 bwMode="auto">
          <a:xfrm>
            <a:off x="7835253" y="571249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/>
      <p:bldP spid="28" grpId="0"/>
      <p:bldP spid="35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云形标注 3"/>
          <p:cNvSpPr/>
          <p:nvPr/>
        </p:nvSpPr>
        <p:spPr bwMode="auto">
          <a:xfrm>
            <a:off x="1179513" y="1139197"/>
            <a:ext cx="9906000" cy="3309938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kern="0" dirty="0">
              <a:solidFill>
                <a:srgbClr val="1C1C1C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26628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78285" y="4108586"/>
            <a:ext cx="1745307" cy="212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矩形 2"/>
          <p:cNvSpPr>
            <a:spLocks noChangeArrowheads="1"/>
          </p:cNvSpPr>
          <p:nvPr/>
        </p:nvSpPr>
        <p:spPr bwMode="auto">
          <a:xfrm>
            <a:off x="2681288" y="1941967"/>
            <a:ext cx="6902450" cy="1624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0" name="文本框 4"/>
          <p:cNvSpPr txBox="1">
            <a:spLocks noChangeArrowheads="1"/>
          </p:cNvSpPr>
          <p:nvPr/>
        </p:nvSpPr>
        <p:spPr bwMode="auto">
          <a:xfrm>
            <a:off x="5154613" y="150813"/>
            <a:ext cx="369093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1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-12700" y="6673850"/>
            <a:ext cx="895350" cy="21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80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32" name="图片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276013" y="6613525"/>
            <a:ext cx="8969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3644900" y="-292100"/>
            <a:ext cx="4902200" cy="1466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5154613" y="150813"/>
            <a:ext cx="369093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作业设计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022" y="1132355"/>
            <a:ext cx="9030174" cy="2584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+mj-ea"/>
              </a:rPr>
              <a:t>一、某公司部门聚餐，</a:t>
            </a:r>
            <a:r>
              <a:rPr lang="en-US" altLang="zh-CN" sz="3200" b="1" dirty="0">
                <a:latin typeface="+mn-lt"/>
                <a:ea typeface="+mj-ea"/>
              </a:rPr>
              <a:t>4</a:t>
            </a:r>
            <a:r>
              <a:rPr lang="zh-CN" altLang="en-US" sz="3200" b="1" dirty="0">
                <a:latin typeface="+mn-lt"/>
                <a:ea typeface="+mj-ea"/>
              </a:rPr>
              <a:t>张桌子一共坐了 </a:t>
            </a:r>
            <a:r>
              <a:rPr lang="en-US" altLang="zh-CN" sz="3200" b="1" dirty="0">
                <a:latin typeface="+mn-lt"/>
                <a:ea typeface="+mj-ea"/>
              </a:rPr>
              <a:t>38 </a:t>
            </a:r>
            <a:r>
              <a:rPr lang="zh-CN" altLang="en-US" sz="3200" b="1" dirty="0">
                <a:latin typeface="+mn-lt"/>
                <a:ea typeface="+mj-ea"/>
              </a:rPr>
              <a:t>人， </a:t>
            </a:r>
            <a:endParaRPr lang="en-US" altLang="zh-CN" sz="3200" b="1" dirty="0">
              <a:latin typeface="+mn-lt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+mj-ea"/>
              </a:rPr>
              <a:t>        </a:t>
            </a:r>
            <a:r>
              <a:rPr lang="zh-CN" altLang="en-US" sz="3200" b="1" dirty="0">
                <a:latin typeface="+mn-lt"/>
                <a:ea typeface="+mj-ea"/>
              </a:rPr>
              <a:t>一共消费了 </a:t>
            </a:r>
            <a:r>
              <a:rPr lang="en-US" altLang="zh-CN" sz="3200" b="1" dirty="0">
                <a:latin typeface="+mn-lt"/>
                <a:ea typeface="+mj-ea"/>
              </a:rPr>
              <a:t>804 </a:t>
            </a:r>
            <a:r>
              <a:rPr lang="zh-CN" altLang="en-US" sz="3200" b="1" dirty="0">
                <a:latin typeface="+mn-lt"/>
                <a:ea typeface="+mj-ea"/>
              </a:rPr>
              <a:t>元。</a:t>
            </a:r>
            <a:endParaRPr lang="en-US" altLang="zh-CN" sz="3200" b="1" dirty="0">
              <a:latin typeface="+mn-lt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+mj-ea"/>
              </a:rPr>
              <a:t>        1. </a:t>
            </a:r>
            <a:r>
              <a:rPr lang="zh-CN" altLang="en-US" sz="3200" b="1" dirty="0">
                <a:latin typeface="+mn-lt"/>
                <a:ea typeface="+mj-ea"/>
              </a:rPr>
              <a:t>平均每张桌子大约坐多少人？</a:t>
            </a:r>
            <a:endParaRPr lang="en-US" altLang="zh-CN" sz="3200" b="1" dirty="0">
              <a:latin typeface="+mn-lt"/>
              <a:ea typeface="+mj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+mj-ea"/>
              </a:rPr>
              <a:t>        2. </a:t>
            </a:r>
            <a:r>
              <a:rPr lang="zh-CN" altLang="en-US" sz="3200" b="1" dirty="0">
                <a:latin typeface="+mn-lt"/>
                <a:ea typeface="+mj-ea"/>
              </a:rPr>
              <a:t>平均每桌大约消费了多少钱？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8042" y="3956506"/>
            <a:ext cx="5000625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1. 38÷4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≈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（人）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28042" y="4791573"/>
            <a:ext cx="5000625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2. 804÷4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≈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200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7838" y="569648"/>
            <a:ext cx="1772124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+mj-ea"/>
              </a:rPr>
              <a:t>二、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0399" y="3079898"/>
            <a:ext cx="6458424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+mj-ea"/>
              </a:rPr>
              <a:t>1.</a:t>
            </a:r>
            <a:r>
              <a:rPr lang="zh-CN" altLang="en-US" sz="3200" b="1" dirty="0">
                <a:latin typeface="+mn-lt"/>
                <a:ea typeface="+mj-ea"/>
              </a:rPr>
              <a:t>平均每盒大约有多少个车轮？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0398" y="3822672"/>
            <a:ext cx="8093793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+mn-lt"/>
                <a:ea typeface="+mj-ea"/>
              </a:rPr>
              <a:t>2.</a:t>
            </a:r>
            <a:r>
              <a:rPr lang="zh-CN" altLang="en-US" sz="3200" b="1" dirty="0">
                <a:latin typeface="+mn-lt"/>
                <a:ea typeface="+mj-ea"/>
              </a:rPr>
              <a:t>这些车轮大约能安装多少辆玩具汽车？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166" y="1233291"/>
            <a:ext cx="10757668" cy="16981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59066" y="4634732"/>
            <a:ext cx="5000625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1. 193÷3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≈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60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9066" y="5434631"/>
            <a:ext cx="5000625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2. 193÷4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≈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j-ea"/>
              </a:rPr>
              <a:t>50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j-ea"/>
              </a:rPr>
              <a:t>（辆）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292225" y="-344488"/>
            <a:ext cx="9186863" cy="1466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2676524" y="173038"/>
            <a:ext cx="683895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一、复习导入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5550" y="1398589"/>
            <a:ext cx="10355278" cy="2953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+mn-lt"/>
                <a:ea typeface="+mj-ea"/>
              </a:rPr>
              <a:t>口算。</a:t>
            </a:r>
            <a:endParaRPr lang="en-US" altLang="zh-CN" sz="3200" b="1">
              <a:latin typeface="+mn-lt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+mn-lt"/>
                <a:ea typeface="+mj-ea"/>
              </a:rPr>
              <a:t>150÷3=                   270÷9=                450÷5=</a:t>
            </a:r>
            <a:endParaRPr lang="en-US" altLang="zh-CN" sz="3200" b="1">
              <a:latin typeface="+mn-lt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+mn-lt"/>
                <a:ea typeface="+mj-ea"/>
              </a:rPr>
              <a:t>  88÷4=                 3200÷8=                  96÷3=</a:t>
            </a:r>
            <a:endParaRPr lang="en-US" altLang="zh-CN" sz="3200" b="1">
              <a:latin typeface="+mn-lt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b="1">
                <a:latin typeface="+mn-lt"/>
                <a:ea typeface="+mj-ea"/>
              </a:rPr>
              <a:t>210÷7=                   420÷6=              2000÷4=</a:t>
            </a:r>
            <a:endParaRPr lang="en-US" sz="3200" b="1" dirty="0">
              <a:latin typeface="+mn-lt"/>
              <a:ea typeface="+mj-ea"/>
            </a:endParaRPr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2844800" y="2229226"/>
            <a:ext cx="7826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6096000" y="2228015"/>
            <a:ext cx="7826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9347200" y="2228015"/>
            <a:ext cx="7826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2844800" y="2967601"/>
            <a:ext cx="10985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6226175" y="2990608"/>
            <a:ext cx="153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400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9277350" y="2967601"/>
            <a:ext cx="153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32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2797176" y="3705976"/>
            <a:ext cx="153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6226175" y="3705867"/>
            <a:ext cx="153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9277350" y="3741312"/>
            <a:ext cx="15367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500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07917" y="1543572"/>
            <a:ext cx="10603269" cy="135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+mj-ea"/>
              </a:rPr>
              <a:t>李叔叔骑自行车旅行，</a:t>
            </a:r>
            <a:r>
              <a:rPr lang="en-US" altLang="zh-CN" sz="3200" b="1" dirty="0">
                <a:latin typeface="+mn-lt"/>
                <a:ea typeface="+mj-ea"/>
              </a:rPr>
              <a:t>3</a:t>
            </a:r>
            <a:r>
              <a:rPr lang="zh-CN" altLang="en-US" sz="3200" b="1" dirty="0">
                <a:latin typeface="+mn-lt"/>
                <a:ea typeface="+mj-ea"/>
              </a:rPr>
              <a:t>天一共骑行</a:t>
            </a:r>
            <a:r>
              <a:rPr lang="en-US" altLang="zh-CN" sz="3200" b="1" dirty="0">
                <a:latin typeface="+mn-lt"/>
                <a:ea typeface="+mj-ea"/>
              </a:rPr>
              <a:t>283</a:t>
            </a:r>
            <a:r>
              <a:rPr lang="zh-CN" altLang="en-US" sz="3200" b="1" dirty="0">
                <a:latin typeface="+mn-lt"/>
                <a:ea typeface="+mj-ea"/>
              </a:rPr>
              <a:t>千米。李叔叔平均每天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j-ea"/>
              </a:rPr>
              <a:t>大约</a:t>
            </a:r>
            <a:r>
              <a:rPr lang="zh-CN" altLang="en-US" sz="3200" b="1" dirty="0">
                <a:latin typeface="+mn-lt"/>
                <a:ea typeface="+mj-ea"/>
              </a:rPr>
              <a:t>骑行多少千米？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083050" y="2936280"/>
            <a:ext cx="1371600" cy="76200"/>
            <a:chOff x="7962900" y="1685925"/>
            <a:chExt cx="1371600" cy="7620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962900" y="1685925"/>
              <a:ext cx="13716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962900" y="1762125"/>
              <a:ext cx="13716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1875532" y="3042579"/>
            <a:ext cx="1627383" cy="1283078"/>
            <a:chOff x="7777607" y="1792224"/>
            <a:chExt cx="1627383" cy="1283078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663369" y="1792224"/>
              <a:ext cx="0" cy="27432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7777607" y="1942107"/>
              <a:ext cx="1627383" cy="1133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latin typeface="+mn-ea"/>
                  <a:ea typeface="+mn-ea"/>
                </a:rPr>
                <a:t>不用</a:t>
              </a:r>
              <a:r>
                <a:rPr lang="zh-CN" altLang="en-US" sz="2800" b="1">
                  <a:solidFill>
                    <a:srgbClr val="C00000"/>
                  </a:solidFill>
                  <a:latin typeface="+mn-ea"/>
                  <a:ea typeface="+mn-ea"/>
                </a:rPr>
                <a:t>算出</a:t>
              </a:r>
              <a:endParaRPr lang="en-US" altLang="zh-CN" sz="2800" b="1">
                <a:solidFill>
                  <a:srgbClr val="C00000"/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800" b="1">
                  <a:solidFill>
                    <a:srgbClr val="C00000"/>
                  </a:solidFill>
                  <a:latin typeface="+mn-ea"/>
                  <a:ea typeface="+mn-ea"/>
                </a:rPr>
                <a:t>准确</a:t>
              </a:r>
              <a:r>
                <a:rPr lang="zh-CN" altLang="en-US" sz="2800" b="1" dirty="0">
                  <a:solidFill>
                    <a:srgbClr val="C00000"/>
                  </a:solidFill>
                  <a:latin typeface="+mn-ea"/>
                  <a:ea typeface="+mn-ea"/>
                </a:rPr>
                <a:t>结果</a:t>
              </a:r>
              <a:endParaRPr lang="zh-CN" altLang="en-US" sz="2800" b="1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102322" y="3117345"/>
            <a:ext cx="5960364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latin typeface="+mn-ea"/>
                <a:ea typeface="+mn-ea"/>
              </a:rPr>
              <a:t>每天骑行的路程＝总路程</a:t>
            </a:r>
            <a:r>
              <a:rPr lang="en-US" altLang="zh-CN" sz="3200" b="1" dirty="0">
                <a:latin typeface="+mn-ea"/>
                <a:ea typeface="+mn-ea"/>
              </a:rPr>
              <a:t>÷</a:t>
            </a:r>
            <a:r>
              <a:rPr lang="zh-CN" altLang="en-US" sz="3200" b="1" dirty="0">
                <a:latin typeface="+mn-ea"/>
                <a:ea typeface="+mn-ea"/>
              </a:rPr>
              <a:t>天数</a:t>
            </a:r>
            <a:endParaRPr lang="zh-CN" altLang="en-US" sz="3200" b="1" dirty="0">
              <a:latin typeface="+mn-ea"/>
              <a:ea typeface="+mn-ea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1">
            <a:lum bright="70000" contrast="-70000"/>
          </a:blip>
          <a:srcRect b="70081"/>
          <a:stretch>
            <a:fillRect/>
          </a:stretch>
        </p:blipFill>
        <p:spPr>
          <a:xfrm>
            <a:off x="1292225" y="-344488"/>
            <a:ext cx="9186863" cy="14668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4" name="文本框 8"/>
          <p:cNvSpPr txBox="1">
            <a:spLocks noChangeArrowheads="1"/>
          </p:cNvSpPr>
          <p:nvPr/>
        </p:nvSpPr>
        <p:spPr bwMode="auto">
          <a:xfrm>
            <a:off x="2676524" y="173038"/>
            <a:ext cx="683895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二、合作探究，解决问题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9795" y="1398589"/>
            <a:ext cx="739130" cy="1046439"/>
            <a:chOff x="245169" y="833418"/>
            <a:chExt cx="405578" cy="574205"/>
          </a:xfrm>
        </p:grpSpPr>
        <p:sp>
          <p:nvSpPr>
            <p:cNvPr id="4" name="椭圆 3"/>
            <p:cNvSpPr/>
            <p:nvPr/>
          </p:nvSpPr>
          <p:spPr>
            <a:xfrm>
              <a:off x="245169" y="932483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73974" y="833418"/>
              <a:ext cx="347972" cy="574205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6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6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375276" y="3910014"/>
            <a:ext cx="4254500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+mn-lt"/>
                <a:ea typeface="+mn-ea"/>
              </a:rPr>
              <a:t>283</a:t>
            </a:r>
            <a:r>
              <a:rPr lang="en-US" altLang="zh-CN" sz="4800" b="1" dirty="0">
                <a:latin typeface="+mn-lt"/>
                <a:ea typeface="+mn-ea"/>
              </a:rPr>
              <a:t>÷3</a:t>
            </a:r>
            <a:endParaRPr lang="en-US" sz="4800" b="1" dirty="0">
              <a:latin typeface="+mn-lt"/>
              <a:ea typeface="+mj-ea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1077859" y="4617667"/>
            <a:ext cx="4091183" cy="1322413"/>
          </a:xfrm>
          <a:prstGeom prst="wedgeRoundRectCallout">
            <a:avLst>
              <a:gd name="adj1" fmla="val 47763"/>
              <a:gd name="adj2" fmla="val -62500"/>
              <a:gd name="adj3" fmla="val 16667"/>
            </a:avLst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怎样快速口算出一个大概的结果呢？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8967" y="1100229"/>
            <a:ext cx="20467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</a:rPr>
              <a:t>总路程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7584184" y="4384663"/>
            <a:ext cx="4091183" cy="1322413"/>
          </a:xfrm>
          <a:prstGeom prst="wedgeRoundRectCallout">
            <a:avLst>
              <a:gd name="adj1" fmla="val -40087"/>
              <a:gd name="adj2" fmla="val -85549"/>
              <a:gd name="adj3" fmla="val 16667"/>
            </a:avLst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已知哪些信息，所求问题是什么？</a:t>
            </a:r>
            <a:endParaRPr lang="en-US" sz="3200" b="1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1824" y="1143797"/>
            <a:ext cx="15761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天数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7" grpId="0"/>
      <p:bldP spid="5" grpId="0" animBg="1"/>
      <p:bldP spid="9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686661" y="1187892"/>
            <a:ext cx="6058547" cy="3006421"/>
            <a:chOff x="1174389" y="3162549"/>
            <a:chExt cx="6058547" cy="3006421"/>
          </a:xfrm>
        </p:grpSpPr>
        <p:sp>
          <p:nvSpPr>
            <p:cNvPr id="49" name="对话气泡: 圆角矩形 48"/>
            <p:cNvSpPr/>
            <p:nvPr/>
          </p:nvSpPr>
          <p:spPr>
            <a:xfrm>
              <a:off x="2135188" y="3162549"/>
              <a:ext cx="4101020" cy="829045"/>
            </a:xfrm>
            <a:prstGeom prst="wedgeRoundRectCallout">
              <a:avLst>
                <a:gd name="adj1" fmla="val -57486"/>
                <a:gd name="adj2" fmla="val 45174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181844" y="3202134"/>
              <a:ext cx="5051092" cy="663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3200" b="1">
                  <a:latin typeface="+mn-lt"/>
                  <a:ea typeface="+mn-ea"/>
                </a:rPr>
                <a:t>283</a:t>
              </a:r>
              <a:r>
                <a:rPr lang="zh-CN" altLang="en-US" sz="3200" b="1">
                  <a:latin typeface="+mn-lt"/>
                  <a:ea typeface="+mn-ea"/>
                </a:rPr>
                <a:t>千米</a:t>
              </a:r>
              <a:r>
                <a:rPr lang="zh-CN" altLang="en-US" sz="3200" b="1" dirty="0">
                  <a:latin typeface="+mn-lt"/>
                  <a:ea typeface="+mn-ea"/>
                </a:rPr>
                <a:t>接近</a:t>
              </a:r>
              <a:r>
                <a:rPr lang="en-US" altLang="zh-CN" sz="3200" b="1" dirty="0">
                  <a:latin typeface="+mn-lt"/>
                  <a:ea typeface="+mn-ea"/>
                </a:rPr>
                <a:t>300</a:t>
              </a:r>
              <a:r>
                <a:rPr lang="zh-CN" altLang="en-US" sz="3200" b="1" dirty="0">
                  <a:latin typeface="+mn-lt"/>
                  <a:ea typeface="+mn-ea"/>
                </a:rPr>
                <a:t>千米。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4389" y="3767710"/>
              <a:ext cx="934621" cy="2185169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2326319" y="4354697"/>
              <a:ext cx="4210748" cy="663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3200" b="1">
                  <a:latin typeface="+mn-lt"/>
                  <a:ea typeface="+mn-ea"/>
                </a:rPr>
                <a:t>283÷3 </a:t>
              </a:r>
              <a:r>
                <a:rPr lang="zh-CN" altLang="en-US" sz="3200" b="1" dirty="0">
                  <a:latin typeface="+mn-lt"/>
                  <a:ea typeface="+mn-ea"/>
                </a:rPr>
                <a:t>≈</a:t>
              </a:r>
              <a:r>
                <a:rPr lang="zh-CN" altLang="en-US" sz="3200" b="1" dirty="0">
                  <a:solidFill>
                    <a:srgbClr val="FF0000"/>
                  </a:solidFill>
                  <a:latin typeface="+mn-lt"/>
                  <a:ea typeface="+mn-ea"/>
                </a:rPr>
                <a:t> </a:t>
              </a:r>
              <a:r>
                <a:rPr lang="en-US" altLang="zh-CN" sz="3200" b="1" dirty="0">
                  <a:latin typeface="+mn-lt"/>
                  <a:ea typeface="+mn-ea"/>
                </a:rPr>
                <a:t>100</a:t>
              </a:r>
              <a:r>
                <a:rPr lang="zh-CN" altLang="en-US" sz="3200" b="1" dirty="0">
                  <a:latin typeface="+mn-lt"/>
                  <a:ea typeface="+mn-ea"/>
                </a:rPr>
                <a:t>（千米）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2306683" y="4977115"/>
              <a:ext cx="1609138" cy="1191855"/>
              <a:chOff x="2306683" y="4977115"/>
              <a:chExt cx="1609138" cy="1191855"/>
            </a:xfrm>
          </p:grpSpPr>
          <p:cxnSp>
            <p:nvCxnSpPr>
              <p:cNvPr id="60" name="直接箭头连接符 59"/>
              <p:cNvCxnSpPr/>
              <p:nvPr/>
            </p:nvCxnSpPr>
            <p:spPr>
              <a:xfrm>
                <a:off x="2674235" y="4977115"/>
                <a:ext cx="0" cy="583538"/>
              </a:xfrm>
              <a:prstGeom prst="straightConnector1">
                <a:avLst/>
              </a:prstGeom>
              <a:ln w="38100">
                <a:solidFill>
                  <a:srgbClr val="FF3399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文本框 61"/>
              <p:cNvSpPr txBox="1"/>
              <p:nvPr/>
            </p:nvSpPr>
            <p:spPr>
              <a:xfrm>
                <a:off x="2306683" y="5500325"/>
                <a:ext cx="1609138" cy="668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3200" b="1" dirty="0">
                    <a:solidFill>
                      <a:srgbClr val="FF3399"/>
                    </a:solidFill>
                    <a:latin typeface="+mn-lt"/>
                    <a:ea typeface="+mn-ea"/>
                  </a:rPr>
                  <a:t>300</a:t>
                </a:r>
                <a:endParaRPr lang="zh-CN" altLang="en-US" sz="3200" b="1" dirty="0">
                  <a:solidFill>
                    <a:srgbClr val="FF3399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413804" y="1187892"/>
            <a:ext cx="5247128" cy="3000244"/>
            <a:chOff x="6236004" y="3660659"/>
            <a:chExt cx="5247128" cy="3000244"/>
          </a:xfrm>
        </p:grpSpPr>
        <p:sp>
          <p:nvSpPr>
            <p:cNvPr id="53" name="对话气泡: 圆角矩形 52"/>
            <p:cNvSpPr/>
            <p:nvPr/>
          </p:nvSpPr>
          <p:spPr>
            <a:xfrm>
              <a:off x="6236004" y="3660659"/>
              <a:ext cx="4466730" cy="829045"/>
            </a:xfrm>
            <a:prstGeom prst="wedgeRoundRectCallout">
              <a:avLst>
                <a:gd name="adj1" fmla="val 42410"/>
                <a:gd name="adj2" fmla="val 88118"/>
                <a:gd name="adj3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246670" y="3752812"/>
              <a:ext cx="5225796" cy="663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3200" b="1">
                  <a:latin typeface="+mn-lt"/>
                  <a:ea typeface="+mn-ea"/>
                </a:rPr>
                <a:t>283</a:t>
              </a:r>
              <a:r>
                <a:rPr lang="zh-CN" altLang="en-US" sz="3200" b="1">
                  <a:latin typeface="+mn-lt"/>
                  <a:ea typeface="+mn-ea"/>
                </a:rPr>
                <a:t>千米</a:t>
              </a:r>
              <a:r>
                <a:rPr lang="zh-CN" altLang="en-US" sz="3200" b="1" dirty="0">
                  <a:latin typeface="+mn-lt"/>
                  <a:ea typeface="+mn-ea"/>
                </a:rPr>
                <a:t>更接近</a:t>
              </a:r>
              <a:r>
                <a:rPr lang="en-US" altLang="zh-CN" sz="3200" b="1" dirty="0">
                  <a:latin typeface="+mn-lt"/>
                  <a:ea typeface="+mn-ea"/>
                </a:rPr>
                <a:t>270</a:t>
              </a:r>
              <a:r>
                <a:rPr lang="zh-CN" altLang="en-US" sz="3200" b="1" dirty="0">
                  <a:latin typeface="+mn-lt"/>
                  <a:ea typeface="+mn-ea"/>
                </a:rPr>
                <a:t>千米。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569144" y="4075181"/>
              <a:ext cx="913988" cy="2185169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6426767" y="4862368"/>
              <a:ext cx="3986784" cy="663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zh-CN" sz="3200" b="1">
                  <a:latin typeface="+mn-lt"/>
                  <a:ea typeface="+mn-ea"/>
                </a:rPr>
                <a:t>283÷3 </a:t>
              </a:r>
              <a:r>
                <a:rPr lang="zh-CN" altLang="en-US" sz="3200" b="1" dirty="0">
                  <a:latin typeface="+mn-lt"/>
                  <a:ea typeface="+mn-ea"/>
                </a:rPr>
                <a:t>≈ </a:t>
              </a:r>
              <a:r>
                <a:rPr lang="en-US" altLang="zh-CN" sz="3200" b="1" dirty="0">
                  <a:latin typeface="+mn-lt"/>
                  <a:ea typeface="+mn-ea"/>
                </a:rPr>
                <a:t>90</a:t>
              </a:r>
              <a:r>
                <a:rPr lang="zh-CN" altLang="en-US" sz="3200" b="1" dirty="0">
                  <a:latin typeface="+mn-lt"/>
                  <a:ea typeface="+mn-ea"/>
                </a:rPr>
                <a:t>（千米）</a:t>
              </a:r>
              <a:endParaRPr lang="zh-CN" altLang="en-US" sz="3200" b="1" dirty="0">
                <a:latin typeface="+mn-lt"/>
                <a:ea typeface="+mn-ea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394001" y="5526011"/>
              <a:ext cx="1159999" cy="1134892"/>
              <a:chOff x="6394001" y="5526011"/>
              <a:chExt cx="1159999" cy="1134892"/>
            </a:xfrm>
          </p:grpSpPr>
          <p:cxnSp>
            <p:nvCxnSpPr>
              <p:cNvPr id="63" name="直接箭头连接符 62"/>
              <p:cNvCxnSpPr/>
              <p:nvPr/>
            </p:nvCxnSpPr>
            <p:spPr>
              <a:xfrm>
                <a:off x="6761031" y="5526011"/>
                <a:ext cx="0" cy="545071"/>
              </a:xfrm>
              <a:prstGeom prst="straightConnector1">
                <a:avLst/>
              </a:prstGeom>
              <a:ln w="38100">
                <a:solidFill>
                  <a:srgbClr val="FF3399"/>
                </a:solidFill>
                <a:prstDash val="sysDash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文本框 63"/>
              <p:cNvSpPr txBox="1"/>
              <p:nvPr/>
            </p:nvSpPr>
            <p:spPr>
              <a:xfrm>
                <a:off x="6394001" y="5992258"/>
                <a:ext cx="1159999" cy="668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en-US" altLang="zh-CN" sz="3200" b="1" dirty="0">
                    <a:solidFill>
                      <a:srgbClr val="FF3399"/>
                    </a:solidFill>
                    <a:latin typeface="+mn-lt"/>
                    <a:ea typeface="+mn-ea"/>
                  </a:rPr>
                  <a:t>270</a:t>
                </a:r>
                <a:endParaRPr lang="zh-CN" altLang="en-US" sz="3200" b="1" dirty="0">
                  <a:solidFill>
                    <a:srgbClr val="FF3399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2384119" y="5416523"/>
            <a:ext cx="7330440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+mn-ea"/>
                <a:ea typeface="+mn-ea"/>
              </a:rPr>
              <a:t>答：李叔叔平均每天大约骑行</a:t>
            </a:r>
            <a:r>
              <a:rPr lang="en-US" altLang="zh-CN" sz="2800" b="1" dirty="0">
                <a:latin typeface="+mn-ea"/>
                <a:ea typeface="+mn-ea"/>
              </a:rPr>
              <a:t>______</a:t>
            </a:r>
            <a:r>
              <a:rPr lang="zh-CN" altLang="en-US" sz="2800" b="1" dirty="0">
                <a:latin typeface="+mn-ea"/>
                <a:ea typeface="+mn-ea"/>
              </a:rPr>
              <a:t>千米。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00" y="311848"/>
            <a:ext cx="9436100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>
                <a:latin typeface="+mn-lt"/>
                <a:ea typeface="+mj-ea"/>
              </a:rPr>
              <a:t>两种估算结果谁对谁错？</a:t>
            </a:r>
            <a:endParaRPr lang="en-US" sz="3600" b="1" dirty="0">
              <a:latin typeface="+mn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7362" y="4154538"/>
            <a:ext cx="62865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+mn-lt"/>
                <a:ea typeface="+mn-ea"/>
              </a:rPr>
              <a:t>270</a:t>
            </a:r>
            <a:r>
              <a:rPr lang="zh-CN" altLang="en-US" sz="3200" b="1">
                <a:latin typeface="+mn-lt"/>
                <a:ea typeface="+mn-ea"/>
              </a:rPr>
              <a:t>＜</a:t>
            </a:r>
            <a:r>
              <a:rPr lang="en-US" altLang="zh-CN" sz="3200" b="1">
                <a:latin typeface="+mn-lt"/>
                <a:ea typeface="+mn-ea"/>
              </a:rPr>
              <a:t>283</a:t>
            </a:r>
            <a:r>
              <a:rPr lang="zh-CN" altLang="en-US" sz="3200" b="1">
                <a:latin typeface="+mn-lt"/>
                <a:ea typeface="+mn-ea"/>
              </a:rPr>
              <a:t>＜</a:t>
            </a:r>
            <a:r>
              <a:rPr lang="en-US" altLang="zh-CN" sz="3200" b="1">
                <a:latin typeface="+mn-lt"/>
                <a:ea typeface="+mn-ea"/>
              </a:rPr>
              <a:t>300</a:t>
            </a:r>
            <a:endParaRPr 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3697970" y="4808481"/>
            <a:ext cx="62865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+mn-lt"/>
                <a:ea typeface="+mn-ea"/>
              </a:rPr>
              <a:t>90</a:t>
            </a:r>
            <a:r>
              <a:rPr lang="zh-CN" altLang="en-US" sz="3200" b="1">
                <a:latin typeface="+mn-lt"/>
                <a:ea typeface="+mn-ea"/>
              </a:rPr>
              <a:t>＜</a:t>
            </a:r>
            <a:r>
              <a:rPr lang="en-US" altLang="zh-CN" sz="3200" b="1">
                <a:latin typeface="+mn-lt"/>
                <a:ea typeface="+mn-ea"/>
              </a:rPr>
              <a:t> 283÷3 </a:t>
            </a:r>
            <a:r>
              <a:rPr lang="zh-CN" altLang="en-US" sz="3200" b="1">
                <a:latin typeface="+mn-lt"/>
                <a:ea typeface="+mn-ea"/>
              </a:rPr>
              <a:t>＜</a:t>
            </a:r>
            <a:r>
              <a:rPr lang="en-US" altLang="zh-CN" sz="3200" b="1">
                <a:latin typeface="+mn-lt"/>
                <a:ea typeface="+mn-ea"/>
              </a:rPr>
              <a:t>100</a:t>
            </a:r>
            <a:endParaRPr lang="en-US" sz="3200"/>
          </a:p>
        </p:txBody>
      </p:sp>
      <p:sp>
        <p:nvSpPr>
          <p:cNvPr id="10" name="对话气泡: 圆角矩形 9"/>
          <p:cNvSpPr/>
          <p:nvPr/>
        </p:nvSpPr>
        <p:spPr>
          <a:xfrm>
            <a:off x="7559083" y="3897792"/>
            <a:ext cx="4212707" cy="1528292"/>
          </a:xfrm>
          <a:prstGeom prst="wedgeRoundRectCallout">
            <a:avLst>
              <a:gd name="adj1" fmla="val -59365"/>
              <a:gd name="adj2" fmla="val 24286"/>
              <a:gd name="adj3" fmla="val 16667"/>
            </a:avLst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+mn-ea"/>
              </a:rPr>
              <a:t>李叔叔实际平均每天骑行的路程比</a:t>
            </a:r>
            <a:r>
              <a:rPr lang="en-US" altLang="zh-CN" sz="3200" b="1">
                <a:solidFill>
                  <a:schemeClr val="tx1"/>
                </a:solidFill>
                <a:latin typeface="+mn-ea"/>
              </a:rPr>
              <a:t>90</a:t>
            </a:r>
            <a:r>
              <a:rPr lang="zh-CN" altLang="en-US" sz="3200" b="1">
                <a:solidFill>
                  <a:schemeClr val="tx1"/>
                </a:solidFill>
                <a:latin typeface="+mn-ea"/>
              </a:rPr>
              <a:t>千米多，比</a:t>
            </a:r>
            <a:r>
              <a:rPr lang="en-US" altLang="zh-CN" sz="3200" b="1">
                <a:solidFill>
                  <a:schemeClr val="tx1"/>
                </a:solidFill>
                <a:latin typeface="+mn-ea"/>
              </a:rPr>
              <a:t>100</a:t>
            </a:r>
            <a:r>
              <a:rPr lang="zh-CN" altLang="en-US" sz="3200" b="1">
                <a:solidFill>
                  <a:schemeClr val="tx1"/>
                </a:solidFill>
                <a:latin typeface="+mn-ea"/>
              </a:rPr>
              <a:t>千米少。</a:t>
            </a:r>
            <a:endParaRPr 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6" grpId="0"/>
      <p:bldP spid="8" grpId="0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377282" y="1186371"/>
            <a:ext cx="9180576" cy="130317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+mn-lt"/>
                <a:ea typeface="+mn-ea"/>
              </a:rPr>
              <a:t>两种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+mn-ea"/>
              </a:rPr>
              <a:t>估算方法虽然结果有差异，但都接近准确值，不影响对问题的合理解决。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6648" y="2930893"/>
            <a:ext cx="981870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200" b="1" i="0" u="none" strike="noStrike" baseline="0">
                <a:latin typeface="+mj-ea"/>
                <a:ea typeface="+mj-ea"/>
              </a:rPr>
              <a:t>在实际生活中，这样的例子多吗</a:t>
            </a:r>
            <a:r>
              <a:rPr lang="en-US" altLang="zh-CN" sz="3200" b="1" i="0" u="none" strike="noStrike" baseline="0">
                <a:latin typeface="+mj-ea"/>
                <a:ea typeface="+mj-ea"/>
              </a:rPr>
              <a:t>? </a:t>
            </a:r>
            <a:r>
              <a:rPr lang="zh-CN" altLang="en-US" sz="3200" b="1" i="0" u="none" strike="noStrike" baseline="0">
                <a:latin typeface="+mj-ea"/>
                <a:ea typeface="+mj-ea"/>
              </a:rPr>
              <a:t>谁能举例说说</a:t>
            </a:r>
            <a:r>
              <a:rPr lang="en-US" altLang="zh-CN" sz="3200" b="1" i="0" u="none" strike="noStrike" baseline="0">
                <a:latin typeface="+mj-ea"/>
                <a:ea typeface="+mj-ea"/>
              </a:rPr>
              <a:t>?</a:t>
            </a:r>
            <a:endParaRPr lang="en-US" sz="4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996" y="896120"/>
            <a:ext cx="10591061" cy="470898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i="0">
                <a:solidFill>
                  <a:srgbClr val="1F2329"/>
                </a:solidFill>
                <a:effectLst/>
                <a:latin typeface="ui-sans-serif"/>
              </a:rPr>
              <a:t>例子 ：农田分地块​</a:t>
            </a:r>
            <a:endParaRPr lang="zh-CN" altLang="en-US" sz="2800" b="1" i="0">
              <a:solidFill>
                <a:srgbClr val="1F2329"/>
              </a:solidFill>
              <a:effectLst/>
              <a:latin typeface="ui-sans-serif"/>
            </a:endParaRPr>
          </a:p>
          <a:p>
            <a:pPr algn="l"/>
            <a:r>
              <a:rPr lang="zh-CN" altLang="en-US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农民伯伯有一块面积为 </a:t>
            </a:r>
            <a:r>
              <a:rPr lang="en-US" altLang="zh-CN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5</a:t>
            </a:r>
            <a:r>
              <a:rPr lang="en-US" altLang="zh-CN" sz="2800" b="1">
                <a:solidFill>
                  <a:srgbClr val="1F2329"/>
                </a:solidFill>
                <a:latin typeface="+mn-ea"/>
                <a:ea typeface="+mn-ea"/>
              </a:rPr>
              <a:t>4</a:t>
            </a:r>
            <a:r>
              <a:rPr lang="en-US" altLang="zh-CN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3 </a:t>
            </a:r>
            <a:r>
              <a:rPr lang="zh-CN" altLang="en-US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平方米的菜地，要平均分成 </a:t>
            </a:r>
            <a:r>
              <a:rPr lang="en-US" altLang="zh-CN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5 </a:t>
            </a:r>
            <a:r>
              <a:rPr lang="zh-CN" altLang="en-US" sz="2800" b="1" i="0">
                <a:solidFill>
                  <a:srgbClr val="1F2329"/>
                </a:solidFill>
                <a:effectLst/>
                <a:latin typeface="+mn-ea"/>
                <a:ea typeface="+mn-ea"/>
              </a:rPr>
              <a:t>块种不同蔬菜，每块地大约多少平方米？​</a:t>
            </a:r>
            <a:endParaRPr lang="en-US" altLang="zh-CN" sz="2800" b="1" i="0">
              <a:solidFill>
                <a:srgbClr val="1F2329"/>
              </a:solidFill>
              <a:effectLst/>
              <a:latin typeface="+mn-ea"/>
              <a:ea typeface="+mn-ea"/>
            </a:endParaRPr>
          </a:p>
          <a:p>
            <a:pPr algn="l"/>
            <a:endParaRPr lang="en-US" altLang="zh-CN" sz="2800" b="1" i="0">
              <a:solidFill>
                <a:srgbClr val="1F2329"/>
              </a:solidFill>
              <a:effectLst/>
              <a:latin typeface="+mn-ea"/>
              <a:ea typeface="+mn-ea"/>
            </a:endParaRPr>
          </a:p>
          <a:p>
            <a:pPr algn="l"/>
            <a:endParaRPr lang="zh-CN" altLang="en-US" sz="2800" b="1" i="0">
              <a:solidFill>
                <a:srgbClr val="1F2329"/>
              </a:solidFill>
              <a:effectLst/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>
                <a:solidFill>
                  <a:srgbClr val="1F2329"/>
                </a:solidFill>
                <a:latin typeface="+mj-lt"/>
                <a:ea typeface="+mn-ea"/>
              </a:rPr>
              <a:t>5</a:t>
            </a:r>
            <a:r>
              <a:rPr lang="en-US" altLang="zh-CN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43÷5 </a:t>
            </a:r>
            <a:r>
              <a:rPr lang="zh-CN" altLang="en-US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≈ </a:t>
            </a:r>
            <a:r>
              <a:rPr lang="en-US" altLang="zh-CN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110</a:t>
            </a:r>
            <a:r>
              <a:rPr lang="zh-CN" altLang="en-US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（平方米）</a:t>
            </a:r>
            <a:r>
              <a:rPr lang="en-US" altLang="zh-CN" sz="3200">
                <a:solidFill>
                  <a:srgbClr val="1F2329"/>
                </a:solidFill>
                <a:latin typeface="+mj-lt"/>
                <a:ea typeface="+mn-ea"/>
              </a:rPr>
              <a:t>            543÷5</a:t>
            </a:r>
            <a:r>
              <a:rPr lang="zh-CN" altLang="en-US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 ≈ </a:t>
            </a:r>
            <a:r>
              <a:rPr lang="en-US" altLang="zh-CN" sz="3200">
                <a:solidFill>
                  <a:srgbClr val="1F2329"/>
                </a:solidFill>
                <a:latin typeface="+mj-lt"/>
                <a:ea typeface="+mn-ea"/>
              </a:rPr>
              <a:t>108</a:t>
            </a:r>
            <a:r>
              <a:rPr lang="zh-CN" altLang="en-US" sz="3200">
                <a:solidFill>
                  <a:srgbClr val="1F2329"/>
                </a:solidFill>
                <a:latin typeface="+mj-lt"/>
                <a:ea typeface="+mn-ea"/>
              </a:rPr>
              <a:t>（平方米</a:t>
            </a:r>
            <a:r>
              <a:rPr lang="zh-CN" altLang="en-US" sz="3200" b="0" i="0">
                <a:solidFill>
                  <a:srgbClr val="1F2329"/>
                </a:solidFill>
                <a:effectLst/>
                <a:latin typeface="+mj-lt"/>
                <a:ea typeface="+mn-ea"/>
              </a:rPr>
              <a:t>）</a:t>
            </a:r>
            <a:endParaRPr lang="en-US" altLang="zh-CN" sz="3200">
              <a:solidFill>
                <a:srgbClr val="1F2329"/>
              </a:solidFill>
              <a:latin typeface="+mj-lt"/>
              <a:ea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en-US" altLang="zh-CN" sz="2800">
              <a:solidFill>
                <a:srgbClr val="1F2329"/>
              </a:solidFill>
              <a:latin typeface="+mj-lt"/>
              <a:ea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zh-CN" altLang="en-US" sz="2800">
              <a:solidFill>
                <a:srgbClr val="1F2329"/>
              </a:solidFill>
              <a:latin typeface="+mj-lt"/>
              <a:ea typeface="+mn-ea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sz="2800" b="1" i="0">
                <a:solidFill>
                  <a:srgbClr val="1F2329"/>
                </a:solidFill>
                <a:effectLst/>
                <a:latin typeface="ui-sans-serif"/>
              </a:rPr>
              <a:t>合理性说明</a:t>
            </a:r>
            <a:r>
              <a:rPr lang="zh-CN" altLang="en-US" sz="2800" b="0" i="0">
                <a:solidFill>
                  <a:srgbClr val="1F2329"/>
                </a:solidFill>
                <a:effectLst/>
                <a:latin typeface="ui-sans-serif"/>
              </a:rPr>
              <a:t>：菜地划分只需大致确定每块地面积，</a:t>
            </a:r>
            <a:r>
              <a:rPr lang="en-US" altLang="zh-CN" sz="2800" b="0" i="0">
                <a:solidFill>
                  <a:srgbClr val="1F2329"/>
                </a:solidFill>
                <a:effectLst/>
                <a:latin typeface="ui-sans-serif"/>
              </a:rPr>
              <a:t>108~110 </a:t>
            </a:r>
            <a:r>
              <a:rPr lang="zh-CN" altLang="en-US" sz="2800" b="0" i="0">
                <a:solidFill>
                  <a:srgbClr val="1F2329"/>
                </a:solidFill>
                <a:effectLst/>
                <a:latin typeface="ui-sans-serif"/>
              </a:rPr>
              <a:t>平方米的差距不影响种植规划，两种估算都合理。</a:t>
            </a:r>
            <a:endParaRPr lang="zh-CN" altLang="en-US" sz="2800" b="0" i="0">
              <a:solidFill>
                <a:srgbClr val="1F2329"/>
              </a:solidFill>
              <a:effectLst/>
              <a:latin typeface="ui-sans-serif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8526" y="2501327"/>
            <a:ext cx="1609138" cy="66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>
                <a:solidFill>
                  <a:srgbClr val="FF3399"/>
                </a:solidFill>
                <a:latin typeface="+mn-lt"/>
                <a:ea typeface="+mn-ea"/>
              </a:rPr>
              <a:t>(540)</a:t>
            </a:r>
            <a:endParaRPr lang="zh-CN" altLang="en-US" sz="3200" b="1" dirty="0">
              <a:solidFill>
                <a:srgbClr val="FF3399"/>
              </a:solidFill>
              <a:latin typeface="+mn-lt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2996" y="2581965"/>
            <a:ext cx="1609138" cy="66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>
                <a:solidFill>
                  <a:srgbClr val="FF3399"/>
                </a:solidFill>
                <a:latin typeface="+mn-lt"/>
                <a:ea typeface="+mn-ea"/>
              </a:rPr>
              <a:t>(550)</a:t>
            </a:r>
            <a:endParaRPr lang="zh-CN" altLang="en-US" sz="3200" b="1" dirty="0">
              <a:solidFill>
                <a:srgbClr val="FF3399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005840" y="2057400"/>
            <a:ext cx="10166985" cy="2843784"/>
          </a:xfrm>
          <a:prstGeom prst="roundRect">
            <a:avLst/>
          </a:prstGeom>
          <a:noFill/>
          <a:ln w="38100">
            <a:solidFill>
              <a:srgbClr val="4EBA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26884" y="2190801"/>
            <a:ext cx="9665208" cy="2333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+mn-lt"/>
                <a:ea typeface="+mj-ea"/>
              </a:rPr>
              <a:t>一位数除三位数的估算方法</a:t>
            </a:r>
            <a:endParaRPr lang="en-US" altLang="zh-CN" sz="3200" b="1" dirty="0">
              <a:latin typeface="+mn-lt"/>
              <a:ea typeface="+mj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+mn-ea"/>
                <a:ea typeface="+mn-ea"/>
              </a:rPr>
              <a:t>    除数不变，把被除数看作与它接近的整百数或几百几十数（能被整除），然后按整百数或几百几十数除以一位数的方法口算出结果。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422" y="391839"/>
            <a:ext cx="2763512" cy="8410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5507" y="1355835"/>
            <a:ext cx="10700985" cy="1303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>
                <a:latin typeface="+mn-lt"/>
                <a:ea typeface="+mj-ea"/>
              </a:rPr>
              <a:t>1.</a:t>
            </a:r>
            <a:r>
              <a:rPr lang="zh-CN" altLang="en-US" sz="3200" b="1">
                <a:latin typeface="+mn-lt"/>
                <a:ea typeface="+mj-ea"/>
              </a:rPr>
              <a:t>山东舰航母在海上航行了</a:t>
            </a:r>
            <a:r>
              <a:rPr lang="en-US" altLang="zh-CN" sz="3200" b="1">
                <a:latin typeface="+mn-lt"/>
                <a:ea typeface="+mj-ea"/>
              </a:rPr>
              <a:t>153</a:t>
            </a:r>
            <a:r>
              <a:rPr lang="zh-CN" altLang="en-US" sz="3200" b="1">
                <a:latin typeface="+mn-lt"/>
                <a:ea typeface="+mj-ea"/>
              </a:rPr>
              <a:t>千米，共用了</a:t>
            </a:r>
            <a:r>
              <a:rPr lang="en-US" altLang="zh-CN" sz="3200" b="1">
                <a:latin typeface="+mn-lt"/>
                <a:ea typeface="+mj-ea"/>
              </a:rPr>
              <a:t>3</a:t>
            </a:r>
            <a:r>
              <a:rPr lang="zh-CN" altLang="en-US" sz="3200" b="1">
                <a:latin typeface="+mn-lt"/>
                <a:ea typeface="+mj-ea"/>
              </a:rPr>
              <a:t>小时，它平均每小时大约行驶多少千米？</a:t>
            </a:r>
            <a:endParaRPr lang="en-US" sz="3200" b="1" dirty="0">
              <a:latin typeface="+mn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8154411" y="2290321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P12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50617" y="2901508"/>
            <a:ext cx="55678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153÷3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 ≈ 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50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（千米）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66443" y="4834980"/>
            <a:ext cx="759549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latin typeface="+mn-lt"/>
                <a:ea typeface="+mn-ea"/>
              </a:rPr>
              <a:t>答：</a:t>
            </a:r>
            <a:r>
              <a:rPr lang="zh-CN" altLang="en-US" sz="3200" b="1"/>
              <a:t>平均每小时大约行驶</a:t>
            </a:r>
            <a:r>
              <a:rPr lang="en-US" altLang="zh-CN" sz="3200" b="1"/>
              <a:t>50</a:t>
            </a:r>
            <a:r>
              <a:rPr lang="zh-CN" altLang="en-US" sz="3200" b="1"/>
              <a:t>千米</a:t>
            </a:r>
            <a:r>
              <a:rPr lang="zh-CN" altLang="en-US" sz="3200" b="1">
                <a:latin typeface="+mn-lt"/>
                <a:ea typeface="+mn-ea"/>
              </a:rPr>
              <a:t>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02305" y="3486283"/>
            <a:ext cx="1343279" cy="1112930"/>
            <a:chOff x="4243705" y="3219583"/>
            <a:chExt cx="1343279" cy="1112930"/>
          </a:xfrm>
        </p:grpSpPr>
        <p:cxnSp>
          <p:nvCxnSpPr>
            <p:cNvPr id="8" name="直接箭头连接符 7"/>
            <p:cNvCxnSpPr/>
            <p:nvPr/>
          </p:nvCxnSpPr>
          <p:spPr>
            <a:xfrm flipH="1">
              <a:off x="4910328" y="3219583"/>
              <a:ext cx="5016" cy="584321"/>
            </a:xfrm>
            <a:prstGeom prst="straightConnector1">
              <a:avLst/>
            </a:prstGeom>
            <a:ln w="38100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243705" y="3747738"/>
              <a:ext cx="134327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150</a:t>
              </a:r>
              <a:endPara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25317" y="2634808"/>
            <a:ext cx="55678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196÷5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 ≈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532" name="文本框 3"/>
          <p:cNvSpPr txBox="1">
            <a:spLocks noChangeArrowheads="1"/>
          </p:cNvSpPr>
          <p:nvPr/>
        </p:nvSpPr>
        <p:spPr bwMode="auto">
          <a:xfrm>
            <a:off x="899383" y="1195960"/>
            <a:ext cx="10320210" cy="13038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王伯伯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摘了</a:t>
            </a:r>
            <a:r>
              <a:rPr lang="en-US" altLang="zh-CN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196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桃子，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装在</a:t>
            </a:r>
            <a:r>
              <a:rPr lang="en-US" altLang="zh-CN" sz="32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同样的筐里。估计一下平均每筐大约装几十个桃子。</a:t>
            </a:r>
            <a:endParaRPr lang="zh-CN" altLang="en-US" sz="3200" b="1" dirty="0">
              <a:solidFill>
                <a:srgbClr val="00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261743" y="4449255"/>
            <a:ext cx="759549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 dirty="0">
                <a:latin typeface="+mn-lt"/>
                <a:ea typeface="+mn-ea"/>
              </a:rPr>
              <a:t>答：平均每筐</a:t>
            </a:r>
            <a:r>
              <a:rPr lang="zh-CN" altLang="en-US" sz="3200" b="1">
                <a:latin typeface="+mn-lt"/>
                <a:ea typeface="+mn-ea"/>
              </a:rPr>
              <a:t>大约装</a:t>
            </a:r>
            <a:r>
              <a:rPr lang="en-US" altLang="zh-CN" sz="3200" b="1">
                <a:latin typeface="+mn-lt"/>
                <a:ea typeface="+mn-ea"/>
              </a:rPr>
              <a:t>40</a:t>
            </a:r>
            <a:r>
              <a:rPr lang="zh-CN" altLang="en-US" sz="3200" b="1">
                <a:latin typeface="+mn-lt"/>
                <a:ea typeface="+mn-ea"/>
              </a:rPr>
              <a:t>个桃子。</a:t>
            </a:r>
            <a:endParaRPr lang="zh-CN" altLang="en-US" sz="3200" b="1" dirty="0">
              <a:latin typeface="+mn-lt"/>
              <a:ea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3705" y="3219583"/>
            <a:ext cx="1343279" cy="1112930"/>
            <a:chOff x="4243705" y="3219583"/>
            <a:chExt cx="1343279" cy="1112930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4910328" y="3219583"/>
              <a:ext cx="5016" cy="584321"/>
            </a:xfrm>
            <a:prstGeom prst="straightConnector1">
              <a:avLst/>
            </a:prstGeom>
            <a:ln w="38100">
              <a:solidFill>
                <a:srgbClr val="0000FF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4243705" y="3747738"/>
              <a:ext cx="1343279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altLang="zh-CN" sz="3200" b="1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200</a:t>
              </a:r>
              <a:endPara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 bwMode="auto">
          <a:xfrm>
            <a:off x="8091349" y="2081508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P12 </a:t>
            </a:r>
            <a:r>
              <a:rPr lang="zh-CN" altLang="en-US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加楷体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3200" b="1" smtClean="0">
            <a:latin typeface="+mn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1633</Words>
  <Application>WPS 演示</Application>
  <PresentationFormat>宽屏</PresentationFormat>
  <Paragraphs>277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等线</vt:lpstr>
      <vt:lpstr>等线 Light</vt:lpstr>
      <vt:lpstr>楷体</vt:lpstr>
      <vt:lpstr>黑体</vt:lpstr>
      <vt:lpstr>Times New Roman</vt:lpstr>
      <vt:lpstr>ui-sans-serif</vt:lpstr>
      <vt:lpstr>ksdb</vt:lpstr>
      <vt:lpstr>微软雅黑</vt:lpstr>
      <vt:lpstr>Arial Unicode MS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237</cp:revision>
  <dcterms:created xsi:type="dcterms:W3CDTF">2018-08-15T05:40:00Z</dcterms:created>
  <dcterms:modified xsi:type="dcterms:W3CDTF">2026-02-28T06:52:26Z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74ED4973736D4AD3872A02AFBD770D20_12</vt:lpwstr>
  </property>
</Properties>
</file>