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62" r:id="rId3"/>
    <p:sldId id="454" r:id="rId4"/>
    <p:sldId id="483" r:id="rId5"/>
    <p:sldId id="484" r:id="rId6"/>
    <p:sldId id="453" r:id="rId7"/>
    <p:sldId id="485" r:id="rId8"/>
    <p:sldId id="493" r:id="rId9"/>
    <p:sldId id="486" r:id="rId10"/>
    <p:sldId id="459" r:id="rId11"/>
    <p:sldId id="487" r:id="rId12"/>
    <p:sldId id="462" r:id="rId13"/>
    <p:sldId id="464" r:id="rId14"/>
    <p:sldId id="465" r:id="rId15"/>
    <p:sldId id="488" r:id="rId16"/>
    <p:sldId id="492" r:id="rId17"/>
    <p:sldId id="423" r:id="rId18"/>
    <p:sldId id="470" r:id="rId19"/>
    <p:sldId id="471" r:id="rId20"/>
    <p:sldId id="472" r:id="rId21"/>
    <p:sldId id="479" r:id="rId22"/>
    <p:sldId id="480" r:id="rId23"/>
    <p:sldId id="482" r:id="rId24"/>
    <p:sldId id="481" r:id="rId25"/>
    <p:sldId id="474" r:id="rId26"/>
    <p:sldId id="476" r:id="rId27"/>
    <p:sldId id="478" r:id="rId28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FF0066"/>
    <a:srgbClr val="00FFFF"/>
    <a:srgbClr val="FFFFFF"/>
    <a:srgbClr val="FF00FF"/>
    <a:srgbClr val="F6FFEC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0" y="9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E1B077-EC8B-4B61-940A-4CE0AF52504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ECE7AE-D8A9-4145-A16B-79F200D6637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2" Type="http://schemas.openxmlformats.org/officeDocument/2006/relationships/image" Target="../media/image6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3"/>
          <p:cNvPicPr>
            <a:picLocks noChangeAspect="1"/>
          </p:cNvPicPr>
          <p:nvPr userDrawn="1"/>
        </p:nvPicPr>
        <p:blipFill>
          <a:blip r:embed="rId3"/>
          <a:srcRect t="50220" b="9425"/>
          <a:stretch>
            <a:fillRect/>
          </a:stretch>
        </p:blipFill>
        <p:spPr>
          <a:xfrm>
            <a:off x="0" y="3224213"/>
            <a:ext cx="9144000" cy="2074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5"/>
          <p:cNvGrpSpPr/>
          <p:nvPr userDrawn="1"/>
        </p:nvGrpSpPr>
        <p:grpSpPr>
          <a:xfrm>
            <a:off x="215900" y="198438"/>
            <a:ext cx="8721725" cy="4759325"/>
            <a:chOff x="314790" y="249767"/>
            <a:chExt cx="8514419" cy="4643965"/>
          </a:xfrm>
        </p:grpSpPr>
        <p:sp>
          <p:nvSpPr>
            <p:cNvPr id="19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accent5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431023" y="330316"/>
              <a:ext cx="8281954" cy="4482867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1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22237" y="-9525"/>
            <a:ext cx="1503362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93013" y="3744913"/>
            <a:ext cx="1673225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22237" y="3621088"/>
            <a:ext cx="1622425" cy="162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8" y="50141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b="30461"/>
          <a:stretch>
            <a:fillRect/>
          </a:stretch>
        </p:blipFill>
        <p:spPr>
          <a:xfrm>
            <a:off x="-477837" y="2603500"/>
            <a:ext cx="3700462" cy="25733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 userDrawn="1"/>
        </p:nvGrpSpPr>
        <p:grpSpPr>
          <a:xfrm>
            <a:off x="0" y="1016703"/>
            <a:ext cx="9144000" cy="4646612"/>
            <a:chOff x="0" y="991430"/>
            <a:chExt cx="9144000" cy="4647523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4"/>
            <a:srcRect t="20155"/>
            <a:stretch>
              <a:fillRect/>
            </a:stretch>
          </p:blipFill>
          <p:spPr>
            <a:xfrm flipH="1">
              <a:off x="406" y="1023976"/>
              <a:ext cx="3466769" cy="41520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5"/>
            <a:srcRect t="50220" b="9425"/>
            <a:stretch>
              <a:fillRect/>
            </a:stretch>
          </p:blipFill>
          <p:spPr>
            <a:xfrm>
              <a:off x="0" y="3223760"/>
              <a:ext cx="9144000" cy="20757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 flipH="1">
              <a:off x="1721609" y="2884323"/>
              <a:ext cx="2754630" cy="27546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/>
            <a:srcRect t="20155"/>
            <a:stretch>
              <a:fillRect/>
            </a:stretch>
          </p:blipFill>
          <p:spPr>
            <a:xfrm>
              <a:off x="5677231" y="991430"/>
              <a:ext cx="3466769" cy="41520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7"/>
            <a:srcRect l="5251" t="9686" r="18846"/>
            <a:stretch>
              <a:fillRect/>
            </a:stretch>
          </p:blipFill>
          <p:spPr>
            <a:xfrm>
              <a:off x="2451881" y="2884323"/>
              <a:ext cx="2248685" cy="26756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3"/>
            <a:srcRect b="30461"/>
            <a:stretch>
              <a:fillRect/>
            </a:stretch>
          </p:blipFill>
          <p:spPr>
            <a:xfrm>
              <a:off x="3222534" y="2570754"/>
              <a:ext cx="3699705" cy="25727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712033" y="4059950"/>
              <a:ext cx="1422986" cy="142298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 userDrawn="1"/>
        </p:nvSpPr>
        <p:spPr>
          <a:xfrm>
            <a:off x="115888" y="111125"/>
            <a:ext cx="8912225" cy="4921250"/>
          </a:xfrm>
          <a:prstGeom prst="rect">
            <a:avLst/>
          </a:prstGeom>
          <a:solidFill>
            <a:srgbClr val="FFFFFF">
              <a:alpha val="9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247650" y="-134937"/>
            <a:ext cx="1111250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772284" y="3669789"/>
            <a:ext cx="1555816" cy="1554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14325" y="195263"/>
            <a:ext cx="663575" cy="63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700" y="111125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t="50220" b="9425"/>
          <a:stretch>
            <a:fillRect/>
          </a:stretch>
        </p:blipFill>
        <p:spPr>
          <a:xfrm>
            <a:off x="0" y="3224213"/>
            <a:ext cx="9144000" cy="2074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 userDrawn="1"/>
        </p:nvGrpSpPr>
        <p:grpSpPr>
          <a:xfrm>
            <a:off x="1784350" y="-201612"/>
            <a:ext cx="5784850" cy="5784850"/>
            <a:chOff x="1784187" y="-202142"/>
            <a:chExt cx="5785119" cy="5785119"/>
          </a:xfrm>
        </p:grpSpPr>
        <p:sp>
          <p:nvSpPr>
            <p:cNvPr id="6" name="椭圆 5"/>
            <p:cNvSpPr/>
            <p:nvPr/>
          </p:nvSpPr>
          <p:spPr>
            <a:xfrm>
              <a:off x="1784187" y="-202142"/>
              <a:ext cx="5785119" cy="578511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1">
              <a:schemeClr val="accent3"/>
            </a:lnRef>
            <a:fillRef idx="1003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72000" tIns="0" rIns="0" bIns="360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866741" y="-119588"/>
              <a:ext cx="5620011" cy="5620011"/>
            </a:xfrm>
            <a:prstGeom prst="ellipse">
              <a:avLst/>
            </a:prstGeom>
            <a:noFill/>
            <a:ln w="19050" cap="rnd">
              <a:solidFill>
                <a:schemeClr val="accent5">
                  <a:lumMod val="60000"/>
                  <a:lumOff val="40000"/>
                </a:schemeClr>
              </a:solidFill>
              <a:prstDash val="dash"/>
            </a:ln>
            <a:effectLst/>
          </p:spPr>
          <p:style>
            <a:lnRef idx="1">
              <a:schemeClr val="accent3"/>
            </a:lnRef>
            <a:fillRef idx="1003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72000" tIns="0" rIns="0" bIns="360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8575" y="265113"/>
            <a:ext cx="2038350" cy="203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07088" y="1676400"/>
            <a:ext cx="3944937" cy="3944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92100" y="1885950"/>
            <a:ext cx="3459163" cy="345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363537" y="2468563"/>
            <a:ext cx="2878137" cy="2876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9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6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microsoft.com/office/2007/relationships/media" Target="../media/media3.mp4"/><Relationship Id="rId7" Type="http://schemas.openxmlformats.org/officeDocument/2006/relationships/video" Target="../media/media3.mp4"/><Relationship Id="rId6" Type="http://schemas.openxmlformats.org/officeDocument/2006/relationships/image" Target="../media/image29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28.png"/><Relationship Id="rId28" Type="http://schemas.openxmlformats.org/officeDocument/2006/relationships/slideLayout" Target="../slideLayouts/slideLayout1.xml"/><Relationship Id="rId27" Type="http://schemas.openxmlformats.org/officeDocument/2006/relationships/image" Target="../media/image36.png"/><Relationship Id="rId26" Type="http://schemas.microsoft.com/office/2007/relationships/media" Target="../media/media9.mp4"/><Relationship Id="rId25" Type="http://schemas.openxmlformats.org/officeDocument/2006/relationships/video" Target="../media/media9.mp4"/><Relationship Id="rId24" Type="http://schemas.openxmlformats.org/officeDocument/2006/relationships/image" Target="../media/image35.png"/><Relationship Id="rId23" Type="http://schemas.microsoft.com/office/2007/relationships/media" Target="../media/media8.mp4"/><Relationship Id="rId22" Type="http://schemas.openxmlformats.org/officeDocument/2006/relationships/video" Target="../media/media8.mp4"/><Relationship Id="rId21" Type="http://schemas.openxmlformats.org/officeDocument/2006/relationships/image" Target="../media/image34.png"/><Relationship Id="rId20" Type="http://schemas.microsoft.com/office/2007/relationships/media" Target="../media/media7.mp4"/><Relationship Id="rId2" Type="http://schemas.microsoft.com/office/2007/relationships/media" Target="../media/media1.mp4"/><Relationship Id="rId19" Type="http://schemas.openxmlformats.org/officeDocument/2006/relationships/video" Target="../media/media7.mp4"/><Relationship Id="rId18" Type="http://schemas.openxmlformats.org/officeDocument/2006/relationships/image" Target="../media/image33.png"/><Relationship Id="rId17" Type="http://schemas.microsoft.com/office/2007/relationships/media" Target="../media/media6.mp4"/><Relationship Id="rId16" Type="http://schemas.openxmlformats.org/officeDocument/2006/relationships/video" Target="../media/media6.mp4"/><Relationship Id="rId15" Type="http://schemas.openxmlformats.org/officeDocument/2006/relationships/image" Target="../media/image32.png"/><Relationship Id="rId14" Type="http://schemas.microsoft.com/office/2007/relationships/media" Target="../media/media5.mp4"/><Relationship Id="rId13" Type="http://schemas.openxmlformats.org/officeDocument/2006/relationships/video" Target="../media/media5.mp4"/><Relationship Id="rId12" Type="http://schemas.openxmlformats.org/officeDocument/2006/relationships/image" Target="../media/image31.png"/><Relationship Id="rId11" Type="http://schemas.microsoft.com/office/2007/relationships/media" Target="../media/media4.mp4"/><Relationship Id="rId10" Type="http://schemas.openxmlformats.org/officeDocument/2006/relationships/video" Target="../media/media4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7">
            <a:hlinkClick r:id="rId1" action="ppaction://hlinksldjump"/>
          </p:cNvPr>
          <p:cNvSpPr/>
          <p:nvPr/>
        </p:nvSpPr>
        <p:spPr>
          <a:xfrm>
            <a:off x="3623262" y="1563638"/>
            <a:ext cx="2316890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圆角矩形 7">
            <a:hlinkClick r:id="rId2" action="ppaction://hlinksldjump"/>
          </p:cNvPr>
          <p:cNvSpPr/>
          <p:nvPr/>
        </p:nvSpPr>
        <p:spPr>
          <a:xfrm>
            <a:off x="3623262" y="2871977"/>
            <a:ext cx="2316890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8722" y="358786"/>
            <a:ext cx="7801462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分享你觉得优美生动的句子。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8722" y="1088299"/>
            <a:ext cx="8131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荷叶挨挨挤挤的，像一个个碧绿的大圆盘。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507135" y="1639847"/>
            <a:ext cx="812973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荷叶非常密，非常多，一个挨一个，互相挤在一起。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8722" y="2221182"/>
            <a:ext cx="756084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把“挨挨挤挤”换成“密密麻麻”行不行？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22" y="2811113"/>
            <a:ext cx="7948143" cy="15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不行。“密密麻麻”只说明多，没有写出荷叶像人一样，争先恐后互相挤在一起，长得很茂盛的样子。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8722" y="4357591"/>
            <a:ext cx="705163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加上动作读出荷叶</a:t>
            </a:r>
            <a:r>
              <a:rPr lang="zh-CN" altLang="en-US" sz="3200" b="1" dirty="0">
                <a:solidFill>
                  <a:srgbClr val="C00000"/>
                </a:solidFill>
                <a:latin typeface="+mj-ea"/>
                <a:ea typeface="+mj-ea"/>
              </a:rPr>
              <a:t>挨挨挤挤</a:t>
            </a:r>
            <a:r>
              <a:rPr lang="zh-CN" altLang="en-US" sz="3200" b="1" dirty="0">
                <a:latin typeface="+mj-ea"/>
                <a:ea typeface="+mj-ea"/>
              </a:rPr>
              <a:t>的感觉。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07555" y="1105952"/>
            <a:ext cx="1800200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278881"/>
            <a:ext cx="685390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白荷花在这些大圆盘之间冒出来。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6386" y="2631712"/>
            <a:ext cx="2621233" cy="2091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“冒”字生动形象地写出了荷花的动态美和形态美。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149" y="1509108"/>
            <a:ext cx="6048881" cy="3342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不好。“冒”字传神地表现出在一片碧绿的荷叶中，白荷花鼓足力量，突破遮挡而突显出来的样子，让人感受到白荷花旺盛的生命力。如果换成“长”，则没有这样的表达效果。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030" y="982161"/>
            <a:ext cx="2366821" cy="1571717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240620" y="309575"/>
            <a:ext cx="432048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171" y="904327"/>
            <a:ext cx="7560840" cy="57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+mj-ea"/>
                <a:ea typeface="+mj-ea"/>
              </a:rPr>
              <a:t>把“冒”换成“长”好不好？</a:t>
            </a:r>
            <a:endParaRPr lang="zh-CN" altLang="en-US" sz="30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3048"/>
            <a:ext cx="828092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有的才展开两三片花瓣儿。有的花瓣儿全展开了，露出嫩黄色的小莲蓬。有的还是花骨朵儿，看起来饱胀得马上要破裂似的。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2259691"/>
            <a:ext cx="813690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像人吃饱了，肚子鼓鼓的，马上要撑破似的。指花骨朵儿很饱满，即将绽放。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3507854"/>
            <a:ext cx="813690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爆开、撑开的意思。仿佛看到一个长得大大的花骨朵儿将开未开的样子。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71900" y="1725516"/>
            <a:ext cx="792088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椭圆 5"/>
          <p:cNvSpPr/>
          <p:nvPr/>
        </p:nvSpPr>
        <p:spPr>
          <a:xfrm>
            <a:off x="6138174" y="1721211"/>
            <a:ext cx="792088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45301"/>
            <a:ext cx="8208912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有的才展开两三片花瓣儿。有的花瓣儿全展开了，露出嫩黄色的小莲蓬。有的还是花骨朵儿，看起来饱胀得马上要破裂似的。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83441"/>
            <a:ext cx="68407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这几句话中介绍了荷花的哪几种姿态？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948573"/>
            <a:ext cx="8208912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才展开两三片花瓣儿。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花瓣儿全展开了，露出嫩黄色的小莲蓬。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还是花骨朵儿，看起来饱胀得马上要破裂似的。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39552" y="1602959"/>
            <a:ext cx="1499476" cy="50405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矩形: 圆角 7"/>
          <p:cNvSpPr/>
          <p:nvPr/>
        </p:nvSpPr>
        <p:spPr>
          <a:xfrm>
            <a:off x="461198" y="2196730"/>
            <a:ext cx="1656184" cy="50405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" name="矩形: 圆角 5"/>
          <p:cNvSpPr/>
          <p:nvPr/>
        </p:nvSpPr>
        <p:spPr>
          <a:xfrm>
            <a:off x="3299153" y="999059"/>
            <a:ext cx="2520280" cy="50405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矩形 3"/>
          <p:cNvSpPr/>
          <p:nvPr/>
        </p:nvSpPr>
        <p:spPr>
          <a:xfrm>
            <a:off x="395536" y="2731944"/>
            <a:ext cx="8136904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这三句话运用排比的修辞手法，生动地描摹了荷花“初绽”“绽放”“含苞”三种不同的姿态，展现了一幅姿态各异的荷花美景图。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8" grpId="0" animBg="1"/>
      <p:bldP spid="6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06047"/>
            <a:ext cx="849694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    选一种喜欢的植物，仿照第</a:t>
            </a:r>
            <a:r>
              <a:rPr lang="en-US" altLang="zh-CN" sz="3200" b="1" dirty="0">
                <a:latin typeface="+mj-ea"/>
                <a:ea typeface="+mj-ea"/>
              </a:rPr>
              <a:t>2</a:t>
            </a:r>
            <a:r>
              <a:rPr lang="zh-CN" altLang="en-US" sz="3200" b="1" dirty="0">
                <a:latin typeface="+mj-ea"/>
                <a:ea typeface="+mj-ea"/>
              </a:rPr>
              <a:t>自然段的写法，写一写。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635646"/>
            <a:ext cx="6480720" cy="296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海棠花已经开了不少了，有的还是一个小花苞，包得严严实实的；有的即将绽开，像一个害羞的小姑娘，露出一点点花蕊；有的全展开了，仿佛在张开双臂呼吸新鲜空气。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734" y="1535034"/>
            <a:ext cx="2259332" cy="3196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411510"/>
            <a:ext cx="703140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想象画面，背诵第</a:t>
            </a:r>
            <a:r>
              <a:rPr lang="en-US" altLang="zh-CN" sz="3200" b="1" dirty="0">
                <a:latin typeface="+mj-ea"/>
                <a:ea typeface="+mj-ea"/>
              </a:rPr>
              <a:t>2</a:t>
            </a:r>
            <a:r>
              <a:rPr lang="zh-CN" altLang="en-US" sz="3200" b="1" dirty="0">
                <a:latin typeface="+mj-ea"/>
                <a:ea typeface="+mj-ea"/>
              </a:rPr>
              <a:t>自然段。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78858"/>
            <a:ext cx="5352893" cy="357813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"/>
          <p:cNvSpPr/>
          <p:nvPr/>
        </p:nvSpPr>
        <p:spPr>
          <a:xfrm>
            <a:off x="755576" y="195486"/>
            <a:ext cx="1715558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标题 1"/>
          <p:cNvSpPr txBox="1"/>
          <p:nvPr/>
        </p:nvSpPr>
        <p:spPr bwMode="auto">
          <a:xfrm>
            <a:off x="2579264" y="195486"/>
            <a:ext cx="4513016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spc="-80" dirty="0">
                <a:latin typeface="黑体" panose="02010609060101010101" pitchFamily="49" charset="-122"/>
                <a:ea typeface="黑体" panose="02010609060101010101" pitchFamily="49" charset="-122"/>
              </a:rPr>
              <a:t>欣赏荷花，感受姿态美</a:t>
            </a:r>
            <a:endParaRPr lang="zh-CN" altLang="en-US" sz="3200" b="1" spc="-8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932567"/>
            <a:ext cx="849694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    自由朗读第</a:t>
            </a:r>
            <a:r>
              <a:rPr lang="en-US" altLang="zh-CN" sz="3200" b="1" dirty="0">
                <a:latin typeface="+mj-ea"/>
                <a:ea typeface="+mj-ea"/>
              </a:rPr>
              <a:t>3</a:t>
            </a:r>
            <a:r>
              <a:rPr lang="zh-CN" altLang="en-US" sz="3200" b="1" dirty="0">
                <a:latin typeface="+mj-ea"/>
                <a:ea typeface="+mj-ea"/>
              </a:rPr>
              <a:t>自然段，说说作者是如何赞美荷花的。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3" name="矩形 3"/>
          <p:cNvSpPr/>
          <p:nvPr/>
        </p:nvSpPr>
        <p:spPr>
          <a:xfrm>
            <a:off x="251520" y="2128279"/>
            <a:ext cx="8640960" cy="24087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这么多的白荷花，一朵有一朵的姿势。看看这一朵，很美；看看那一朵，也很美。如果把眼前的一池荷花看作一大幅活的画，那画家的本领可真了不起。</a:t>
            </a:r>
            <a:endParaRPr lang="zh-CN" altLang="en-US" sz="3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1115616" y="2707556"/>
            <a:ext cx="7488832" cy="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1520" y="3291830"/>
            <a:ext cx="7488832" cy="0"/>
          </a:xfrm>
          <a:prstGeom prst="lin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矩形 20"/>
          <p:cNvSpPr/>
          <p:nvPr/>
        </p:nvSpPr>
        <p:spPr>
          <a:xfrm>
            <a:off x="2051720" y="1604332"/>
            <a:ext cx="741682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荷花虽多，但是姿态各异，突出了荷花之美。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688181" y="1227605"/>
            <a:ext cx="7767638" cy="12268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20000"/>
              </a:lnSpc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如果把眼前的一池荷花看作一大幅活的画，那画家的本领可真了不起。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750963" y="440669"/>
            <a:ext cx="770485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这个画家指的是谁？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11033" y="2333860"/>
            <a:ext cx="1828361" cy="567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740" y="3723878"/>
            <a:ext cx="7623622" cy="568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因为荷花朵朵姿态万千、生机勃勃。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35139" y="1892542"/>
            <a:ext cx="1008112" cy="49735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963" y="2885610"/>
            <a:ext cx="770485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为什么作者说这幅画是活的呢？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4103"/>
            <a:ext cx="669674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试着根据提示词，背一背这段话。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563638"/>
            <a:ext cx="8424936" cy="256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这么多的白荷花，（        　　　  ）。看看（　　  　），很美；看看（　　  　），也很美。如果把（　　         　）看作（　　      　），那画家的本领可真了不起。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04911" y="1588198"/>
            <a:ext cx="38111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一朵有一朵的姿势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1680" y="225645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这一朵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93009" y="2256453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那一朵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13028" y="2887047"/>
            <a:ext cx="30700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眼前的一池荷花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308" y="3541103"/>
            <a:ext cx="2709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一大幅活的画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2555776" y="195486"/>
            <a:ext cx="4464496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品读课文，感受联想美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192" y="4284826"/>
            <a:ext cx="874396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边读边想象画面，说说作者仿佛看到了什么。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213192" y="1131590"/>
            <a:ext cx="8607280" cy="3153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忽然觉得自己仿佛就是一朵荷花，穿着雪白的衣裳，站在阳光里。一阵微风吹过来，我就翩翩起舞，雪白的衣裳随风飘动。不光是我一朵，一池的荷花都在舞蹈。风过了，我停止了舞蹈，静静地站在那儿。蜻蜓飞过来，告诉我清早飞行的快乐。小鱼在脚下游过，告诉我昨夜做的好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067944" y="748637"/>
            <a:ext cx="2448272" cy="508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似乎；好像。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02154" y="1156311"/>
            <a:ext cx="792088" cy="49735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536" y="3650776"/>
            <a:ext cx="576064" cy="7200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4208" y="3650776"/>
            <a:ext cx="576064" cy="7200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1259632" y="2058987"/>
            <a:ext cx="6483350" cy="5127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小荷才露尖尖角，早有蜻蜓立上头。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9632" y="2856222"/>
            <a:ext cx="6483350" cy="5111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接天莲叶无穷碧，映日荷花别样红。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 txBox="1"/>
          <p:nvPr/>
        </p:nvSpPr>
        <p:spPr bwMode="auto">
          <a:xfrm>
            <a:off x="2555776" y="293698"/>
            <a:ext cx="4389600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诗词导入，激发兴趣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9021" y="1172840"/>
            <a:ext cx="8284571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关于荷花的诗句：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59632" y="3651870"/>
            <a:ext cx="6483350" cy="5111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荷叶罗裙一色裁，芙蓉向脸两边开。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7"/>
          <p:cNvSpPr/>
          <p:nvPr/>
        </p:nvSpPr>
        <p:spPr>
          <a:xfrm>
            <a:off x="840218" y="95556"/>
            <a:ext cx="1715558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429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glow rad="63500">
                    <a:srgbClr val="FFFFFF"/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glow rad="63500">
                  <a:srgbClr val="FFFFFF"/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142677"/>
            <a:ext cx="7272808" cy="16933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我忽然觉得自己仿佛就是一朵荷花，穿着雪白的衣裳，站在阳光里。一阵微风吹过来，我就翩翩起舞，雪白的衣裳随风飘动。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496" y="480949"/>
            <a:ext cx="6033167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你从这两句话中感受到怎样的画面？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003798"/>
            <a:ext cx="7046144" cy="1133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风吹动了荷花，让荷花像跳舞一样摆动，作者完全把自己融入荷花中了。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297496"/>
            <a:ext cx="345638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再读一读第</a:t>
            </a:r>
            <a:r>
              <a:rPr lang="en-US" altLang="zh-CN" sz="2800" b="1" dirty="0">
                <a:latin typeface="+mj-ea"/>
                <a:ea typeface="+mj-ea"/>
              </a:rPr>
              <a:t>4</a:t>
            </a:r>
            <a:r>
              <a:rPr lang="zh-CN" altLang="en-US" sz="2800" b="1" dirty="0">
                <a:latin typeface="+mj-ea"/>
                <a:ea typeface="+mj-ea"/>
              </a:rPr>
              <a:t>自然段。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971600" y="954639"/>
            <a:ext cx="7632848" cy="29345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忽然觉得自己仿佛就是一朵荷花，穿着雪白的衣裳，站在阳光里。一阵微风吹过来，我就翩翩起舞，雪白的衣裳随风飘动。不光是我一朵，一池的荷花都在舞蹈。风过了，我停止了舞蹈，静静地站在那儿。蜻蜓飞过来，告诉我清早飞行的快乐。小鱼在脚下游过，告诉我昨夜做的好梦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600" dirty="0"/>
          </a:p>
        </p:txBody>
      </p:sp>
      <p:sp>
        <p:nvSpPr>
          <p:cNvPr id="4" name="矩形 3"/>
          <p:cNvSpPr/>
          <p:nvPr/>
        </p:nvSpPr>
        <p:spPr>
          <a:xfrm>
            <a:off x="707298" y="3949313"/>
            <a:ext cx="451277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此处的省略号省略了什么？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6179" y="3969398"/>
            <a:ext cx="3456384" cy="508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作者其他有趣的想象。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10658" y="3334673"/>
            <a:ext cx="1296144" cy="508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967638"/>
            <a:ext cx="7272808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蜻蜓飞过来，告诉我清早飞行的快乐。小鱼在脚下游过，告诉我昨夜做的好梦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2031" y="0"/>
            <a:ext cx="755057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   想一想：如果你变成了荷花，蜻蜓和小鱼会和你做些什么？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7704" y="2006975"/>
            <a:ext cx="237140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蜻蜓会说：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71278" y="3444003"/>
            <a:ext cx="2299393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小鱼会说：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07704" y="2532687"/>
            <a:ext cx="7009397" cy="1025307"/>
            <a:chOff x="1215251" y="2425958"/>
            <a:chExt cx="7009397" cy="1025307"/>
          </a:xfrm>
        </p:grpSpPr>
        <p:sp>
          <p:nvSpPr>
            <p:cNvPr id="8" name="矩形 7"/>
            <p:cNvSpPr/>
            <p:nvPr/>
          </p:nvSpPr>
          <p:spPr>
            <a:xfrm>
              <a:off x="1215251" y="2425958"/>
              <a:ext cx="6828869" cy="54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+mj-ea"/>
                  <a:ea typeface="+mj-ea"/>
                </a:rPr>
                <a:t>____________________________________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215251" y="2910540"/>
              <a:ext cx="7009397" cy="54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+mj-ea"/>
                  <a:ea typeface="+mj-ea"/>
                </a:rPr>
                <a:t>____________________________________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07704" y="3950897"/>
            <a:ext cx="6828869" cy="1025307"/>
            <a:chOff x="1215251" y="3844168"/>
            <a:chExt cx="6828869" cy="1025307"/>
          </a:xfrm>
        </p:grpSpPr>
        <p:sp>
          <p:nvSpPr>
            <p:cNvPr id="10" name="矩形 9"/>
            <p:cNvSpPr/>
            <p:nvPr/>
          </p:nvSpPr>
          <p:spPr>
            <a:xfrm>
              <a:off x="1215251" y="3844168"/>
              <a:ext cx="6828869" cy="54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+mj-ea"/>
                  <a:ea typeface="+mj-ea"/>
                </a:rPr>
                <a:t>____________________________________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15251" y="4328750"/>
              <a:ext cx="6828869" cy="54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+mj-ea"/>
                  <a:ea typeface="+mj-ea"/>
                </a:rPr>
                <a:t>____________________________________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917044" y="3905277"/>
            <a:ext cx="6496002" cy="108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“早上好呀，荷花。我昨晚梦见了我们一起捉迷藏呢！”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17043" y="2442356"/>
            <a:ext cx="6496002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“早上好呀，荷花。我今天飞了好远的路，就是为了来看你美丽的身影。”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55" y="2352999"/>
            <a:ext cx="1555688" cy="972305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65" y="3806790"/>
            <a:ext cx="1365561" cy="1074241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2652" y="484275"/>
            <a:ext cx="795637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想象自己也是一朵荷花，自由读第</a:t>
            </a:r>
            <a:r>
              <a:rPr lang="en-US" altLang="zh-CN" sz="3200" b="1" dirty="0">
                <a:latin typeface="+mj-ea"/>
                <a:ea typeface="+mj-ea"/>
              </a:rPr>
              <a:t>4</a:t>
            </a:r>
            <a:r>
              <a:rPr lang="zh-CN" altLang="en-US" sz="3200" b="1" dirty="0">
                <a:latin typeface="+mj-ea"/>
                <a:ea typeface="+mj-ea"/>
              </a:rPr>
              <a:t>自然段。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2652" y="1203598"/>
            <a:ext cx="8178695" cy="3153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忽然觉得自己仿佛就是一朵荷花，穿着雪白的衣裳，站在阳光里。一阵微风吹过来，我就翩翩起舞，雪白的衣裳随风飘动。不光是我一朵，一池的荷花都在舞蹈。风过了，我停止了舞蹈，静静地站在那儿。蜻蜓飞过来，告诉我清早飞行的快乐。小鱼在脚下游过，告诉我昨夜做的好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2483768" y="195486"/>
            <a:ext cx="3888432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回到现实，体会感情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6936" y="921682"/>
            <a:ext cx="7902624" cy="1126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读最后一自然段，思考：“我”怎么会忘记自己是在看荷花呢？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575057" y="2215961"/>
            <a:ext cx="7894503" cy="12271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过了好一会儿，我才记起我不是荷花，我是在看荷花呢。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620688" y="3579862"/>
            <a:ext cx="7902624" cy="1045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因为荷花太美了，作者陶醉在其中，忘记了自己。表达了作者对荷花的喜爱与赞美之情。</a:t>
            </a:r>
            <a:endParaRPr lang="zh-CN" altLang="en-US" sz="3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553606"/>
            <a:ext cx="8352928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+mj-ea"/>
                <a:ea typeface="+mj-ea"/>
              </a:rPr>
              <a:t>拓展阅读：想象当时美好的画面。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1203598"/>
            <a:ext cx="7470830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曲曲折折的荷塘上面，弥望的是田田的叶子。叶子出水很高，像亭亭的舞女的裙。层层的叶子中间，零星地点缀着些白花，有袅娜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niǎo</a:t>
            </a:r>
            <a:r>
              <a:rPr lang="en-US" altLang="zh-CN" sz="28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nuó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地开着的，有羞涩地打着朵儿的；正如一粒粒的明珠，又如碧天里的星星，又如刚出浴的美人。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朱自清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荷塘月色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99592" y="195486"/>
            <a:ext cx="19288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888" y="792133"/>
            <a:ext cx="180020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荷  花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2790" y="3195862"/>
            <a:ext cx="3528392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“我”仿佛成了荷花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00353" y="3651870"/>
            <a:ext cx="1288903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 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8944" y="4192595"/>
            <a:ext cx="2065252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蜻蜓、小鱼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71304" y="4192595"/>
            <a:ext cx="2673252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和“我”交谈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497174" y="3424008"/>
            <a:ext cx="184165" cy="1120497"/>
          </a:xfrm>
          <a:prstGeom prst="leftBrace">
            <a:avLst>
              <a:gd name="adj1" fmla="val 38353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804196" y="4479471"/>
            <a:ext cx="48614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0960" y="356319"/>
            <a:ext cx="1928814" cy="12892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805306" y="1476242"/>
            <a:ext cx="3528392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荷叶挨挨挤挤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944" y="1945415"/>
            <a:ext cx="2503479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一大幅活的画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9906" y="2511649"/>
            <a:ext cx="337127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荷花姿态万千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497174" y="1645526"/>
            <a:ext cx="241769" cy="1263460"/>
          </a:xfrm>
          <a:prstGeom prst="leftBrace">
            <a:avLst>
              <a:gd name="adj1" fmla="val 38353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7944" b="794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t="7796" b="77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3438525"/>
            <a:ext cx="9144000" cy="66357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anchor="ctr"/>
          <a:lstStyle/>
          <a:p>
            <a:pPr lvl="0" algn="ctr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0">
                  <a:noFill/>
                </a:ln>
                <a:solidFill>
                  <a:srgbClr val="2A343D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你能</a:t>
            </a:r>
            <a:r>
              <a:rPr lang="zh-CN" altLang="en-US" sz="3200" b="1" dirty="0">
                <a:ln w="0">
                  <a:noFill/>
                </a:ln>
                <a:solidFill>
                  <a:srgbClr val="2A343D"/>
                </a:solidFill>
                <a:latin typeface="宋体" panose="02010600030101010101" pitchFamily="2" charset="-122"/>
              </a:rPr>
              <a:t>说说荷花有什么特点</a:t>
            </a:r>
            <a:r>
              <a:rPr kumimoji="0" lang="zh-CN" altLang="en-US" sz="3200" b="1" i="0" u="none" strike="noStrike" kern="1200" cap="none" spc="0" normalizeH="0" baseline="0" noProof="0" dirty="0">
                <a:ln w="0">
                  <a:noFill/>
                </a:ln>
                <a:solidFill>
                  <a:srgbClr val="2A343D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吗？</a:t>
            </a:r>
            <a:endParaRPr kumimoji="0" lang="zh-CN" altLang="en-US" sz="3200" b="1" i="0" u="none" strike="noStrike" kern="1200" cap="none" spc="0" normalizeH="0" baseline="0" noProof="0" dirty="0">
              <a:ln w="0">
                <a:noFill/>
              </a:ln>
              <a:solidFill>
                <a:srgbClr val="2A343D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7"/>
          <a:srcRect t="9068" b="20901"/>
          <a:stretch>
            <a:fillRect/>
          </a:stretch>
        </p:blipFill>
        <p:spPr>
          <a:xfrm>
            <a:off x="6348413" y="65088"/>
            <a:ext cx="2684462" cy="1654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13"/>
          <p:cNvSpPr/>
          <p:nvPr/>
        </p:nvSpPr>
        <p:spPr>
          <a:xfrm>
            <a:off x="7175500" y="757238"/>
            <a:ext cx="1031875" cy="566737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eaLnBrk="1" hangingPunct="1"/>
            <a:r>
              <a:rPr lang="zh-CN" altLang="en-US" sz="3200" b="1" dirty="0">
                <a:latin typeface="宋体" panose="02010600030101010101" pitchFamily="2" charset="-122"/>
              </a:rPr>
              <a:t>荷花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579465" y="2831702"/>
            <a:ext cx="719138" cy="72072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123" name="标题 1"/>
          <p:cNvSpPr txBox="1"/>
          <p:nvPr/>
        </p:nvSpPr>
        <p:spPr>
          <a:xfrm>
            <a:off x="2339752" y="2793602"/>
            <a:ext cx="316865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 花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图片 4"/>
          <p:cNvPicPr>
            <a:picLocks noChangeAspect="1"/>
          </p:cNvPicPr>
          <p:nvPr/>
        </p:nvPicPr>
        <p:blipFill>
          <a:blip r:embed="rId1"/>
          <a:srcRect l="34093"/>
          <a:stretch>
            <a:fillRect/>
          </a:stretch>
        </p:blipFill>
        <p:spPr>
          <a:xfrm>
            <a:off x="147638" y="195263"/>
            <a:ext cx="2368550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3563888" y="3795886"/>
            <a:ext cx="316865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作者：叶圣陶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2555776" y="180738"/>
            <a:ext cx="4389600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初读课文，整体感知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649" y="816488"/>
            <a:ext cx="756084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自由读课文，读准字音，读通句子，不明白的地方做上记号。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5" y="2260017"/>
            <a:ext cx="5675321" cy="2333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蓬    胀    裳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翩    蜻    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8656" y="2228118"/>
            <a:ext cx="698814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āi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03961" y="2228118"/>
            <a:ext cx="1584176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zhàng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76056" y="2228118"/>
            <a:ext cx="1584176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shang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7370" y="3446849"/>
            <a:ext cx="1008112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piān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53534" y="3446849"/>
            <a:ext cx="1440160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qīng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25629" y="3446849"/>
            <a:ext cx="1440160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tíng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430897" y="2216192"/>
            <a:ext cx="2288345" cy="2455716"/>
            <a:chOff x="5956063" y="2204266"/>
            <a:chExt cx="2288345" cy="2455716"/>
          </a:xfrm>
        </p:grpSpPr>
        <p:sp>
          <p:nvSpPr>
            <p:cNvPr id="30" name="矩形: 圆角 29"/>
            <p:cNvSpPr/>
            <p:nvPr/>
          </p:nvSpPr>
          <p:spPr>
            <a:xfrm>
              <a:off x="5956063" y="2216192"/>
              <a:ext cx="2200426" cy="2443790"/>
            </a:xfrm>
            <a:prstGeom prst="roundRect">
              <a:avLst>
                <a:gd name="adj" fmla="val 11835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043982" y="2204266"/>
              <a:ext cx="2200426" cy="2362902"/>
              <a:chOff x="6043982" y="2204266"/>
              <a:chExt cx="2200426" cy="236290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043982" y="2204266"/>
                <a:ext cx="1919942" cy="6047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3200" b="1" dirty="0">
                    <a:latin typeface="宋体" panose="02010600030101010101" pitchFamily="2" charset="-122"/>
                  </a:rPr>
                  <a:t>多音字</a:t>
                </a:r>
                <a:endParaRPr lang="zh-CN" altLang="en-US" sz="3200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043982" y="3079858"/>
                <a:ext cx="220042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3600" b="1" dirty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挨</a:t>
                </a: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挨挤挤</a:t>
                </a:r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100002" y="2674331"/>
                <a:ext cx="698814" cy="6447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3200" b="1" dirty="0" err="1">
                    <a:solidFill>
                      <a:srgbClr val="FF0000"/>
                    </a:solidFill>
                    <a:latin typeface="汉语拼音" panose="020B0604020202020204" pitchFamily="34" charset="0"/>
                    <a:cs typeface="汉语拼音" panose="020B0604020202020204" pitchFamily="34" charset="0"/>
                  </a:rPr>
                  <a:t>āi</a:t>
                </a:r>
                <a:endParaRPr lang="zh-CN" altLang="en-US" sz="3200" b="1" dirty="0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43982" y="3920837"/>
                <a:ext cx="220042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3600" b="1" dirty="0">
                    <a:solidFill>
                      <a:srgbClr val="00B0F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挨</a:t>
                </a: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饿</a:t>
                </a:r>
                <a:endPara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100002" y="3501149"/>
                <a:ext cx="698814" cy="6447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3200" b="1" dirty="0" err="1">
                    <a:solidFill>
                      <a:srgbClr val="FF0000"/>
                    </a:solidFill>
                    <a:latin typeface="汉语拼音" panose="020B0604020202020204" pitchFamily="34" charset="0"/>
                    <a:cs typeface="汉语拼音" panose="020B0604020202020204" pitchFamily="34" charset="0"/>
                  </a:rPr>
                  <a:t>ái</a:t>
                </a:r>
                <a:endParaRPr lang="zh-CN" altLang="en-US" sz="3200" b="1" dirty="0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2137415" y="2228118"/>
            <a:ext cx="1440161" cy="64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péng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9" grpId="0"/>
      <p:bldP spid="21" grpId="0"/>
      <p:bldP spid="22" grpId="0"/>
      <p:bldP spid="2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6119" y="1202659"/>
            <a:ext cx="3903618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读好下面的词语。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6119" y="1986421"/>
            <a:ext cx="397562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花瓣儿　花骨朵儿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1989949"/>
            <a:ext cx="180020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儿化词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6119" y="2787774"/>
            <a:ext cx="2773262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莲蓬　衣裳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2000" y="2787774"/>
            <a:ext cx="3807011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第二个字都读轻声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1662883" y="2551485"/>
            <a:ext cx="222558" cy="119187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679107" y="2551485"/>
            <a:ext cx="222558" cy="119187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250931" y="3353781"/>
            <a:ext cx="222558" cy="119187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2465530" y="3353780"/>
            <a:ext cx="222558" cy="119187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3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821639" y="902766"/>
            <a:ext cx="1494626" cy="1494626"/>
          </a:xfrm>
          <a:prstGeom prst="rect">
            <a:avLst/>
          </a:prstGeom>
        </p:spPr>
      </p:pic>
      <p:pic>
        <p:nvPicPr>
          <p:cNvPr id="3" name="荷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8991" y="907174"/>
            <a:ext cx="1494626" cy="1494626"/>
          </a:xfrm>
          <a:prstGeom prst="rect">
            <a:avLst/>
          </a:prstGeom>
        </p:spPr>
      </p:pic>
      <p:pic>
        <p:nvPicPr>
          <p:cNvPr id="4" name="记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39877" y="2868167"/>
            <a:ext cx="1494626" cy="1494626"/>
          </a:xfrm>
          <a:prstGeom prst="rect">
            <a:avLst/>
          </a:prstGeom>
        </p:spPr>
      </p:pic>
      <p:pic>
        <p:nvPicPr>
          <p:cNvPr id="5" name="紧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50315" y="902766"/>
            <a:ext cx="1494626" cy="1494626"/>
          </a:xfrm>
          <a:prstGeom prst="rect">
            <a:avLst/>
          </a:prstGeom>
        </p:spPr>
      </p:pic>
      <p:pic>
        <p:nvPicPr>
          <p:cNvPr id="6" name="裂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58562" y="2871443"/>
            <a:ext cx="1494626" cy="1494626"/>
          </a:xfrm>
          <a:prstGeom prst="rect">
            <a:avLst/>
          </a:prstGeom>
        </p:spPr>
      </p:pic>
      <p:pic>
        <p:nvPicPr>
          <p:cNvPr id="7" name="蓬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492963" y="915566"/>
            <a:ext cx="1494626" cy="1494626"/>
          </a:xfrm>
          <a:prstGeom prst="rect">
            <a:avLst/>
          </a:prstGeom>
        </p:spPr>
      </p:pic>
      <p:pic>
        <p:nvPicPr>
          <p:cNvPr id="8" name="势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952334" y="2871443"/>
            <a:ext cx="1494626" cy="1494626"/>
          </a:xfrm>
          <a:prstGeom prst="rect">
            <a:avLst/>
          </a:prstGeom>
        </p:spPr>
      </p:pic>
      <p:pic>
        <p:nvPicPr>
          <p:cNvPr id="9" name="微">
            <a:hlinkClick r:id="" action="ppaction://media"/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646106" y="2871443"/>
            <a:ext cx="1494626" cy="1494626"/>
          </a:xfrm>
          <a:prstGeom prst="rect">
            <a:avLst/>
          </a:prstGeom>
        </p:spPr>
      </p:pic>
      <p:pic>
        <p:nvPicPr>
          <p:cNvPr id="10" name="胀">
            <a:hlinkClick r:id="" action="ppaction://media"/>
          </p:cNvPr>
          <p:cNvPicPr>
            <a:picLocks noChangeAspect="1"/>
          </p:cNvPicPr>
          <p:nvPr>
            <a:videoFile r:link="rId25"/>
            <p:extLst>
              <p:ext uri="{DAA4B4D4-6D71-4841-9C94-3DE7FCFB9230}">
                <p14:media xmlns:p14="http://schemas.microsoft.com/office/powerpoint/2010/main" r:embed="rId2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7164288" y="915566"/>
            <a:ext cx="1494626" cy="1494626"/>
          </a:xfrm>
          <a:prstGeom prst="rect">
            <a:avLst/>
          </a:prstGeom>
        </p:spPr>
      </p:pic>
      <p:sp>
        <p:nvSpPr>
          <p:cNvPr id="11" name="矩形: 圆角 10"/>
          <p:cNvSpPr/>
          <p:nvPr/>
        </p:nvSpPr>
        <p:spPr>
          <a:xfrm>
            <a:off x="362208" y="803126"/>
            <a:ext cx="3358454" cy="1719505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5439240" y="769945"/>
            <a:ext cx="1611409" cy="1719505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1075931" y="2777034"/>
            <a:ext cx="3421963" cy="1719505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236346" y="165164"/>
            <a:ext cx="213774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上下结构</a:t>
            </a:r>
            <a:endParaRPr lang="zh-CN" altLang="en-US" sz="32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120076" y="3500585"/>
            <a:ext cx="474465" cy="961308"/>
            <a:chOff x="1282699" y="3348681"/>
            <a:chExt cx="474465" cy="961308"/>
          </a:xfrm>
        </p:grpSpPr>
        <p:sp>
          <p:nvSpPr>
            <p:cNvPr id="16" name="椭圆 15"/>
            <p:cNvSpPr/>
            <p:nvPr/>
          </p:nvSpPr>
          <p:spPr>
            <a:xfrm rot="5400000">
              <a:off x="1371819" y="3259561"/>
              <a:ext cx="296225" cy="47446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连接符: 曲线 16"/>
            <p:cNvCxnSpPr/>
            <p:nvPr/>
          </p:nvCxnSpPr>
          <p:spPr>
            <a:xfrm rot="5400000">
              <a:off x="1089860" y="3837746"/>
              <a:ext cx="665082" cy="279403"/>
            </a:xfrm>
            <a:prstGeom prst="curved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4605681" y="4375484"/>
            <a:ext cx="1494627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不要漏写。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3764771" y="803125"/>
            <a:ext cx="1611409" cy="1719505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7105525" y="775250"/>
            <a:ext cx="1611409" cy="1719505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6272588" y="2777033"/>
            <a:ext cx="1611409" cy="1719505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3749960" y="172673"/>
            <a:ext cx="201995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左窄右宽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8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32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4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11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82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02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85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04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80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9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0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1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8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34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8" grpId="0"/>
      <p:bldP spid="18" grpId="1"/>
      <p:bldP spid="19" grpId="0" animBg="1"/>
      <p:bldP spid="20" grpId="0" animBg="1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689" y="334128"/>
            <a:ext cx="584783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这篇课文主要写了什么内容？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9780" y="1078193"/>
            <a:ext cx="7842929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latin typeface="+mj-ea"/>
                <a:ea typeface="+mj-ea"/>
              </a:rPr>
              <a:t>    本文讲述了（     ），“我”去公园游玩，一进门就闻到</a:t>
            </a:r>
            <a:r>
              <a:rPr lang="zh-CN" altLang="en-US" sz="3200" b="1" dirty="0">
                <a:latin typeface="+mj-ea"/>
              </a:rPr>
              <a:t>（        ）</a:t>
            </a:r>
            <a:r>
              <a:rPr lang="zh-CN" altLang="en-US" sz="3200" b="1" dirty="0">
                <a:latin typeface="+mj-ea"/>
                <a:ea typeface="+mj-ea"/>
              </a:rPr>
              <a:t>，“我”赶紧往</a:t>
            </a:r>
            <a:r>
              <a:rPr lang="zh-CN" altLang="en-US" sz="3200" b="1" dirty="0">
                <a:latin typeface="+mj-ea"/>
              </a:rPr>
              <a:t>（        ）</a:t>
            </a:r>
            <a:r>
              <a:rPr lang="zh-CN" altLang="en-US" sz="3200" b="1" dirty="0">
                <a:latin typeface="+mj-ea"/>
                <a:ea typeface="+mj-ea"/>
              </a:rPr>
              <a:t>跑去，看到了荷叶</a:t>
            </a:r>
            <a:r>
              <a:rPr lang="zh-CN" altLang="en-US" sz="3200" b="1" dirty="0">
                <a:latin typeface="+mj-ea"/>
              </a:rPr>
              <a:t>（          ）</a:t>
            </a:r>
            <a:r>
              <a:rPr lang="zh-CN" altLang="en-US" sz="3200" b="1" dirty="0">
                <a:latin typeface="+mj-ea"/>
                <a:ea typeface="+mj-ea"/>
              </a:rPr>
              <a:t>，荷花</a:t>
            </a:r>
            <a:r>
              <a:rPr lang="zh-CN" altLang="en-US" sz="3200" b="1" dirty="0">
                <a:latin typeface="+mj-ea"/>
              </a:rPr>
              <a:t>（             ）</a:t>
            </a:r>
            <a:r>
              <a:rPr lang="zh-CN" altLang="en-US" sz="3200" b="1" dirty="0">
                <a:latin typeface="+mj-ea"/>
                <a:ea typeface="+mj-ea"/>
              </a:rPr>
              <a:t>，每一朵的姿势</a:t>
            </a:r>
            <a:r>
              <a:rPr lang="zh-CN" altLang="en-US" sz="3200" b="1" dirty="0">
                <a:latin typeface="+mj-ea"/>
              </a:rPr>
              <a:t>（      ）</a:t>
            </a:r>
            <a:r>
              <a:rPr lang="zh-CN" altLang="en-US" sz="3200" b="1" dirty="0">
                <a:latin typeface="+mj-ea"/>
                <a:ea typeface="+mj-ea"/>
              </a:rPr>
              <a:t>。“我”联想</a:t>
            </a:r>
            <a:r>
              <a:rPr lang="zh-CN" altLang="en-US" sz="3200" b="1" dirty="0">
                <a:latin typeface="+mj-ea"/>
              </a:rPr>
              <a:t>（                </a:t>
            </a:r>
            <a:r>
              <a:rPr lang="en-US" altLang="zh-CN" sz="3200" b="1" dirty="0">
                <a:latin typeface="+mj-ea"/>
              </a:rPr>
              <a:t>              </a:t>
            </a:r>
            <a:r>
              <a:rPr lang="zh-CN" altLang="en-US" sz="3200" b="1" dirty="0">
                <a:latin typeface="+mj-ea"/>
              </a:rPr>
              <a:t>）</a:t>
            </a:r>
            <a:r>
              <a:rPr lang="zh-CN" altLang="en-US" sz="3200" b="1" dirty="0">
                <a:latin typeface="+mj-ea"/>
                <a:ea typeface="+mj-ea"/>
              </a:rPr>
              <a:t>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6205" y="1067606"/>
            <a:ext cx="108051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清早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4017" y="1613920"/>
            <a:ext cx="211105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一阵清香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264" y="2229421"/>
            <a:ext cx="2236032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荷花池边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3877" y="2818275"/>
            <a:ext cx="269806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挨挨挤挤的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5648" y="2825984"/>
            <a:ext cx="3259378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已经开了不少了 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3078" y="3423056"/>
            <a:ext cx="183144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都很美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1640" y="4011910"/>
            <a:ext cx="6289209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自己就是荷花，在池中翩翩起舞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 bwMode="auto">
          <a:xfrm>
            <a:off x="1691680" y="180738"/>
            <a:ext cx="6192688" cy="5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再读课文，欣赏荷叶和荷花之美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802116"/>
            <a:ext cx="7801462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自由读第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自然段，思考：作者看到了什么？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5"/>
          <p:cNvSpPr/>
          <p:nvPr/>
        </p:nvSpPr>
        <p:spPr>
          <a:xfrm>
            <a:off x="339150" y="1399336"/>
            <a:ext cx="8265297" cy="35905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荷花已经开了不少了。荷叶挨挨挤挤的，像一个个碧绿的大圆盘。白荷花在这些大圆盘之间冒出来。有的才展开两三片花瓣儿。有的花瓣儿全展开了，露出嫩黄色的小莲蓬。有的还是花骨朵儿，看起来饱胀得马上要破裂似的。</a:t>
            </a: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1274080" y="1465637"/>
            <a:ext cx="835200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13346" y="1465637"/>
            <a:ext cx="835200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PP_MARK_KEY" val="2979e384-6d3f-4ff0-aaa4-d72431c09fb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2862</Words>
  <Application>WPS 演示</Application>
  <PresentationFormat>全屏显示(16:9)</PresentationFormat>
  <Paragraphs>247</Paragraphs>
  <Slides>26</Slides>
  <Notes>0</Notes>
  <HiddenSlides>0</HiddenSlides>
  <MMClips>9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</vt:lpstr>
      <vt:lpstr>黑体</vt:lpstr>
      <vt:lpstr>汉语拼音</vt:lpstr>
      <vt:lpstr>Vijaya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lastModifiedBy>唐唐唐小糖1</cp:lastModifiedBy>
  <cp:revision>704</cp:revision>
  <dcterms:created xsi:type="dcterms:W3CDTF">2016-10-29T08:56:00Z</dcterms:created>
  <dcterms:modified xsi:type="dcterms:W3CDTF">2026-02-25T03:34:23Z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3DDE640CF11F4880BB9F4FF2F71EE043</vt:lpwstr>
  </property>
  <property fmtid="{D5CDD505-2E9C-101B-9397-08002B2CF9AE}" pid="4" name="KSOProductBuildVer">
    <vt:lpwstr>2052-12.1.0.25225</vt:lpwstr>
  </property>
</Properties>
</file>