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86" r:id="rId3"/>
    <p:sldId id="553" r:id="rId4"/>
    <p:sldId id="598" r:id="rId5"/>
    <p:sldId id="555" r:id="rId6"/>
    <p:sldId id="556" r:id="rId7"/>
    <p:sldId id="557" r:id="rId8"/>
    <p:sldId id="561" r:id="rId9"/>
    <p:sldId id="564" r:id="rId10"/>
    <p:sldId id="565" r:id="rId11"/>
    <p:sldId id="588" r:id="rId12"/>
    <p:sldId id="568" r:id="rId13"/>
    <p:sldId id="570" r:id="rId14"/>
    <p:sldId id="571" r:id="rId15"/>
    <p:sldId id="572" r:id="rId16"/>
    <p:sldId id="573" r:id="rId17"/>
    <p:sldId id="576" r:id="rId18"/>
    <p:sldId id="589" r:id="rId19"/>
    <p:sldId id="590" r:id="rId20"/>
    <p:sldId id="591" r:id="rId21"/>
    <p:sldId id="579" r:id="rId22"/>
    <p:sldId id="580" r:id="rId23"/>
    <p:sldId id="581" r:id="rId24"/>
    <p:sldId id="592" r:id="rId25"/>
    <p:sldId id="593" r:id="rId26"/>
    <p:sldId id="594" r:id="rId27"/>
    <p:sldId id="595" r:id="rId28"/>
    <p:sldId id="584" r:id="rId29"/>
    <p:sldId id="596" r:id="rId30"/>
    <p:sldId id="597" r:id="rId31"/>
    <p:sldId id="562" r:id="rId32"/>
    <p:sldId id="585" r:id="rId33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DE4DA"/>
    <a:srgbClr val="AAE2E3"/>
    <a:srgbClr val="E4F6F5"/>
    <a:srgbClr val="E4F6F0"/>
    <a:srgbClr val="D5F0EA"/>
    <a:srgbClr val="89D7F8"/>
    <a:srgbClr val="82A6DC"/>
    <a:srgbClr val="FDE5AB"/>
    <a:srgbClr val="FCDE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6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7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7FCA68-6C16-421B-B524-6AA572B6801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等线" panose="02010600030101010101" pitchFamily="2" charset="-122"/>
              </a:defRPr>
            </a:lvl1pPr>
          </a:lstStyle>
          <a:p>
            <a:pPr>
              <a:defRPr/>
            </a:pPr>
            <a:fld id="{D74FEFBE-9158-4A28-8743-10700FC7252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16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45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4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330" algn="l" defTabSz="68453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43500"/>
            <a:chOff x="-7608" y="-16932"/>
            <a:chExt cx="12199608" cy="68625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rcRect t="37427"/>
            <a:stretch>
              <a:fillRect/>
            </a:stretch>
          </p:blipFill>
          <p:spPr>
            <a:xfrm>
              <a:off x="-7608" y="-16932"/>
              <a:ext cx="12199608" cy="68625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7608" y="1816726"/>
              <a:ext cx="8767042" cy="460923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rcRect l="5623" t="22746" r="10461" b="24800"/>
          <a:stretch>
            <a:fillRect/>
          </a:stretch>
        </p:blipFill>
        <p:spPr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48575" y="-131762"/>
            <a:ext cx="1585913" cy="150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9725" y="261938"/>
            <a:ext cx="1682750" cy="1597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 userDrawn="1"/>
        </p:nvGrpSpPr>
        <p:grpSpPr>
          <a:xfrm>
            <a:off x="0" y="4268788"/>
            <a:ext cx="9144000" cy="874712"/>
            <a:chOff x="0" y="4268856"/>
            <a:chExt cx="9144000" cy="87464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rcRect l="3314" t="42049" b="40948"/>
            <a:stretch>
              <a:fillRect/>
            </a:stretch>
          </p:blipFill>
          <p:spPr>
            <a:xfrm>
              <a:off x="0" y="4268857"/>
              <a:ext cx="4973044" cy="8746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rcRect l="3314" t="42049" b="40948"/>
            <a:stretch>
              <a:fillRect/>
            </a:stretch>
          </p:blipFill>
          <p:spPr>
            <a:xfrm flipH="1">
              <a:off x="4170956" y="4268856"/>
              <a:ext cx="4973044" cy="8746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0" y="0"/>
            <a:ext cx="9144000" cy="5143500"/>
            <a:chOff x="-7608" y="-16932"/>
            <a:chExt cx="12199608" cy="6862504"/>
          </a:xfrm>
        </p:grpSpPr>
        <p:pic>
          <p:nvPicPr>
            <p:cNvPr id="4" name="图片 4"/>
            <p:cNvPicPr>
              <a:picLocks noChangeAspect="1"/>
            </p:cNvPicPr>
            <p:nvPr/>
          </p:nvPicPr>
          <p:blipFill>
            <a:blip r:embed="rId2"/>
            <a:srcRect t="37427"/>
            <a:stretch>
              <a:fillRect/>
            </a:stretch>
          </p:blipFill>
          <p:spPr>
            <a:xfrm>
              <a:off x="-7608" y="-16932"/>
              <a:ext cx="12199608" cy="68625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7608" y="1816726"/>
              <a:ext cx="8767042" cy="460923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  <p:pic>
        <p:nvPicPr>
          <p:cNvPr id="6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4176531">
            <a:off x="-109537" y="-255587"/>
            <a:ext cx="1512887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8"/>
          <p:cNvPicPr>
            <a:picLocks noChangeAspect="1"/>
          </p:cNvPicPr>
          <p:nvPr userDrawn="1"/>
        </p:nvPicPr>
        <p:blipFill>
          <a:blip r:embed="rId6"/>
          <a:srcRect t="27856"/>
          <a:stretch>
            <a:fillRect/>
          </a:stretch>
        </p:blipFill>
        <p:spPr>
          <a:xfrm>
            <a:off x="6708775" y="3886200"/>
            <a:ext cx="2435225" cy="124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media" Target="../media/media4.mp4"/><Relationship Id="rId8" Type="http://schemas.openxmlformats.org/officeDocument/2006/relationships/video" Target="../media/media4.mp4"/><Relationship Id="rId7" Type="http://schemas.openxmlformats.org/officeDocument/2006/relationships/image" Target="../media/image21.png"/><Relationship Id="rId6" Type="http://schemas.microsoft.com/office/2007/relationships/media" Target="../media/media3.mp4"/><Relationship Id="rId5" Type="http://schemas.openxmlformats.org/officeDocument/2006/relationships/video" Target="../media/media3.mp4"/><Relationship Id="rId4" Type="http://schemas.openxmlformats.org/officeDocument/2006/relationships/image" Target="../media/image20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9" Type="http://schemas.microsoft.com/office/2007/relationships/media" Target="../media/media7.mp4"/><Relationship Id="rId8" Type="http://schemas.openxmlformats.org/officeDocument/2006/relationships/video" Target="../media/media7.mp4"/><Relationship Id="rId7" Type="http://schemas.openxmlformats.org/officeDocument/2006/relationships/image" Target="../media/image25.png"/><Relationship Id="rId6" Type="http://schemas.microsoft.com/office/2007/relationships/media" Target="../media/media6.mp4"/><Relationship Id="rId5" Type="http://schemas.openxmlformats.org/officeDocument/2006/relationships/video" Target="../media/media6.mp4"/><Relationship Id="rId4" Type="http://schemas.openxmlformats.org/officeDocument/2006/relationships/image" Target="../media/image13.png"/><Relationship Id="rId3" Type="http://schemas.openxmlformats.org/officeDocument/2006/relationships/image" Target="../media/image24.png"/><Relationship Id="rId20" Type="http://schemas.openxmlformats.org/officeDocument/2006/relationships/slideLayout" Target="../slideLayouts/slideLayout3.xml"/><Relationship Id="rId2" Type="http://schemas.microsoft.com/office/2007/relationships/media" Target="../media/media5.mp4"/><Relationship Id="rId19" Type="http://schemas.openxmlformats.org/officeDocument/2006/relationships/image" Target="../media/image29.png"/><Relationship Id="rId18" Type="http://schemas.microsoft.com/office/2007/relationships/media" Target="../media/media10.mp4"/><Relationship Id="rId17" Type="http://schemas.openxmlformats.org/officeDocument/2006/relationships/video" Target="../media/media10.mp4"/><Relationship Id="rId16" Type="http://schemas.openxmlformats.org/officeDocument/2006/relationships/image" Target="../media/image28.png"/><Relationship Id="rId15" Type="http://schemas.microsoft.com/office/2007/relationships/media" Target="../media/media9.mp4"/><Relationship Id="rId14" Type="http://schemas.openxmlformats.org/officeDocument/2006/relationships/video" Target="../media/media9.mp4"/><Relationship Id="rId13" Type="http://schemas.openxmlformats.org/officeDocument/2006/relationships/image" Target="../media/image27.png"/><Relationship Id="rId12" Type="http://schemas.microsoft.com/office/2007/relationships/media" Target="../media/media8.mp4"/><Relationship Id="rId11" Type="http://schemas.openxmlformats.org/officeDocument/2006/relationships/video" Target="../media/media8.mp4"/><Relationship Id="rId10" Type="http://schemas.openxmlformats.org/officeDocument/2006/relationships/image" Target="../media/image26.png"/><Relationship Id="rId1" Type="http://schemas.openxmlformats.org/officeDocument/2006/relationships/video" Target="../media/media5.mp4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rcRect l="4240" t="17191" r="4706" b="12315"/>
          <a:stretch>
            <a:fillRect/>
          </a:stretch>
        </p:blipFill>
        <p:spPr>
          <a:xfrm>
            <a:off x="1136650" y="1133475"/>
            <a:ext cx="3390900" cy="262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"/>
          <p:cNvPicPr>
            <a:picLocks noChangeAspect="1"/>
          </p:cNvPicPr>
          <p:nvPr/>
        </p:nvPicPr>
        <p:blipFill>
          <a:blip r:embed="rId1"/>
          <a:srcRect l="4240" t="17191" r="4706" b="12315"/>
          <a:stretch>
            <a:fillRect/>
          </a:stretch>
        </p:blipFill>
        <p:spPr>
          <a:xfrm>
            <a:off x="4572000" y="1133475"/>
            <a:ext cx="3390900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>
            <a:hlinkClick r:id="rId2" action="ppaction://hlinksldjump"/>
          </p:cNvPr>
          <p:cNvSpPr txBox="1"/>
          <p:nvPr/>
        </p:nvSpPr>
        <p:spPr bwMode="auto">
          <a:xfrm>
            <a:off x="1827302" y="1987978"/>
            <a:ext cx="2009596" cy="58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>
            <a:hlinkClick r:id="rId3" action="ppaction://hlinksldjump"/>
          </p:cNvPr>
          <p:cNvSpPr txBox="1"/>
          <p:nvPr/>
        </p:nvSpPr>
        <p:spPr bwMode="auto">
          <a:xfrm>
            <a:off x="5307102" y="1987978"/>
            <a:ext cx="2009596" cy="58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233" y="1679737"/>
            <a:ext cx="5070296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>
                <a:solidFill>
                  <a:srgbClr val="0070C0"/>
                </a:solidFill>
              </a:rPr>
              <a:t>    两只长长的耳朵，一双圆溜溜的眼睛，加上绒球似的尾巴，凑成了那样可爱乖巧的小兔子。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948" y="1508113"/>
            <a:ext cx="2683374" cy="2905488"/>
          </a:xfrm>
          <a:prstGeom prst="rect">
            <a:avLst/>
          </a:prstGeom>
        </p:spPr>
      </p:pic>
      <p:sp>
        <p:nvSpPr>
          <p:cNvPr id="32" name="TextBox 4"/>
          <p:cNvSpPr txBox="1">
            <a:spLocks noChangeArrowheads="1"/>
          </p:cNvSpPr>
          <p:nvPr/>
        </p:nvSpPr>
        <p:spPr bwMode="auto">
          <a:xfrm>
            <a:off x="683233" y="780587"/>
            <a:ext cx="7805771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仿照这种写法写一写其他小动物的外形。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21678" y="141288"/>
            <a:ext cx="5014512" cy="854075"/>
            <a:chOff x="2021678" y="141288"/>
            <a:chExt cx="5014512" cy="854075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2749685" y="141288"/>
              <a:ext cx="3715966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2021678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465651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135028" y="276972"/>
            <a:ext cx="4852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品读课文，想象春光美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65879" y="908079"/>
            <a:ext cx="877491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2800" dirty="0"/>
              <a:t>默读课文第</a:t>
            </a:r>
            <a:r>
              <a:rPr lang="en-US" altLang="zh-CN" sz="2800" dirty="0"/>
              <a:t>2</a:t>
            </a:r>
            <a:r>
              <a:rPr lang="zh-CN" altLang="en-US" sz="2800" dirty="0"/>
              <a:t>自然段，用横线画出作者描写的春天景物。</a:t>
            </a:r>
            <a:endParaRPr lang="zh-CN" altLang="en-US" sz="2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65879" y="1521069"/>
            <a:ext cx="8774916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二三月的春日里，轻风微微地吹拂着，如毛的细雨由天上洒落着，千条万条的柔柳，红的白的黄的花，青的草，绿的叶，都像赶集似的聚拢来，形成了烂漫无比的春天。这时候，那些小燕子，那么伶俐可爱的小燕子，也由南方飞来，加入这光彩夺目的图画中，为春光平添了许多生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769723" y="2014214"/>
            <a:ext cx="8433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94644" y="2014214"/>
            <a:ext cx="77195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53337" y="2568927"/>
            <a:ext cx="69675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99416" y="2580233"/>
            <a:ext cx="257603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0104" y="3157635"/>
            <a:ext cx="7248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35640" y="3157635"/>
            <a:ext cx="104036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460072" y="2574072"/>
            <a:ext cx="38597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57256" y="164505"/>
            <a:ext cx="574832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你们知道什么是“赶集”吗？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55" y="934973"/>
            <a:ext cx="2467675" cy="164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969230" y="922507"/>
            <a:ext cx="5922706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2800" dirty="0"/>
              <a:t>    这是一种民间风俗，人们在特定的时间特定的地点聚在一起买东西、卖东西，这种方式就叫作“赶集”。</a:t>
            </a:r>
            <a:endParaRPr lang="zh-CN" altLang="en-US" sz="2800" dirty="0"/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69871" y="2689005"/>
            <a:ext cx="475772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“赶集”在文中指什么呢？</a:t>
            </a:r>
            <a:endParaRPr lang="zh-CN" altLang="en-US" dirty="0"/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69871" y="3225004"/>
            <a:ext cx="884776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在文中指轻风、细雨、柔柳、花、草、叶等，所有美好的景物都聚拢在一起，将事物拟人化，写出了一派欣欣向荣的样子。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95912" y="488206"/>
            <a:ext cx="859091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自由读这个句子，想象一下你仿佛看到了怎样的画面。</a:t>
            </a:r>
            <a:endParaRPr lang="zh-CN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08355" y="1061248"/>
            <a:ext cx="8366026" cy="194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二三月的春日里，轻风微微地吹拂着，如毛的细雨由天上洒落着，千条万条的柔柳，红的白的黄的花，青的草，绿的叶，都像赶集似的聚拢来，形成了烂漫无比的春天。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08355" y="3010308"/>
            <a:ext cx="8327290" cy="194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600" dirty="0"/>
              <a:t>    我仿佛感受到春风的轻柔，仿佛看到天上下着如毛的细雨，柔柳在空中随风摇摆，树叶绿得发亮，地上小草青青，五颜六色的花朵竞相开放的热闹情形，从中感受到春日风光的无限美好。</a:t>
            </a:r>
            <a:endParaRPr lang="zh-CN" altLang="en-US" sz="2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83349" y="455659"/>
            <a:ext cx="8187689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这时候，那些小燕子，那么伶俐可爱的小燕子，也由南方飞来，加入这光彩夺目的图画中，为春光平添了许多生趣。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63502" y="1547977"/>
            <a:ext cx="139814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连接符: 曲线 9"/>
          <p:cNvCxnSpPr/>
          <p:nvPr/>
        </p:nvCxnSpPr>
        <p:spPr>
          <a:xfrm>
            <a:off x="4945164" y="1561091"/>
            <a:ext cx="241300" cy="209550"/>
          </a:xfrm>
          <a:prstGeom prst="curvedConnector3">
            <a:avLst>
              <a:gd name="adj1" fmla="val 10526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209962" y="1535265"/>
            <a:ext cx="2359700" cy="43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形容颜色非常耀眼。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63651" y="2074321"/>
            <a:ext cx="8475449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边读这句话边想象画面，并思考：春天，有了小燕子的加入，会有哪些不一样的感觉呢？</a:t>
            </a:r>
            <a:endParaRPr lang="zh-CN" altLang="en-US" dirty="0"/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06323" y="3216277"/>
            <a:ext cx="8074026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使得春天更充满活力，更富有生趣，更加光彩夺目。</a:t>
            </a:r>
            <a:endParaRPr lang="zh-CN" altLang="en-US" dirty="0"/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463651" y="3716250"/>
            <a:ext cx="8609013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男女生合作读，男生读描写春景的句子，女生读小燕子加入春光中的句子，读出对春光的赞美之情。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7155754" y="2628099"/>
            <a:ext cx="1322705" cy="573042"/>
            <a:chOff x="3416300" y="3955790"/>
            <a:chExt cx="1322705" cy="573042"/>
          </a:xfrm>
        </p:grpSpPr>
        <p:sp>
          <p:nvSpPr>
            <p:cNvPr id="18" name="流程图: 可选过程 17"/>
            <p:cNvSpPr/>
            <p:nvPr/>
          </p:nvSpPr>
          <p:spPr>
            <a:xfrm>
              <a:off x="3416300" y="4000500"/>
              <a:ext cx="1276350" cy="528332"/>
            </a:xfrm>
            <a:prstGeom prst="flowChartAlternate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4"/>
            <p:cNvSpPr txBox="1">
              <a:spLocks noChangeArrowheads="1"/>
            </p:cNvSpPr>
            <p:nvPr/>
          </p:nvSpPr>
          <p:spPr bwMode="auto">
            <a:xfrm>
              <a:off x="3416856" y="3955790"/>
              <a:ext cx="1322149" cy="573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latinLnBrk="0" hangingPunct="1">
                <a:lnSpc>
                  <a:spcPct val="130000"/>
                </a:lnSpc>
                <a:spcBef>
                  <a:spcPts val="120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春光美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95382" y="141288"/>
            <a:ext cx="4489212" cy="854075"/>
            <a:chOff x="2295382" y="141288"/>
            <a:chExt cx="4489212" cy="854075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3020467" y="141288"/>
              <a:ext cx="3193587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2295382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214055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295382" y="275937"/>
            <a:ext cx="4540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仔细观察，指导书写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凑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5276" y="1478399"/>
            <a:ext cx="1989348" cy="1989348"/>
          </a:xfrm>
          <a:prstGeom prst="rect">
            <a:avLst/>
          </a:prstGeom>
        </p:spPr>
      </p:pic>
      <p:pic>
        <p:nvPicPr>
          <p:cNvPr id="8" name="集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42942" y="1478399"/>
            <a:ext cx="1989348" cy="1989348"/>
          </a:xfrm>
          <a:prstGeom prst="rect">
            <a:avLst/>
          </a:prstGeom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844683" y="3742093"/>
            <a:ext cx="1727200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末笔是点。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83364" y="2903754"/>
            <a:ext cx="442419" cy="863932"/>
            <a:chOff x="1265731" y="2895600"/>
            <a:chExt cx="442419" cy="863932"/>
          </a:xfrm>
        </p:grpSpPr>
        <p:sp>
          <p:nvSpPr>
            <p:cNvPr id="12" name="椭圆 11"/>
            <p:cNvSpPr/>
            <p:nvPr/>
          </p:nvSpPr>
          <p:spPr>
            <a:xfrm rot="2647492">
              <a:off x="1365250" y="2895600"/>
              <a:ext cx="342900" cy="2159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连接符: 曲线 13"/>
            <p:cNvCxnSpPr>
              <a:stCxn id="12" idx="4"/>
            </p:cNvCxnSpPr>
            <p:nvPr/>
          </p:nvCxnSpPr>
          <p:spPr>
            <a:xfrm rot="5400000">
              <a:off x="1024391" y="3322379"/>
              <a:ext cx="678493" cy="195813"/>
            </a:xfrm>
            <a:prstGeom prst="curvedConnector3">
              <a:avLst>
                <a:gd name="adj1" fmla="val -6027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6234291" y="3767686"/>
            <a:ext cx="2406650" cy="50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横画平行等距。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97904" y="1950921"/>
            <a:ext cx="622300" cy="1791172"/>
            <a:chOff x="4457700" y="2197099"/>
            <a:chExt cx="622300" cy="1791172"/>
          </a:xfrm>
        </p:grpSpPr>
        <p:sp>
          <p:nvSpPr>
            <p:cNvPr id="18" name="椭圆 17"/>
            <p:cNvSpPr/>
            <p:nvPr/>
          </p:nvSpPr>
          <p:spPr>
            <a:xfrm>
              <a:off x="4457700" y="2197099"/>
              <a:ext cx="622300" cy="49131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连接符: 曲线 18"/>
            <p:cNvCxnSpPr/>
            <p:nvPr/>
          </p:nvCxnSpPr>
          <p:spPr>
            <a:xfrm rot="5400000">
              <a:off x="3944301" y="3208164"/>
              <a:ext cx="1293507" cy="266707"/>
            </a:xfrm>
            <a:prstGeom prst="curvedConnector3">
              <a:avLst>
                <a:gd name="adj1" fmla="val 754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泼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570992" y="1478399"/>
            <a:ext cx="1989348" cy="19893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9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5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5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02113" y="141288"/>
            <a:ext cx="5578496" cy="854075"/>
            <a:chOff x="1902113" y="141288"/>
            <a:chExt cx="5578496" cy="854075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2627198" y="141288"/>
              <a:ext cx="4282871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1902113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910070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083450" y="275937"/>
            <a:ext cx="52019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品读课文，想象燕子飞行图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7374861" y="680324"/>
            <a:ext cx="18586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839823" y="1597590"/>
            <a:ext cx="7464353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回顾第</a:t>
            </a:r>
            <a:r>
              <a:rPr lang="en-US" altLang="zh-CN" sz="3200" dirty="0"/>
              <a:t>1</a:t>
            </a:r>
            <a:r>
              <a:rPr lang="zh-CN" altLang="en-US" sz="3200" dirty="0"/>
              <a:t>～</a:t>
            </a:r>
            <a:r>
              <a:rPr lang="en-US" altLang="zh-CN" sz="3200" dirty="0"/>
              <a:t>2</a:t>
            </a:r>
            <a:r>
              <a:rPr lang="zh-CN" altLang="en-US" sz="3200" dirty="0"/>
              <a:t>自然段的学习方法。</a:t>
            </a:r>
            <a:endParaRPr lang="zh-CN" altLang="en-US" sz="3200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657827" y="2420049"/>
            <a:ext cx="3406582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>
                <a:solidFill>
                  <a:srgbClr val="C00000"/>
                </a:solidFill>
              </a:rPr>
              <a:t>边读边想象画面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39823" y="3220907"/>
            <a:ext cx="7464353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用同样的方法学习第</a:t>
            </a:r>
            <a:r>
              <a:rPr lang="en-US" altLang="zh-CN" sz="3200" dirty="0"/>
              <a:t>3</a:t>
            </a:r>
            <a:r>
              <a:rPr lang="zh-CN" altLang="en-US" sz="3200" dirty="0"/>
              <a:t>～</a:t>
            </a:r>
            <a:r>
              <a:rPr lang="en-US" altLang="zh-CN" sz="3200" dirty="0"/>
              <a:t>4</a:t>
            </a:r>
            <a:r>
              <a:rPr lang="zh-CN" altLang="en-US" sz="3200" dirty="0"/>
              <a:t>自然段。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66145" y="286433"/>
            <a:ext cx="821171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自由读第</a:t>
            </a:r>
            <a:r>
              <a:rPr lang="en-US" altLang="zh-CN" dirty="0"/>
              <a:t>3</a:t>
            </a:r>
            <a:r>
              <a:rPr lang="zh-CN" altLang="en-US" dirty="0"/>
              <a:t>～</a:t>
            </a:r>
            <a:r>
              <a:rPr lang="en-US" altLang="zh-CN" dirty="0"/>
              <a:t>4</a:t>
            </a:r>
            <a:r>
              <a:rPr lang="zh-CN" altLang="en-US" dirty="0"/>
              <a:t>自然段，画出小燕子的飞行地点及飞行姿态。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66145" y="1483258"/>
            <a:ext cx="8187689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小燕子带了它的剪刀似的尾巴，在阳光满地时，斜飞于旷亮无比的天空，叽的一声，已由这里的稻田上，飞到那边的高柳下了。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3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另有几只却在波光粼粼的湖面上横掠着，小燕子的翼尖或剪尾，偶尔沾了一下水面，那小圆晕便一圈一圈地荡漾开去。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60779" y="2571750"/>
            <a:ext cx="25386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90166" y="2114878"/>
            <a:ext cx="835200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420401" y="3701908"/>
            <a:ext cx="25488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6226139" y="3203939"/>
            <a:ext cx="835200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24643" y="699521"/>
            <a:ext cx="8481744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小燕子飞行的特点是什么？从哪些地方能看出来？试从文中找到相关描述。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09156" y="2077858"/>
            <a:ext cx="891271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“叽的一声，已由这里的稻田上，飞到那边的高柳下了”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24643" y="2896042"/>
            <a:ext cx="8607389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2800" dirty="0"/>
              <a:t>    “叽的一声”说明小燕子只叫了一声，我们都还没有反应过来，小燕子已经从这边飞到那边了，可以看出小燕子的速度很快。</a:t>
            </a:r>
            <a:endParaRPr lang="zh-CN" altLang="en-US" sz="2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39044" y="1266118"/>
            <a:ext cx="224294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2800" dirty="0">
                <a:solidFill>
                  <a:srgbClr val="C00000"/>
                </a:solidFill>
              </a:rPr>
              <a:t>迅捷、轻盈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36511" y="878401"/>
            <a:ext cx="8247894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“另有几只却在波光粼粼的湖面上横掠着，小燕子的翼尖或剪尾，偶尔沾了一下水面，那小圆晕便一圈一圈地荡漾开去”</a:t>
            </a:r>
            <a:endParaRPr lang="zh-CN" altLang="en-US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6511" y="2856604"/>
            <a:ext cx="817597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小燕子沾了一下水面就有小圆晕了，说明小燕子的飞行速度快。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95382" y="141288"/>
            <a:ext cx="4489212" cy="854075"/>
            <a:chOff x="2295382" y="141288"/>
            <a:chExt cx="4489212" cy="854075"/>
          </a:xfrm>
        </p:grpSpPr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3020467" y="141288"/>
              <a:ext cx="3193587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2295382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214055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36324" y="1254150"/>
            <a:ext cx="473638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歌曲欣赏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小燕子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338070" y="289490"/>
            <a:ext cx="44678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歌曲导入，认识作者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6805930" y="91075"/>
            <a:ext cx="20376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186008" y="3882713"/>
            <a:ext cx="429780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莺歌燕舞、泥融飞燕子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音频：小燕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9593" y="2009866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6323" y="3309671"/>
            <a:ext cx="642134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你知道哪些与燕子相关的词语、诗句？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391" y="1248892"/>
            <a:ext cx="2802783" cy="197822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87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7" grpId="0"/>
      <p:bldP spid="7" grpId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214436" y="407510"/>
            <a:ext cx="4937919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把“沾”改成“碰”行不行？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74737" y="1149777"/>
            <a:ext cx="2195513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不行。</a:t>
            </a:r>
            <a:endParaRPr lang="en-US" altLang="zh-CN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77836" y="1658442"/>
            <a:ext cx="8488363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①“沾”表示只接触到一点儿湖面，而“碰”表示接触的湖面面积大，“沾”字更能表现小燕子的动作很轻快，很美。</a:t>
            </a:r>
            <a:endParaRPr lang="zh-CN" altLang="en-US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77836" y="3161135"/>
            <a:ext cx="8488363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②“沾”字让人感觉小燕子接触水面的面积大还是小，完全由它们自己掌握。小燕子的飞行动作很熟练，它们非常潇洒，好像一切都在自己的掌控之中。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94473" y="1049330"/>
            <a:ext cx="5526881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把“横掠”改成“横飞”好不好？</a:t>
            </a:r>
            <a:endParaRPr lang="zh-CN" altLang="en-US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94473" y="1877981"/>
            <a:ext cx="8187689" cy="260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不好。因为“掠”是指轻轻擦过，一个“掠”字表现出小燕子飞行时动作的轻快和姿势的优美，就像轻风从水面上轻轻拂过一样，如果不是那一圈圈小圆晕，我们甚至都感觉不到小燕子曾经从水面上飞过。</a:t>
            </a:r>
            <a:endParaRPr lang="en-US" altLang="zh-CN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43793" y="1194085"/>
            <a:ext cx="7656414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小燕子斜飞于天空、横掠过湖面时是那样轻快，从中我们体会到了小燕子飞行时的动态美。请同学们有感情地读一读第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自然段，边读边想象画面。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2113" y="141288"/>
            <a:ext cx="5578496" cy="854075"/>
            <a:chOff x="1902113" y="141288"/>
            <a:chExt cx="5578496" cy="854075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2627198" y="141288"/>
              <a:ext cx="4282871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1902113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910070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083450" y="275937"/>
            <a:ext cx="52019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品读课文，想象燕子休憩图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31128" y="995361"/>
            <a:ext cx="8481744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    自由朗读第</a:t>
            </a:r>
            <a:r>
              <a:rPr lang="en-US" altLang="zh-CN" sz="3200" dirty="0"/>
              <a:t>5</a:t>
            </a:r>
            <a:r>
              <a:rPr lang="zh-CN" altLang="en-US" sz="3200" dirty="0"/>
              <a:t>自然段，说说你最喜欢的句子以及由此想象到的画面。</a:t>
            </a:r>
            <a:endParaRPr lang="zh-CN" altLang="en-US" sz="3200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31128" y="2411899"/>
            <a:ext cx="8566291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那边还有飞倦了的几对，闲散地在纤细的电线上休憩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嫩蓝的春天，几支木杆，几痕细线连于杆与杆之间，线上停着几个小黑点，那便是燕子。多么有趣的一幅图画呀！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567986" y="768034"/>
            <a:ext cx="6008027" cy="209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几条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几根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6737" y="3185377"/>
            <a:ext cx="7930523" cy="157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“几痕细线”是说电线离人很远，所以看上去细细的，痕迹不明显。展现了电线若有若无的朦胧美。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799707" y="798856"/>
            <a:ext cx="531687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通常修饰细长且不明显的痕迹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799707" y="1560292"/>
            <a:ext cx="531687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修饰细长、可弯曲的事物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799707" y="2301387"/>
            <a:ext cx="531687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修饰细长且质地较硬的固体</a:t>
            </a:r>
            <a:endParaRPr lang="zh-CN" altLang="en-US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567986" y="103912"/>
            <a:ext cx="2165492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比一比：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26723" y="872072"/>
            <a:ext cx="8116585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    为什么作者把停在线上的小燕子说成是“小黑点”？</a:t>
            </a:r>
            <a:endParaRPr lang="zh-CN" altLang="en-US" sz="32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9752" y="2340425"/>
            <a:ext cx="7930523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    因为小燕子的颜色主要是黑色的，停歇在纤细的电线上，远远看上去就像是小黑点。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69870" y="995362"/>
            <a:ext cx="866111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结合图片，发挥想象，描述燕子休憩的画面。</a:t>
            </a:r>
            <a:endParaRPr lang="zh-CN" altLang="en-US" sz="3200" dirty="0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69871" y="2042474"/>
            <a:ext cx="5250094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    停在几痕细线上的燕子，好像五线谱上的音符，正谱写着春天的赞歌。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8291" y="2042474"/>
            <a:ext cx="2803249" cy="192335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37588" y="624977"/>
            <a:ext cx="8570106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有感情地朗读第</a:t>
            </a:r>
            <a:r>
              <a:rPr lang="en-US" altLang="zh-CN" dirty="0"/>
              <a:t>5</a:t>
            </a:r>
            <a:r>
              <a:rPr lang="zh-CN" altLang="en-US" dirty="0"/>
              <a:t>自然段，感受燕子休憩时的静态美，体会作者对燕子的喜爱之情。</a:t>
            </a:r>
            <a:endParaRPr lang="zh-CN" altLang="en-US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31128" y="2031755"/>
            <a:ext cx="8566291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那边还有飞倦了的几对，闲散地在纤细的电线上休憩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嫩蓝的春天，几支木杆，几痕细线连于杆与杆之间，线上停着几个小黑点，那便是燕子。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多么有趣的一幅图画呀！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092520" y="1126321"/>
            <a:ext cx="295896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623338" y="1537817"/>
            <a:ext cx="1667854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郑振铎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86946" y="2110859"/>
            <a:ext cx="8734098" cy="28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就在这时，我们的小燕子，二只，三只，四只，在海上出现了。它们仍是隽逸地从容地在海面上斜掠着，如在小湖面上一样；海水被它的似剪的尾与翼尖一打，也仍是连漾了好几圈圆晕。小小的燕子，浩莽的大海，飞着飞着，不会觉得倦吗？不会遇着暴风疾雨吗？我们真替它们担心呢！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86946" y="497958"/>
            <a:ext cx="857010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课外阅读</a:t>
            </a:r>
            <a:r>
              <a:rPr lang="en-US" altLang="zh-CN" dirty="0"/>
              <a:t>《</a:t>
            </a:r>
            <a:r>
              <a:rPr lang="zh-CN" altLang="en-US" dirty="0"/>
              <a:t>海燕</a:t>
            </a:r>
            <a:r>
              <a:rPr lang="en-US" altLang="zh-CN" dirty="0"/>
              <a:t>》</a:t>
            </a:r>
            <a:r>
              <a:rPr lang="zh-CN" altLang="en-US" dirty="0"/>
              <a:t>其他片段，积累的优美句子。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3250" y="1353858"/>
            <a:ext cx="8597499" cy="273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1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小燕子却从容地憩着了。它们展开了双翼，身子一落，落在海面上了，双翼如浮圈似的支持着体重，活是一只乌黑的小水禽，在随波上下地浮着，又安闲，又舒适。海是它们那么安好的家，我们真是想不到。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75860" y="1992312"/>
            <a:ext cx="2992279" cy="808490"/>
            <a:chOff x="1596796" y="2206937"/>
            <a:chExt cx="2992279" cy="808490"/>
          </a:xfrm>
        </p:grpSpPr>
        <p:sp>
          <p:nvSpPr>
            <p:cNvPr id="3" name="椭圆 2"/>
            <p:cNvSpPr/>
            <p:nvPr/>
          </p:nvSpPr>
          <p:spPr>
            <a:xfrm>
              <a:off x="1745038" y="2296471"/>
              <a:ext cx="718956" cy="718956"/>
            </a:xfrm>
            <a:prstGeom prst="ellipse">
              <a:avLst/>
            </a:prstGeom>
            <a:solidFill>
              <a:srgbClr val="FDE5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标题 1"/>
            <p:cNvSpPr txBox="1"/>
            <p:nvPr/>
          </p:nvSpPr>
          <p:spPr bwMode="auto">
            <a:xfrm>
              <a:off x="1596796" y="2206937"/>
              <a:ext cx="2992279" cy="7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 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燕 子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2"/>
          <p:cNvPicPr>
            <a:picLocks noChangeAspect="1"/>
          </p:cNvPicPr>
          <p:nvPr/>
        </p:nvPicPr>
        <p:blipFill>
          <a:blip r:embed="rId1"/>
          <a:srcRect l="34093"/>
          <a:stretch>
            <a:fillRect/>
          </a:stretch>
        </p:blipFill>
        <p:spPr>
          <a:xfrm>
            <a:off x="111125" y="123825"/>
            <a:ext cx="2366963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/>
          <p:cNvSpPr/>
          <p:nvPr/>
        </p:nvSpPr>
        <p:spPr>
          <a:xfrm>
            <a:off x="1973852" y="1425284"/>
            <a:ext cx="1432354" cy="1440147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5869165" y="1425284"/>
            <a:ext cx="1455713" cy="1440147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3882105" y="3211547"/>
            <a:ext cx="3442773" cy="1440147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44506" y="3310805"/>
            <a:ext cx="1235228" cy="123522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95382" y="141288"/>
            <a:ext cx="4489212" cy="854075"/>
            <a:chOff x="2295382" y="141288"/>
            <a:chExt cx="4489212" cy="854075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4"/>
            <a:srcRect l="27748" t="27852" r="24741" b="46518"/>
            <a:stretch>
              <a:fillRect/>
            </a:stretch>
          </p:blipFill>
          <p:spPr>
            <a:xfrm>
              <a:off x="3020467" y="141288"/>
              <a:ext cx="3193587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4"/>
            <a:srcRect l="6001" t="27852" r="72252" b="46518"/>
            <a:stretch>
              <a:fillRect/>
            </a:stretch>
          </p:blipFill>
          <p:spPr>
            <a:xfrm>
              <a:off x="2295382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4"/>
            <a:srcRect l="75259" t="27852" r="7629" b="46518"/>
            <a:stretch>
              <a:fillRect/>
            </a:stretch>
          </p:blipFill>
          <p:spPr>
            <a:xfrm>
              <a:off x="6214055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507615" y="287056"/>
            <a:ext cx="41287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巩固生字，指导书写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偶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53709" y="1556616"/>
            <a:ext cx="1235228" cy="1235228"/>
          </a:xfrm>
          <a:prstGeom prst="rect">
            <a:avLst/>
          </a:prstGeom>
        </p:spPr>
      </p:pic>
      <p:pic>
        <p:nvPicPr>
          <p:cNvPr id="8" name="尔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20072" y="1556616"/>
            <a:ext cx="1235228" cy="1235228"/>
          </a:xfrm>
          <a:prstGeom prst="rect">
            <a:avLst/>
          </a:prstGeom>
        </p:spPr>
      </p:pic>
      <p:pic>
        <p:nvPicPr>
          <p:cNvPr id="9" name="沾">
            <a:hlinkClick r:id="" action="ppaction://media"/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86435" y="1556616"/>
            <a:ext cx="1235228" cy="1235228"/>
          </a:xfrm>
          <a:prstGeom prst="rect">
            <a:avLst/>
          </a:prstGeom>
        </p:spPr>
      </p:pic>
      <p:pic>
        <p:nvPicPr>
          <p:cNvPr id="11" name="闲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057936" y="3310805"/>
            <a:ext cx="1235228" cy="1235228"/>
          </a:xfrm>
          <a:prstGeom prst="rect">
            <a:avLst/>
          </a:prstGeom>
        </p:spPr>
      </p:pic>
      <p:pic>
        <p:nvPicPr>
          <p:cNvPr id="12" name="纤">
            <a:hlinkClick r:id="" action="ppaction://media"/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022698" y="3310805"/>
            <a:ext cx="1235228" cy="1235228"/>
          </a:xfrm>
          <a:prstGeom prst="rect">
            <a:avLst/>
          </a:prstGeom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053708" y="2775048"/>
            <a:ext cx="4779001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20000"/>
              </a:lnSpc>
              <a:spcBef>
                <a:spcPts val="120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最后三笔是竖、提、点，横画平行等距。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053710" y="1724951"/>
            <a:ext cx="1115050" cy="1235228"/>
            <a:chOff x="2910850" y="1550290"/>
            <a:chExt cx="1115050" cy="1235228"/>
          </a:xfrm>
        </p:grpSpPr>
        <p:sp>
          <p:nvSpPr>
            <p:cNvPr id="15" name="椭圆 14"/>
            <p:cNvSpPr/>
            <p:nvPr/>
          </p:nvSpPr>
          <p:spPr>
            <a:xfrm rot="5400000">
              <a:off x="3216719" y="1622871"/>
              <a:ext cx="881761" cy="7366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连接符: 曲线 15"/>
            <p:cNvCxnSpPr>
              <a:stCxn id="15" idx="4"/>
            </p:cNvCxnSpPr>
            <p:nvPr/>
          </p:nvCxnSpPr>
          <p:spPr>
            <a:xfrm rot="10800000" flipV="1">
              <a:off x="2910850" y="1991172"/>
              <a:ext cx="378451" cy="794346"/>
            </a:xfrm>
            <a:prstGeom prst="curved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798864" y="850724"/>
            <a:ext cx="213774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左右结构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3898736" y="1425284"/>
            <a:ext cx="1432354" cy="1440147"/>
          </a:xfrm>
          <a:prstGeom prst="roundRect">
            <a:avLst>
              <a:gd name="adj" fmla="val 1000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3745552" y="808560"/>
            <a:ext cx="213774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上下结构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941747" y="3248986"/>
            <a:ext cx="1432354" cy="1440147"/>
          </a:xfrm>
          <a:prstGeom prst="roundRect">
            <a:avLst>
              <a:gd name="adj" fmla="val 10008"/>
            </a:avLst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309410" y="3350321"/>
            <a:ext cx="169043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半包围结构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9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5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6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76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66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32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8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9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10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5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4" grpId="0"/>
      <p:bldP spid="14" grpId="1"/>
      <p:bldP spid="22" grpId="0"/>
      <p:bldP spid="23" grpId="0" animBg="1"/>
      <p:bldP spid="24" grpId="0"/>
      <p:bldP spid="27" grpId="0" animBg="1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91652" y="141288"/>
            <a:ext cx="2497701" cy="854075"/>
            <a:chOff x="3127723" y="141288"/>
            <a:chExt cx="2497701" cy="85407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3852808" y="141288"/>
              <a:ext cx="1202077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3127723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5054885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3409288" y="294215"/>
            <a:ext cx="21240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: 圆角 18"/>
          <p:cNvSpPr/>
          <p:nvPr/>
        </p:nvSpPr>
        <p:spPr>
          <a:xfrm>
            <a:off x="256627" y="2248080"/>
            <a:ext cx="706827" cy="118063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燕子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: 圆角 18"/>
          <p:cNvSpPr/>
          <p:nvPr/>
        </p:nvSpPr>
        <p:spPr>
          <a:xfrm>
            <a:off x="1487965" y="2731646"/>
            <a:ext cx="5231976" cy="65064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飞行美→斜飞    横掠</a:t>
            </a:r>
            <a:r>
              <a:rPr lang="en-US" altLang="zh-CN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: 圆角 18"/>
          <p:cNvSpPr/>
          <p:nvPr/>
        </p:nvSpPr>
        <p:spPr>
          <a:xfrm>
            <a:off x="1532415" y="3428717"/>
            <a:ext cx="6247976" cy="65064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休憩美→小黑点  图画</a:t>
            </a:r>
            <a:r>
              <a:rPr lang="en-US" altLang="zh-CN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静态美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138291" y="1767154"/>
            <a:ext cx="349674" cy="2069041"/>
          </a:xfrm>
          <a:prstGeom prst="leftBrace">
            <a:avLst>
              <a:gd name="adj1" fmla="val 35723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18"/>
          <p:cNvSpPr/>
          <p:nvPr/>
        </p:nvSpPr>
        <p:spPr>
          <a:xfrm>
            <a:off x="1487965" y="1391178"/>
            <a:ext cx="6603576" cy="65064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外形美→羽毛  翅膀  尾巴</a:t>
            </a:r>
            <a:r>
              <a:rPr lang="en-US" altLang="zh-CN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  活泼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: 圆角 18"/>
          <p:cNvSpPr/>
          <p:nvPr/>
        </p:nvSpPr>
        <p:spPr>
          <a:xfrm>
            <a:off x="1487965" y="2034575"/>
            <a:ext cx="7238576" cy="65064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春光美→风  雨  柳  花  草  叶</a:t>
            </a:r>
            <a:r>
              <a:rPr lang="en-US" altLang="zh-CN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</a:t>
            </a:r>
            <a:endParaRPr lang="zh-CN" altLang="en-US" sz="2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54462" y="830513"/>
            <a:ext cx="8388066" cy="39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郑振铎（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1898—1958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），作家、文学史家。笔名西谛、郭源新，福建长乐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今福州市长乐区）人。“五四”时期曾与瞿秋白等合编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新社会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1921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年与沈雁冰、王统照等组织文学研究会。著有短篇小说集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取火者的逮捕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插图本中国文学史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中国俗文学史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等；编有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中国版画史图录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中国古本戏曲丛刊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1041" y="599680"/>
            <a:ext cx="879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duó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95382" y="141288"/>
            <a:ext cx="4489212" cy="854075"/>
            <a:chOff x="2295382" y="141288"/>
            <a:chExt cx="4489212" cy="85407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3020467" y="141288"/>
              <a:ext cx="3193587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2295382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6214055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338070" y="282642"/>
            <a:ext cx="44678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读通课文，感知画面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37276" y="975549"/>
            <a:ext cx="801941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根据学习要求自由读课文，并思考问题。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37277" y="1642299"/>
            <a:ext cx="201104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学习要求：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7277" y="2309049"/>
            <a:ext cx="7752715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14350" indent="-51435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用自己喜欢的方式读课文，读准字音，读通句子，把难读的地方多读几遍。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想一想：课文是从哪几个方面来描写燕子的？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02363" y="743355"/>
            <a:ext cx="6297579" cy="29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凑成    伶俐    旷亮    横掠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翼尖    荡漾    飞倦了  闲散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纤细    木杆    痕迹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02363" y="2668205"/>
            <a:ext cx="1261745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it-IT" sz="22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xiān xì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482309" y="2668205"/>
            <a:ext cx="870682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it-IT" sz="22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</a:t>
            </a: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ān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770955" y="1699322"/>
            <a:ext cx="870682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</a:t>
            </a:r>
            <a:r>
              <a:rPr lang="en-US" altLang="zh-CN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502363" y="743355"/>
            <a:ext cx="6297579" cy="29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    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    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翼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    荡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飞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 闲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endParaRPr lang="en-US" altLang="zh-CN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细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迹　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02363" y="591420"/>
            <a:ext cx="870682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còu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139392" y="591420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líng</a:t>
            </a:r>
            <a:r>
              <a:rPr lang="en-US" sz="22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lì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572000" y="591420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kuàng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264425" y="580412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héng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527099" y="1629812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441145" y="1635219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yàng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114013" y="1698685"/>
            <a:ext cx="1013060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juàn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758737" y="2698554"/>
            <a:ext cx="794049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hén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79" y="3650305"/>
            <a:ext cx="1733325" cy="1230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937704" y="3813248"/>
            <a:ext cx="1132421" cy="82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纤长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7607109" y="1783003"/>
            <a:ext cx="1132421" cy="82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7573142" y="1688095"/>
            <a:ext cx="870682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sàn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3128635" y="3795731"/>
            <a:ext cx="2070477" cy="82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8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腰杆儿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3534381" y="3668074"/>
            <a:ext cx="870682" cy="49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en-US" sz="22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gǎn</a:t>
            </a:r>
            <a:endParaRPr lang="zh-CN" altLang="en-US" sz="22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01511" y="951953"/>
            <a:ext cx="8131733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二三月的春日里，轻风微微地吹拂着，如毛的细雨由天上洒落着，千条万条的柔柳，红的白的黄的花，青的草，绿的叶，都像赶集似的聚拢来，形成了烂漫无比的春天。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01511" y="3616934"/>
            <a:ext cx="8059604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长句子的读法：按逗号停顿，分句内短语连读。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1511" y="4292717"/>
            <a:ext cx="706301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这句话要用轻松、舒缓、喜悦语气朗读。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01511" y="349321"/>
            <a:ext cx="801941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读一读长句子。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11323" y="998472"/>
            <a:ext cx="8121354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课文是从哪几个方面来描写燕子的？用抓关键词的方式给描绘燕子的画面取名。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963198" y="2432441"/>
            <a:ext cx="23885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燕子外形图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4572000" y="2441915"/>
            <a:ext cx="23885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春光燕子图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1963197" y="3245183"/>
            <a:ext cx="23885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燕子飞行图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4"/>
          <p:cNvSpPr txBox="1">
            <a:spLocks noChangeArrowheads="1"/>
          </p:cNvSpPr>
          <p:nvPr/>
        </p:nvSpPr>
        <p:spPr bwMode="auto">
          <a:xfrm>
            <a:off x="4572000" y="3245183"/>
            <a:ext cx="238853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燕子休憩图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33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01150" y="141288"/>
            <a:ext cx="6139478" cy="854075"/>
            <a:chOff x="1501150" y="141288"/>
            <a:chExt cx="6139478" cy="854075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/>
            <a:srcRect l="27748" t="27852" r="24741" b="46518"/>
            <a:stretch>
              <a:fillRect/>
            </a:stretch>
          </p:blipFill>
          <p:spPr>
            <a:xfrm>
              <a:off x="2226235" y="141288"/>
              <a:ext cx="4843854" cy="854075"/>
            </a:xfrm>
            <a:custGeom>
              <a:avLst/>
              <a:gdLst>
                <a:gd name="connsiteX0" fmla="*/ 0 w 1584101"/>
                <a:gd name="connsiteY0" fmla="*/ 0 h 854075"/>
                <a:gd name="connsiteX1" fmla="*/ 1584101 w 1584101"/>
                <a:gd name="connsiteY1" fmla="*/ 0 h 854075"/>
                <a:gd name="connsiteX2" fmla="*/ 1584101 w 1584101"/>
                <a:gd name="connsiteY2" fmla="*/ 854075 h 854075"/>
                <a:gd name="connsiteX3" fmla="*/ 0 w 1584101"/>
                <a:gd name="connsiteY3" fmla="*/ 854075 h 854075"/>
                <a:gd name="connsiteX4" fmla="*/ 0 w 1584101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01" h="854075">
                  <a:moveTo>
                    <a:pt x="0" y="0"/>
                  </a:moveTo>
                  <a:lnTo>
                    <a:pt x="1584101" y="0"/>
                  </a:lnTo>
                  <a:lnTo>
                    <a:pt x="1584101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/>
            <a:srcRect l="6001" t="27852" r="72252" b="46518"/>
            <a:stretch>
              <a:fillRect/>
            </a:stretch>
          </p:blipFill>
          <p:spPr>
            <a:xfrm>
              <a:off x="1501150" y="141288"/>
              <a:ext cx="725085" cy="854075"/>
            </a:xfrm>
            <a:custGeom>
              <a:avLst/>
              <a:gdLst>
                <a:gd name="connsiteX0" fmla="*/ 0 w 725085"/>
                <a:gd name="connsiteY0" fmla="*/ 0 h 854075"/>
                <a:gd name="connsiteX1" fmla="*/ 725085 w 725085"/>
                <a:gd name="connsiteY1" fmla="*/ 0 h 854075"/>
                <a:gd name="connsiteX2" fmla="*/ 725085 w 725085"/>
                <a:gd name="connsiteY2" fmla="*/ 854075 h 854075"/>
                <a:gd name="connsiteX3" fmla="*/ 0 w 725085"/>
                <a:gd name="connsiteY3" fmla="*/ 854075 h 854075"/>
                <a:gd name="connsiteX4" fmla="*/ 0 w 725085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085" h="854075">
                  <a:moveTo>
                    <a:pt x="0" y="0"/>
                  </a:moveTo>
                  <a:lnTo>
                    <a:pt x="725085" y="0"/>
                  </a:lnTo>
                  <a:lnTo>
                    <a:pt x="725085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"/>
            <a:srcRect l="75259" t="27852" r="7629" b="46518"/>
            <a:stretch>
              <a:fillRect/>
            </a:stretch>
          </p:blipFill>
          <p:spPr>
            <a:xfrm>
              <a:off x="7070089" y="141288"/>
              <a:ext cx="570539" cy="854075"/>
            </a:xfrm>
            <a:custGeom>
              <a:avLst/>
              <a:gdLst>
                <a:gd name="connsiteX0" fmla="*/ 0 w 570539"/>
                <a:gd name="connsiteY0" fmla="*/ 0 h 854075"/>
                <a:gd name="connsiteX1" fmla="*/ 570539 w 570539"/>
                <a:gd name="connsiteY1" fmla="*/ 0 h 854075"/>
                <a:gd name="connsiteX2" fmla="*/ 570539 w 570539"/>
                <a:gd name="connsiteY2" fmla="*/ 854075 h 854075"/>
                <a:gd name="connsiteX3" fmla="*/ 0 w 570539"/>
                <a:gd name="connsiteY3" fmla="*/ 854075 h 854075"/>
                <a:gd name="connsiteX4" fmla="*/ 0 w 570539"/>
                <a:gd name="connsiteY4" fmla="*/ 0 h 85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39" h="854075">
                  <a:moveTo>
                    <a:pt x="0" y="0"/>
                  </a:moveTo>
                  <a:lnTo>
                    <a:pt x="570539" y="0"/>
                  </a:lnTo>
                  <a:lnTo>
                    <a:pt x="570539" y="854075"/>
                  </a:lnTo>
                  <a:lnTo>
                    <a:pt x="0" y="85407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732354" y="282889"/>
            <a:ext cx="56908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品读课文，感受燕子的外形美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37853" y="1080198"/>
            <a:ext cx="8459549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dirty="0"/>
              <a:t>    默读课文第</a:t>
            </a:r>
            <a:r>
              <a:rPr lang="en-US" altLang="zh-CN" dirty="0"/>
              <a:t>1</a:t>
            </a:r>
            <a:r>
              <a:rPr lang="zh-CN" altLang="en-US" dirty="0"/>
              <a:t>自然段，找出描写燕子外形的语句，概括燕子的外形特点。</a:t>
            </a:r>
            <a:endParaRPr lang="zh-CN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37853" y="2401198"/>
            <a:ext cx="8468293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latinLnBrk="0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一身乌黑的羽毛，一对轻快有力的翅膀，加上剪刀似的尾巴，凑成了那样可爱的活泼的小燕子。</a:t>
            </a:r>
            <a:endParaRPr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049048" y="1784556"/>
            <a:ext cx="274835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/>
              <a:t>可爱、活泼</a:t>
            </a:r>
            <a:endParaRPr lang="zh-CN" altLang="en-US" sz="32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138522" y="3045371"/>
            <a:ext cx="299168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432935" y="3045371"/>
            <a:ext cx="3845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37853" y="3663309"/>
            <a:ext cx="33608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018275" y="2493774"/>
            <a:ext cx="899586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26554" y="2493774"/>
            <a:ext cx="1608501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234572" y="3120243"/>
            <a:ext cx="1608501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1896710" y="3718482"/>
            <a:ext cx="169924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indent="0" eaLnBrk="1" latinLnBrk="0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None/>
              <a:defRPr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/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/>
            </a:lvl9pPr>
          </a:lstStyle>
          <a:p>
            <a:r>
              <a:rPr lang="zh-CN" altLang="en-US" sz="3200" dirty="0">
                <a:solidFill>
                  <a:srgbClr val="C00000"/>
                </a:solidFill>
              </a:rPr>
              <a:t>修饰词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5" grpId="0" animBg="1"/>
      <p:bldP spid="17" grpId="0" animBg="1"/>
      <p:bldP spid="19" grpId="0" animBg="1"/>
      <p:bldP spid="22" grpId="0"/>
      <p:bldP spid="22" grpId="1"/>
    </p:bldLst>
  </p:timing>
</p:sld>
</file>

<file path=ppt/tags/tag1.xml><?xml version="1.0" encoding="utf-8"?>
<p:tagLst xmlns:p="http://schemas.openxmlformats.org/presentationml/2006/main">
  <p:tag name="ISPRING_PRESENTATION_TITLE" val="寒露1"/>
  <p:tag name="KSO_WPP_MARK_KEY" val="ed632875-6376-4166-b0e8-e01d787504df"/>
  <p:tag name="COMMONDATA" val="eyJoZGlkIjoiZDgyMTkxMzdjOGIzZjUwMzNjZjEzZGJlZjc1ZmY1ZGU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3089</Words>
  <Application>WPS 演示</Application>
  <PresentationFormat>全屏显示(16:9)</PresentationFormat>
  <Paragraphs>244</Paragraphs>
  <Slides>31</Slides>
  <Notes>0</Notes>
  <HiddenSlides>0</HiddenSlides>
  <MMClips>10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 Light</vt:lpstr>
      <vt:lpstr>等线</vt:lpstr>
      <vt:lpstr>楷体</vt:lpstr>
      <vt:lpstr>黑体</vt:lpstr>
      <vt:lpstr>汉语拼音</vt:lpstr>
      <vt:lpstr>Vijaya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寒露1</dc:title>
  <dc:creator>yuan liu</dc:creator>
  <cp:lastModifiedBy>唐唐唐小糖1</cp:lastModifiedBy>
  <cp:revision>316</cp:revision>
  <dcterms:created xsi:type="dcterms:W3CDTF">2019-09-11T02:43:00Z</dcterms:created>
  <dcterms:modified xsi:type="dcterms:W3CDTF">2026-02-25T03:31:51Z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2BF8C7002ECA43FBA0F4355FED29E2EB</vt:lpwstr>
  </property>
  <property fmtid="{D5CDD505-2E9C-101B-9397-08002B2CF9AE}" pid="3" name="KSOProductBuildVer">
    <vt:lpwstr>2052-12.1.0.25225</vt:lpwstr>
  </property>
</Properties>
</file>