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306" r:id="rId6"/>
    <p:sldId id="291" r:id="rId7"/>
    <p:sldId id="263" r:id="rId8"/>
    <p:sldId id="264" r:id="rId9"/>
    <p:sldId id="292" r:id="rId10"/>
    <p:sldId id="265" r:id="rId11"/>
    <p:sldId id="293" r:id="rId12"/>
    <p:sldId id="294" r:id="rId13"/>
    <p:sldId id="296" r:id="rId14"/>
    <p:sldId id="295" r:id="rId15"/>
    <p:sldId id="266" r:id="rId16"/>
    <p:sldId id="269" r:id="rId17"/>
    <p:sldId id="270" r:id="rId18"/>
    <p:sldId id="271" r:id="rId19"/>
    <p:sldId id="259" r:id="rId20"/>
    <p:sldId id="276" r:id="rId21"/>
    <p:sldId id="298" r:id="rId22"/>
    <p:sldId id="278" r:id="rId23"/>
    <p:sldId id="297" r:id="rId24"/>
    <p:sldId id="299" r:id="rId25"/>
    <p:sldId id="300" r:id="rId26"/>
    <p:sldId id="301" r:id="rId27"/>
    <p:sldId id="302" r:id="rId28"/>
    <p:sldId id="303" r:id="rId29"/>
    <p:sldId id="282" r:id="rId30"/>
    <p:sldId id="305" r:id="rId31"/>
    <p:sldId id="284" r:id="rId32"/>
    <p:sldId id="307" r:id="rId33"/>
    <p:sldId id="285" r:id="rId34"/>
    <p:sldId id="286" r:id="rId35"/>
    <p:sldId id="287" r:id="rId36"/>
    <p:sldId id="289" r:id="rId37"/>
    <p:sldId id="290" r:id="rId3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62" autoAdjust="0"/>
    <p:restoredTop sz="94131" autoAdjust="0"/>
  </p:normalViewPr>
  <p:slideViewPr>
    <p:cSldViewPr snapToGrid="0">
      <p:cViewPr varScale="1">
        <p:scale>
          <a:sx n="84" d="100"/>
          <a:sy n="84" d="100"/>
        </p:scale>
        <p:origin x="96" y="9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51D8A-57FD-41AB-A68F-10291345B4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F7041-B49D-4833-9B99-6DCD68F8CB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F7041-B49D-4833-9B99-6DCD68F8CB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F7041-B49D-4833-9B99-6DCD68F8CB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 userDrawn="1"/>
        </p:nvSpPr>
        <p:spPr>
          <a:xfrm>
            <a:off x="146050" y="122238"/>
            <a:ext cx="8869363" cy="4913313"/>
          </a:xfrm>
          <a:prstGeom prst="rect">
            <a:avLst/>
          </a:prstGeom>
          <a:solidFill>
            <a:srgbClr val="EDF9F9">
              <a:alpha val="89804"/>
            </a:srgb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00013" y="100013"/>
            <a:ext cx="8943975" cy="4959350"/>
            <a:chOff x="133488" y="106594"/>
            <a:chExt cx="8942649" cy="495931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/>
            <a:srcRect l="19635" t="4152" r="49092" b="4362"/>
            <a:stretch>
              <a:fillRect/>
            </a:stretch>
          </p:blipFill>
          <p:spPr>
            <a:xfrm>
              <a:off x="133488" y="106594"/>
              <a:ext cx="1695312" cy="49593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/>
            <a:srcRect l="19635" t="4152" r="49092" b="4362"/>
            <a:stretch>
              <a:fillRect/>
            </a:stretch>
          </p:blipFill>
          <p:spPr>
            <a:xfrm flipH="1">
              <a:off x="7380825" y="106594"/>
              <a:ext cx="1695312" cy="495931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 cstate="print">
            <a:duotone>
              <a:prstClr val="black"/>
              <a:srgbClr val="8E8551">
                <a:tint val="45000"/>
                <a:satMod val="400000"/>
              </a:srgbClr>
            </a:duotone>
          </a:blip>
          <a:srcRect l="22499" t="42605" r="22464" b="43295"/>
          <a:stretch>
            <a:fillRect/>
          </a:stretch>
        </p:blipFill>
        <p:spPr>
          <a:xfrm>
            <a:off x="2333292" y="-100302"/>
            <a:ext cx="4404392" cy="9520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428" y="50141"/>
            <a:ext cx="668412" cy="587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 userDrawn="1"/>
        </p:nvSpPr>
        <p:spPr>
          <a:xfrm>
            <a:off x="146050" y="122238"/>
            <a:ext cx="8869363" cy="4913313"/>
          </a:xfrm>
          <a:prstGeom prst="rect">
            <a:avLst/>
          </a:prstGeom>
          <a:solidFill>
            <a:srgbClr val="EDF9F9">
              <a:alpha val="89804"/>
            </a:srgbClr>
          </a:solidFill>
          <a:ln w="19050">
            <a:noFill/>
          </a:ln>
          <a:effectLst/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0" rIns="0" bIns="36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00013" y="100013"/>
            <a:ext cx="8943975" cy="4959350"/>
            <a:chOff x="133488" y="106594"/>
            <a:chExt cx="8942649" cy="495931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/>
            <a:srcRect l="19635" t="4152" r="49092" b="4362"/>
            <a:stretch>
              <a:fillRect/>
            </a:stretch>
          </p:blipFill>
          <p:spPr>
            <a:xfrm>
              <a:off x="133488" y="106594"/>
              <a:ext cx="1695312" cy="49593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/>
            <a:srcRect l="19635" t="4152" r="49092" b="4362"/>
            <a:stretch>
              <a:fillRect/>
            </a:stretch>
          </p:blipFill>
          <p:spPr>
            <a:xfrm flipH="1">
              <a:off x="7380825" y="106594"/>
              <a:ext cx="1695312" cy="495931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428" y="50141"/>
            <a:ext cx="668412" cy="587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44888" y="22225"/>
            <a:ext cx="5599112" cy="5121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8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microsoft.com/office/2007/relationships/media" Target="../media/media3.mp4"/><Relationship Id="rId7" Type="http://schemas.openxmlformats.org/officeDocument/2006/relationships/video" Target="../media/media3.mp4"/><Relationship Id="rId6" Type="http://schemas.openxmlformats.org/officeDocument/2006/relationships/image" Target="../media/image13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12.png"/><Relationship Id="rId2" Type="http://schemas.microsoft.com/office/2007/relationships/media" Target="../media/media1.mp4"/><Relationship Id="rId10" Type="http://schemas.openxmlformats.org/officeDocument/2006/relationships/slideLayout" Target="../slideLayouts/slideLayout3.xml"/><Relationship Id="rId1" Type="http://schemas.openxmlformats.org/officeDocument/2006/relationships/video" Target="../media/media1.mp4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microsoft.com/office/2007/relationships/media" Target="../media/media7.mp4"/><Relationship Id="rId7" Type="http://schemas.openxmlformats.org/officeDocument/2006/relationships/video" Target="../media/media7.mp4"/><Relationship Id="rId6" Type="http://schemas.openxmlformats.org/officeDocument/2006/relationships/image" Target="../media/image26.png"/><Relationship Id="rId5" Type="http://schemas.microsoft.com/office/2007/relationships/media" Target="../media/media6.mp4"/><Relationship Id="rId4" Type="http://schemas.openxmlformats.org/officeDocument/2006/relationships/video" Target="../media/media6.mp4"/><Relationship Id="rId3" Type="http://schemas.openxmlformats.org/officeDocument/2006/relationships/image" Target="../media/image25.png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31.png"/><Relationship Id="rId20" Type="http://schemas.microsoft.com/office/2007/relationships/media" Target="../media/media11.mp4"/><Relationship Id="rId2" Type="http://schemas.microsoft.com/office/2007/relationships/media" Target="../media/media5.mp4"/><Relationship Id="rId19" Type="http://schemas.openxmlformats.org/officeDocument/2006/relationships/video" Target="../media/media11.mp4"/><Relationship Id="rId18" Type="http://schemas.openxmlformats.org/officeDocument/2006/relationships/image" Target="../media/image30.png"/><Relationship Id="rId17" Type="http://schemas.microsoft.com/office/2007/relationships/media" Target="../media/media10.mp4"/><Relationship Id="rId16" Type="http://schemas.openxmlformats.org/officeDocument/2006/relationships/video" Target="../media/media10.mp4"/><Relationship Id="rId15" Type="http://schemas.openxmlformats.org/officeDocument/2006/relationships/image" Target="../media/image29.png"/><Relationship Id="rId14" Type="http://schemas.microsoft.com/office/2007/relationships/media" Target="../media/media9.mp4"/><Relationship Id="rId13" Type="http://schemas.openxmlformats.org/officeDocument/2006/relationships/video" Target="../media/media9.mp4"/><Relationship Id="rId12" Type="http://schemas.openxmlformats.org/officeDocument/2006/relationships/image" Target="../media/image28.png"/><Relationship Id="rId11" Type="http://schemas.microsoft.com/office/2007/relationships/media" Target="../media/media8.mp4"/><Relationship Id="rId10" Type="http://schemas.openxmlformats.org/officeDocument/2006/relationships/video" Target="../media/media8.mp4"/><Relationship Id="rId1" Type="http://schemas.openxmlformats.org/officeDocument/2006/relationships/video" Target="../media/media5.mp4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700" y="2318545"/>
            <a:ext cx="3689350" cy="133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700" y="827088"/>
            <a:ext cx="3689350" cy="1331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715922" y="1169878"/>
            <a:ext cx="1806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1400" dirty="0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715922" y="2661335"/>
            <a:ext cx="1806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28704" y="1052135"/>
            <a:ext cx="79476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绿阴不减来时路，添得黄鹂四五声。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1370" y="2571750"/>
            <a:ext cx="774319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山路上绿树成荫，不亚于来时之路，树林中不时传来几声黄鹂悦耳的鸣叫。</a:t>
            </a:r>
            <a:endParaRPr lang="zh-CN" altLang="en-US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1370" y="1891585"/>
            <a:ext cx="698119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借助注释、资料，理解诗意。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841108" y="1651546"/>
            <a:ext cx="45505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841108" y="630505"/>
            <a:ext cx="159666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28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树荫。</a:t>
            </a:r>
            <a:endParaRPr lang="zh-CN" altLang="zh-CN" sz="28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28704" y="545719"/>
            <a:ext cx="79476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绿阴不减来时路，添得黄鹂四五声。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02534" y="601609"/>
            <a:ext cx="834666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1369" y="1440806"/>
            <a:ext cx="79476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品析“添得”一词的作用。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1370" y="2335893"/>
            <a:ext cx="7743190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“添得”一词起到了承上启下的作用，既承接了前文所描绘的宁静景色，又为整个画面增添了一抹生动与活力。</a:t>
            </a:r>
            <a:endParaRPr lang="zh-CN" altLang="en-US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9024" y="228644"/>
            <a:ext cx="79476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绿阴不减来时路，添得黄鹂四五声。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7050" y="833425"/>
            <a:ext cx="816963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想一想：诗人在游玩的途中都看到了什么？听到了什么？你想象到怎样的画面？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2466" y="2029137"/>
            <a:ext cx="8244218" cy="2968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诗人在游玩途中看到路旁绿树成荫，听到黄鹂啼鸣。读了诗句，我们仿佛看到这样一幅画面：一条小路弯弯曲曲伸向远方，两旁绿树繁茂，枝叶层层叠叠，几乎遮蔽了路面。树上传出黄鹂清脆的鸣叫声，好听极了。</a:t>
            </a:r>
            <a:endParaRPr lang="zh-CN" altLang="zh-CN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27050" y="428118"/>
            <a:ext cx="816963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联系生活实际，带着情感朗读，感受诗歌韵味。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7711" y="1534620"/>
            <a:ext cx="7768578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三衢道中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[宋]曾 几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梅子黄时日日晴，小溪泛尽却山行。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绿阴不减来时路，添得黄鹂四五声。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24544" y="113025"/>
            <a:ext cx="4294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背诵古诗</a:t>
            </a:r>
            <a:r>
              <a:rPr lang="zh-CN" altLang="en-US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，练习写字</a:t>
            </a:r>
            <a:endParaRPr lang="zh-CN" altLang="en-US" sz="3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413" y="1072163"/>
            <a:ext cx="8228877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请看着课本上的插图，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边想象山中美景，边尝试背诵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413" y="2534115"/>
            <a:ext cx="8943703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梅子（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），小溪（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绿阴（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），添得（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78792" y="2660391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黄时日日晴</a:t>
            </a:r>
            <a:endParaRPr lang="zh-CN" altLang="en-US" sz="2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5127" y="265346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泛尽却山行</a:t>
            </a:r>
            <a:endParaRPr lang="zh-CN" altLang="en-US" sz="2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64938" y="340219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不减来时路</a:t>
            </a:r>
            <a:endParaRPr lang="zh-CN" altLang="en-US" sz="2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5127" y="340219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黄鹂四五声</a:t>
            </a:r>
            <a:endParaRPr lang="zh-CN" altLang="en-US" sz="2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62325" y="817943"/>
            <a:ext cx="5019349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都是左右结构，都是左窄右宽。</a:t>
            </a:r>
            <a:endParaRPr lang="zh-CN" altLang="en-US" sz="28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泛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554279" y="1701757"/>
            <a:ext cx="1989348" cy="1989348"/>
          </a:xfrm>
          <a:prstGeom prst="rect">
            <a:avLst/>
          </a:prstGeom>
        </p:spPr>
      </p:pic>
      <p:pic>
        <p:nvPicPr>
          <p:cNvPr id="14" name="减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00339" y="1701757"/>
            <a:ext cx="1989348" cy="1989348"/>
          </a:xfrm>
          <a:prstGeom prst="rect">
            <a:avLst/>
          </a:prstGeom>
        </p:spPr>
      </p:pic>
      <p:pic>
        <p:nvPicPr>
          <p:cNvPr id="2" name="梅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6350" y="1701757"/>
            <a:ext cx="1989348" cy="1989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6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96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8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53659" y="2299538"/>
            <a:ext cx="592047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梅子黄时  日日晴    愉快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绿阴不减  黄鹂鸣叫  惊喜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97804" y="1609324"/>
            <a:ext cx="19481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三衢道中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97804" y="781859"/>
            <a:ext cx="26572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古诗三首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55723" y="109961"/>
            <a:ext cx="18325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板书设计</a:t>
            </a:r>
            <a:endParaRPr lang="zh-CN" altLang="en-US" sz="3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左大括号 1"/>
          <p:cNvSpPr/>
          <p:nvPr/>
        </p:nvSpPr>
        <p:spPr>
          <a:xfrm flipH="1">
            <a:off x="5803703" y="2892458"/>
            <a:ext cx="339436" cy="955963"/>
          </a:xfrm>
          <a:prstGeom prst="leftBrace">
            <a:avLst>
              <a:gd name="adj1" fmla="val 26977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794" y="120132"/>
            <a:ext cx="3892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复习导入，读准</a:t>
            </a:r>
            <a:r>
              <a:rPr lang="zh-CN" altLang="en-US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endParaRPr lang="zh-CN" altLang="en-US" sz="3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936" y="1203562"/>
            <a:ext cx="597463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试着把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三衢道中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背一背。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791" y="2897804"/>
            <a:ext cx="8293161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读诗文，解诗题，识诗人，明诗意，想画面。</a:t>
            </a:r>
            <a:endParaRPr lang="zh-CN" altLang="zh-CN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936" y="2050683"/>
            <a:ext cx="677621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还记得我们学习这首古诗的方法吗？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3092" y="144695"/>
            <a:ext cx="1806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404791" y="3797069"/>
            <a:ext cx="677621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读一读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绝句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惠崇春江晚景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58189" y="3502585"/>
            <a:ext cx="1481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huì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chóng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5833" y="128794"/>
            <a:ext cx="41334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了解诗人，</a:t>
            </a:r>
            <a:r>
              <a:rPr lang="zh-CN" altLang="en-US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读好古诗</a:t>
            </a:r>
            <a:endParaRPr lang="zh-CN" altLang="en-US" sz="3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0778" y="903346"/>
            <a:ext cx="7862444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杜甫（</a:t>
            </a:r>
            <a:r>
              <a:rPr lang="en-US" altLang="zh-CN" sz="32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712—770</a:t>
            </a:r>
            <a:r>
              <a:rPr lang="zh-CN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）：唐代伟大的现实主义诗人，字子美，自号少陵野老，他的诗被称为“诗史”。</a:t>
            </a:r>
            <a:endParaRPr lang="zh-CN" altLang="zh-CN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0778" y="2879767"/>
            <a:ext cx="8021349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苏轼（</a:t>
            </a:r>
            <a:r>
              <a:rPr lang="en-US" altLang="zh-CN" sz="32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1037—1101</a:t>
            </a:r>
            <a:r>
              <a:rPr lang="zh-CN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）：北宋文学家、书画家，字子瞻，号东坡居士，是“唐宋八大家”之一。</a:t>
            </a:r>
            <a:endParaRPr lang="zh-CN" altLang="zh-CN" sz="32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1820" y="1412771"/>
            <a:ext cx="7480359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惠崇是北宋名僧，能诗善画。这首诗是苏轼为惠崇的画作</a:t>
            </a:r>
            <a:r>
              <a:rPr lang="en-US" altLang="zh-CN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春江晚景</a:t>
            </a:r>
            <a:r>
              <a:rPr lang="en-US" altLang="zh-CN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所写的题画诗。</a:t>
            </a:r>
            <a:endParaRPr lang="zh-CN" altLang="en-US" sz="32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08663" y="674728"/>
            <a:ext cx="432667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惠崇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春江晚景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736310" y="2660934"/>
            <a:ext cx="1241066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3290" y="3288071"/>
            <a:ext cx="3572291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题写在画上的诗就叫作“题画诗”。</a:t>
            </a:r>
            <a:endParaRPr lang="zh-CN" altLang="en-US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9331" y="2885569"/>
            <a:ext cx="1314589" cy="1957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6732" y="107445"/>
            <a:ext cx="48079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单元导入，方法引航</a:t>
            </a:r>
            <a:endParaRPr lang="zh-CN" altLang="en-US" sz="3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4894" y="870289"/>
            <a:ext cx="7331655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鸟儿在空中翱翔，蝴蝶在花间嬉戏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大自然中，处处有可爱的生灵。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66052" y="2422138"/>
            <a:ext cx="5746594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45" indent="-36004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▲亲近动物植物，热爱自然与生命。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0045" indent="-36004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◎试着一边读一边想象画面；体会优美生动的语句。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0045" indent="-36004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◎试着把观察到的事物写清楚。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21124" y="1979611"/>
            <a:ext cx="4501747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单元主题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可爱的生灵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36133" y="2520171"/>
            <a:ext cx="2490594" cy="523220"/>
            <a:chOff x="1311786" y="3095744"/>
            <a:chExt cx="2490594" cy="523220"/>
          </a:xfrm>
        </p:grpSpPr>
        <p:sp>
          <p:nvSpPr>
            <p:cNvPr id="13" name="矩形 12"/>
            <p:cNvSpPr/>
            <p:nvPr/>
          </p:nvSpPr>
          <p:spPr>
            <a:xfrm>
              <a:off x="1311786" y="3095744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kern="1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语文要素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左箭头 20"/>
            <p:cNvSpPr/>
            <p:nvPr/>
          </p:nvSpPr>
          <p:spPr>
            <a:xfrm>
              <a:off x="3116580" y="3314700"/>
              <a:ext cx="685800" cy="160020"/>
            </a:xfrm>
            <a:prstGeom prst="leftArrow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8513" y="4445105"/>
            <a:ext cx="2475354" cy="523220"/>
            <a:chOff x="1311786" y="4208264"/>
            <a:chExt cx="2475354" cy="523220"/>
          </a:xfrm>
        </p:grpSpPr>
        <p:sp>
          <p:nvSpPr>
            <p:cNvPr id="15" name="矩形 14"/>
            <p:cNvSpPr/>
            <p:nvPr/>
          </p:nvSpPr>
          <p:spPr>
            <a:xfrm>
              <a:off x="1311786" y="4208264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kern="1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习作目标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左箭头 22"/>
            <p:cNvSpPr/>
            <p:nvPr/>
          </p:nvSpPr>
          <p:spPr>
            <a:xfrm>
              <a:off x="3101340" y="4427220"/>
              <a:ext cx="685800" cy="160020"/>
            </a:xfrm>
            <a:prstGeom prst="leftArrow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sp>
        <p:nvSpPr>
          <p:cNvPr id="17" name="矩形 16"/>
          <p:cNvSpPr/>
          <p:nvPr/>
        </p:nvSpPr>
        <p:spPr>
          <a:xfrm>
            <a:off x="193092" y="144695"/>
            <a:ext cx="1806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14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781430" y="1419808"/>
            <a:ext cx="57651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66478" y="1970651"/>
            <a:ext cx="62079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8566" y="1046609"/>
            <a:ext cx="2656497" cy="35594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绝 句</a:t>
            </a:r>
            <a:endParaRPr lang="zh-CN" altLang="en-US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[唐]杜 甫</a:t>
            </a:r>
            <a:endParaRPr lang="zh-CN" altLang="en-US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迟日江山丽，</a:t>
            </a:r>
            <a:endParaRPr lang="en-US" altLang="zh-CN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春风花草香。</a:t>
            </a:r>
            <a:endParaRPr lang="zh-CN" altLang="en-US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泥融飞燕子，</a:t>
            </a:r>
            <a:endParaRPr lang="en-US" altLang="zh-CN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沙暖睡鸳鸯。</a:t>
            </a:r>
            <a:endParaRPr lang="zh-CN" altLang="en-US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1756826" y="2351386"/>
            <a:ext cx="55418" cy="4156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59868" y="2937203"/>
            <a:ext cx="55418" cy="4156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822213" y="3522642"/>
            <a:ext cx="55418" cy="4156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777607" y="4174352"/>
            <a:ext cx="55418" cy="4156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878566" y="391930"/>
            <a:ext cx="3892412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划分节奏。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绝句（朗读）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519451" y="1485518"/>
            <a:ext cx="5161550" cy="2903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01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7302" y="1334125"/>
            <a:ext cx="7009395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苏 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竹外桃花三两枝，春江水暖鸭先知。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蒌蒿满地芦芽短，正是河豚欲上时。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7302" y="391930"/>
            <a:ext cx="4853996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读古诗，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划分节奏。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2894251" y="3031611"/>
            <a:ext cx="55418" cy="4156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166624" y="3031611"/>
            <a:ext cx="55418" cy="4156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910470" y="3779086"/>
            <a:ext cx="55418" cy="4156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178114" y="3779086"/>
            <a:ext cx="55418" cy="4156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" r="49"/>
          <a:stretch>
            <a:fillRect/>
          </a:stretch>
        </p:blipFill>
        <p:spPr>
          <a:xfrm>
            <a:off x="1895612" y="775720"/>
            <a:ext cx="2234833" cy="1489888"/>
          </a:xfrm>
          <a:prstGeom prst="rect">
            <a:avLst/>
          </a:prstGeom>
        </p:spPr>
      </p:pic>
      <p:pic>
        <p:nvPicPr>
          <p:cNvPr id="3" name="Picture 2" descr="https://gimg2.baidu.com/image_search/src=http%3A%2F%2Fimg3.doubanio.com%2Fview%2Fphoto%2Fl%2Fpublic%2Fp2494125674.jpg&amp;refer=http%3A%2F%2Fimg3.doubanio.com&amp;app=2002&amp;size=f9999,10000&amp;q=a80&amp;n=0&amp;g=0n&amp;fmt=auto?sec=1675301206&amp;t=0e24bbd46788b27ef72b45e0ac084cc8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>
            <a:fillRect/>
          </a:stretch>
        </p:blipFill>
        <p:spPr bwMode="auto">
          <a:xfrm>
            <a:off x="5900350" y="775720"/>
            <a:ext cx="2233470" cy="148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78407" y="1169782"/>
            <a:ext cx="1576843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鸳鸯</a:t>
            </a:r>
            <a:endParaRPr lang="zh-CN" altLang="en-US" sz="32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15509" y="1169782"/>
            <a:ext cx="1576843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蒌蒿</a:t>
            </a:r>
            <a:endParaRPr lang="zh-CN" altLang="en-US" sz="32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407" y="3078980"/>
            <a:ext cx="1576843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芦芽</a:t>
            </a:r>
            <a:endParaRPr lang="zh-CN" altLang="en-US" sz="32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" b="20411"/>
          <a:stretch>
            <a:fillRect/>
          </a:stretch>
        </p:blipFill>
        <p:spPr>
          <a:xfrm>
            <a:off x="1895612" y="2684917"/>
            <a:ext cx="2234833" cy="148988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815509" y="3127017"/>
            <a:ext cx="1576843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河豚</a:t>
            </a:r>
            <a:endParaRPr lang="zh-CN" altLang="en-US" sz="32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6" r="466"/>
          <a:stretch>
            <a:fillRect/>
          </a:stretch>
        </p:blipFill>
        <p:spPr>
          <a:xfrm>
            <a:off x="5896390" y="2684917"/>
            <a:ext cx="2237430" cy="149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5794" y="110726"/>
            <a:ext cx="3892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理解诗意，想象画面</a:t>
            </a:r>
            <a:endParaRPr lang="zh-CN" altLang="en-US" sz="3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1436" y="903544"/>
            <a:ext cx="6201128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 句</a:t>
            </a:r>
            <a:endParaRPr lang="zh-CN" altLang="en-US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zh-CN" altLang="en-US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迟日江山丽，春风花草香。</a:t>
            </a:r>
            <a:endParaRPr lang="zh-CN" altLang="en-US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泥融飞燕子，沙暖睡鸳鸯。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0207" y="3899437"/>
            <a:ext cx="753054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结合注释，理解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绝句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的诗意。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075284" y="2627507"/>
            <a:ext cx="8909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874562" y="1626214"/>
            <a:ext cx="159666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28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春日。</a:t>
            </a:r>
            <a:endParaRPr lang="zh-CN" altLang="zh-CN" sz="28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075284" y="3240823"/>
            <a:ext cx="8909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616364" y="3240823"/>
            <a:ext cx="4293781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28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泥土变得湿软。</a:t>
            </a:r>
            <a:endParaRPr lang="zh-CN" altLang="zh-CN" sz="28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14077" y="936915"/>
            <a:ext cx="4850781" cy="3559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春天阳光普照，山河无比秀丽，清风拂面，送来花草的芳香。泥土湿润，燕子轻盈地飞来飞去，忙着衔泥筑巢，慵懒的鸳鸯睡在温暖的沙滩上。</a:t>
            </a:r>
            <a:endParaRPr lang="zh-CN" altLang="zh-CN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59" y="233795"/>
            <a:ext cx="3247565" cy="46759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74139"/>
            <a:ext cx="9144000" cy="436936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3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35031" y="1431104"/>
            <a:ext cx="3961544" cy="3559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苏 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竹外桃花三两枝，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春江水暖鸭先知。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蒌蒿满地芦芽短，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正是河豚欲上时。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1303" y="82432"/>
            <a:ext cx="753054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结合注释、插图，交流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惠崇春江晚景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的诗意。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376367" y="3731478"/>
            <a:ext cx="138159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812310" y="2670096"/>
            <a:ext cx="172258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28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鸭子最先感知到。</a:t>
            </a:r>
            <a:endParaRPr lang="zh-CN" altLang="zh-CN" sz="28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74139"/>
            <a:ext cx="9144000" cy="43693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4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4921" y="487569"/>
            <a:ext cx="5599179" cy="4150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绿色的竹林，掩映着几枝粉红的桃花。江上春水荡漾，一群鸭子在欢快地嬉戏，它们最先感知到春天江水已经变暖。岸边长满初生的蒌蒿和刚刚发出嫩芽的芦苇。这正是河豚要逆流而上产卵的季节。</a:t>
            </a:r>
            <a:endParaRPr lang="zh-CN" altLang="zh-CN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82135" y="152934"/>
            <a:ext cx="7979729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对比阅读两首古诗，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梳理诗中的景物，了解诗人的所见所闻。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303" y="1394172"/>
            <a:ext cx="3847696" cy="3559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 句</a:t>
            </a:r>
            <a:endParaRPr lang="zh-CN" altLang="en-US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zh-CN" altLang="en-US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迟日江山丽，</a:t>
            </a:r>
            <a:endParaRPr lang="en-US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春风花草香。</a:t>
            </a:r>
            <a:endParaRPr lang="zh-CN" altLang="en-US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泥融飞燕子，</a:t>
            </a:r>
            <a:endParaRPr lang="en-US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沙暖睡鸳鸯。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01775" y="2631202"/>
            <a:ext cx="806167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245067" y="2631202"/>
            <a:ext cx="806167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38900" y="3215208"/>
            <a:ext cx="806167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245066" y="3215208"/>
            <a:ext cx="806167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05447" y="3796062"/>
            <a:ext cx="490262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648149" y="3796062"/>
            <a:ext cx="806167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405447" y="4374835"/>
            <a:ext cx="490262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648149" y="4374835"/>
            <a:ext cx="806167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71999" y="1394172"/>
            <a:ext cx="3961544" cy="3559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苏 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竹外桃花三两枝，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春江水暖鸭先知。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蒌蒿满地芦芽短，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正是河豚欲上时。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25427" y="2672368"/>
            <a:ext cx="438176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746604" y="2672368"/>
            <a:ext cx="806167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308428" y="3204250"/>
            <a:ext cx="822178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52771" y="3226284"/>
            <a:ext cx="438176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960519" y="3838029"/>
            <a:ext cx="806167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552771" y="3838029"/>
            <a:ext cx="806167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746603" y="4414297"/>
            <a:ext cx="806167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67532" y="809309"/>
            <a:ext cx="7830419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借助注释，我们知道“迟日”是春日的意思。诗人为什么要把“春日”说成“迟日”？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7532" y="2929001"/>
            <a:ext cx="767427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en-US" altLang="zh-CN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因为春季太阳落山的时间越来越晚，所以说是“迟日”。</a:t>
            </a:r>
            <a:endParaRPr lang="zh-CN" altLang="en-US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7412" y="138545"/>
            <a:ext cx="7786468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作者为什么不写“水里戏鸳鸯”，而写“沙暖睡鸳鸯”？</a:t>
            </a:r>
            <a:endParaRPr lang="zh-CN" altLang="zh-CN" sz="28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4667" y="4535293"/>
            <a:ext cx="6714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一动一静，一上一下，这是一幅灵动的画面。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81" y="2930386"/>
            <a:ext cx="606150" cy="10176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275" y="1482341"/>
            <a:ext cx="450419" cy="10176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830612" y="1259967"/>
            <a:ext cx="7209774" cy="1603824"/>
            <a:chOff x="1239982" y="3272782"/>
            <a:chExt cx="7439889" cy="1603824"/>
          </a:xfrm>
        </p:grpSpPr>
        <p:sp>
          <p:nvSpPr>
            <p:cNvPr id="14" name="矩形 13"/>
            <p:cNvSpPr/>
            <p:nvPr/>
          </p:nvSpPr>
          <p:spPr>
            <a:xfrm>
              <a:off x="1239982" y="3301751"/>
              <a:ext cx="7316930" cy="15748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kern="1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因为“沙暖睡鸳鸯”可以感觉到鸳鸯懒洋洋的，在沙滩上享受春光，侧面烘托了春日阳光的明媚、温暖。</a:t>
              </a:r>
              <a:endPara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圆角矩形标注 14"/>
            <p:cNvSpPr/>
            <p:nvPr/>
          </p:nvSpPr>
          <p:spPr>
            <a:xfrm>
              <a:off x="1239982" y="3272782"/>
              <a:ext cx="7439889" cy="1574855"/>
            </a:xfrm>
            <a:prstGeom prst="wedgeRoundRectCallout">
              <a:avLst>
                <a:gd name="adj1" fmla="val 52649"/>
                <a:gd name="adj2" fmla="val 15146"/>
                <a:gd name="adj3" fmla="val 16667"/>
              </a:avLst>
            </a:prstGeom>
            <a:noFill/>
            <a:ln w="1270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79501" y="2906783"/>
            <a:ext cx="7209774" cy="1599542"/>
            <a:chOff x="1239982" y="3602045"/>
            <a:chExt cx="7439889" cy="906474"/>
          </a:xfrm>
        </p:grpSpPr>
        <p:sp>
          <p:nvSpPr>
            <p:cNvPr id="17" name="矩形 16"/>
            <p:cNvSpPr/>
            <p:nvPr/>
          </p:nvSpPr>
          <p:spPr>
            <a:xfrm>
              <a:off x="1293899" y="3602045"/>
              <a:ext cx="7316930" cy="892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kern="1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前面写燕子在飞，后面如果再写鸳鸯戏水，两个都是动态，感觉春天比较躁动。这是动静结合的写法。</a:t>
              </a:r>
              <a:endPara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圆角矩形标注 17"/>
            <p:cNvSpPr/>
            <p:nvPr/>
          </p:nvSpPr>
          <p:spPr>
            <a:xfrm>
              <a:off x="1239982" y="3616035"/>
              <a:ext cx="7439889" cy="892484"/>
            </a:xfrm>
            <a:prstGeom prst="wedgeRoundRectCallout">
              <a:avLst>
                <a:gd name="adj1" fmla="val -52413"/>
                <a:gd name="adj2" fmla="val -17767"/>
                <a:gd name="adj3" fmla="val 16667"/>
              </a:avLst>
            </a:prstGeom>
            <a:noFill/>
            <a:ln w="1270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78171" y="2152545"/>
            <a:ext cx="5051400" cy="777557"/>
            <a:chOff x="1653226" y="3343593"/>
            <a:chExt cx="5051400" cy="777557"/>
          </a:xfrm>
        </p:grpSpPr>
        <p:sp>
          <p:nvSpPr>
            <p:cNvPr id="5" name="椭圆 4"/>
            <p:cNvSpPr/>
            <p:nvPr/>
          </p:nvSpPr>
          <p:spPr bwMode="auto">
            <a:xfrm>
              <a:off x="2555875" y="3400425"/>
              <a:ext cx="720725" cy="720725"/>
            </a:xfrm>
            <a:prstGeom prst="ellipse">
              <a:avLst/>
            </a:prstGeom>
            <a:solidFill>
              <a:srgbClr val="EB078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6" name="标题 1"/>
            <p:cNvSpPr txBox="1"/>
            <p:nvPr/>
          </p:nvSpPr>
          <p:spPr bwMode="auto">
            <a:xfrm>
              <a:off x="1653226" y="3343593"/>
              <a:ext cx="5051400" cy="757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古诗三首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48"/>
          <a:stretch>
            <a:fillRect/>
          </a:stretch>
        </p:blipFill>
        <p:spPr bwMode="auto">
          <a:xfrm>
            <a:off x="6500990" y="234142"/>
            <a:ext cx="23653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4516" y="293419"/>
            <a:ext cx="678102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如何理解“正是河豚欲上时”？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517" y="991272"/>
            <a:ext cx="7893721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河豚：一种肉味鲜美的鱼，肝脏、血液等有毒性，需处理后才可食用。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4516" y="2279438"/>
            <a:ext cx="7893721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春天河豚由海入江产卵，溯江而上。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4516" y="2977291"/>
            <a:ext cx="7893721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第四句是诗人的联想，诗人由蒌蒿和芦芽联想到“河豚欲上”，写出了画中无、情理中有的事物，引人遐想。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783" y="476527"/>
            <a:ext cx="7706969" cy="54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边读古诗边想象画面，感受美丽的春景。</a:t>
            </a:r>
            <a:endParaRPr lang="zh-CN" altLang="en-US" sz="28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4303" y="1159996"/>
            <a:ext cx="3847696" cy="3559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 句</a:t>
            </a:r>
            <a:endParaRPr lang="zh-CN" altLang="en-US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zh-CN" altLang="en-US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迟日江山丽，</a:t>
            </a:r>
            <a:endParaRPr lang="en-US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春风花草香。</a:t>
            </a:r>
            <a:endParaRPr lang="zh-CN" altLang="en-US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泥融飞燕子，</a:t>
            </a:r>
            <a:endParaRPr lang="en-US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沙暖睡鸳鸯。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71999" y="1159996"/>
            <a:ext cx="3961544" cy="3559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苏 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竹外桃花三两枝，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春江水暖鸭先知。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蒌蒿满地芦芽短，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正是河豚欲上时。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52580" y="80302"/>
            <a:ext cx="4290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总结背诵，学写生字</a:t>
            </a:r>
            <a:endParaRPr lang="zh-CN" altLang="en-US" sz="3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054" y="898103"/>
            <a:ext cx="8201891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读完《绝句》和《惠崇春江晚景》，你发现这两首古诗有什么异同吗？ </a:t>
            </a:r>
            <a:endParaRPr lang="zh-CN" altLang="en-US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1053" y="2264496"/>
            <a:ext cx="8201891" cy="2377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这两首诗写的都是春天；每首诗都写了两种动物，第一首写了燕子和鸳鸯，第二首写了鸭子和河豚；诗中都有美好的画面，可以引起我们的联想。</a:t>
            </a:r>
            <a:endParaRPr lang="zh-CN" altLang="en-US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融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6675" y="827725"/>
            <a:ext cx="1195700" cy="1195700"/>
          </a:xfrm>
          <a:prstGeom prst="rect">
            <a:avLst/>
          </a:prstGeom>
        </p:spPr>
      </p:pic>
      <p:pic>
        <p:nvPicPr>
          <p:cNvPr id="6" name="燕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15833" y="827725"/>
            <a:ext cx="1195700" cy="1195700"/>
          </a:xfrm>
          <a:prstGeom prst="rect">
            <a:avLst/>
          </a:prstGeom>
        </p:spPr>
      </p:pic>
      <p:pic>
        <p:nvPicPr>
          <p:cNvPr id="7" name="鸳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694991" y="827725"/>
            <a:ext cx="1195700" cy="1195700"/>
          </a:xfrm>
          <a:prstGeom prst="rect">
            <a:avLst/>
          </a:prstGeom>
        </p:spPr>
      </p:pic>
      <p:pic>
        <p:nvPicPr>
          <p:cNvPr id="8" name="鸯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974149" y="827725"/>
            <a:ext cx="1195700" cy="1195700"/>
          </a:xfrm>
          <a:prstGeom prst="rect">
            <a:avLst/>
          </a:prstGeom>
        </p:spPr>
      </p:pic>
      <p:pic>
        <p:nvPicPr>
          <p:cNvPr id="10" name="芽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811625" y="827725"/>
            <a:ext cx="1195700" cy="11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0994" y="2699434"/>
            <a:ext cx="7905032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形声字识记：央＋鸟＝鸯。</a:t>
            </a:r>
            <a:endParaRPr lang="en-US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“央”是声旁，“鸟”是形旁。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崇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532465" y="827725"/>
            <a:ext cx="1195700" cy="1195700"/>
          </a:xfrm>
          <a:prstGeom prst="rect">
            <a:avLst/>
          </a:prstGeom>
        </p:spPr>
      </p:pic>
      <p:pic>
        <p:nvPicPr>
          <p:cNvPr id="4" name="惠">
            <a:hlinkClick r:id="" action="ppaction://media"/>
          </p:cNvPr>
          <p:cNvPicPr>
            <a:picLocks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253307" y="827725"/>
            <a:ext cx="1195700" cy="11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 mute="1">
                <p:cTn id="4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5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5491" y="1930805"/>
            <a:ext cx="5753017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默写《绝句》。</a:t>
            </a:r>
            <a:endParaRPr lang="en-US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积累描写春天的古诗。</a:t>
            </a:r>
            <a:endParaRPr lang="en-US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5793" y="101252"/>
            <a:ext cx="3892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课后作业</a:t>
            </a:r>
            <a:endParaRPr lang="zh-CN" altLang="en-US" sz="3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4360" y="1432413"/>
            <a:ext cx="2334491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绝 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迟日  江山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春风  花草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燕子  鸳鸯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73690" y="2433094"/>
            <a:ext cx="1050289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春意盎然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47508" y="1334323"/>
            <a:ext cx="2486892" cy="322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惠崇春江晚景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竹    桃花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江水  鸭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蒌蒿  芦芽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河豚欲上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0587" y="687737"/>
            <a:ext cx="24690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古诗三首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 rot="10800000">
            <a:off x="2692690" y="2437527"/>
            <a:ext cx="381000" cy="1350817"/>
          </a:xfrm>
          <a:prstGeom prst="leftBrace">
            <a:avLst>
              <a:gd name="adj1" fmla="val 26515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>
            <a:off x="5701147" y="2290103"/>
            <a:ext cx="290946" cy="1967343"/>
          </a:xfrm>
          <a:prstGeom prst="leftBrace">
            <a:avLst>
              <a:gd name="adj1" fmla="val 26515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8835" y="102962"/>
            <a:ext cx="18325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板书设计</a:t>
            </a:r>
            <a:endParaRPr lang="zh-CN" altLang="en-US" sz="3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27097" y="2433094"/>
            <a:ext cx="1171475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诗中有画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1513" y="1111101"/>
            <a:ext cx="2976880" cy="386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绝 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杜 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迟日江山丽，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春风花草香。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泥融飞燕子，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沙暖睡鸳鸯。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2167" y="1111101"/>
            <a:ext cx="3164957" cy="386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苏 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竹外桃花三两枝，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春江水暖鸭先知。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蒌蒿满地芦芽短，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正是河豚欲上时。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79044" y="1111101"/>
            <a:ext cx="3164956" cy="386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三衢道中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[宋]曾 几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梅子黄时日日晴，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小溪泛尽却山行。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绿阴不减来时路，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添得黄鹂四五声。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63090" y="1214580"/>
            <a:ext cx="0" cy="383770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857124" y="1214580"/>
            <a:ext cx="0" cy="383770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6139" y="421686"/>
            <a:ext cx="9047861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这三首诗中描写了哪些可爱的生灵？描写的是哪个季节？</a:t>
            </a:r>
            <a:endParaRPr lang="zh-CN" altLang="zh-CN" sz="28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06927" y="3799840"/>
            <a:ext cx="726672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406927" y="4441950"/>
            <a:ext cx="726672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246573" y="3143594"/>
            <a:ext cx="427027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865330" y="4441950"/>
            <a:ext cx="726672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8634" y="1214580"/>
            <a:ext cx="660703" cy="523220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春</a:t>
            </a:r>
            <a:endParaRPr lang="zh-CN" altLang="zh-CN" sz="2800" b="1" kern="1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79915" y="1214580"/>
            <a:ext cx="660703" cy="523220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春</a:t>
            </a:r>
            <a:endParaRPr lang="zh-CN" altLang="zh-CN" sz="2800" b="1" kern="1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33606" y="1214580"/>
            <a:ext cx="660703" cy="523220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夏</a:t>
            </a:r>
            <a:endParaRPr lang="zh-CN" altLang="zh-CN" sz="2800" b="1" kern="1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2228" y="808264"/>
            <a:ext cx="4326033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结合注释，</a:t>
            </a: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说说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“三衢”是什么意思。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03508" y="2467609"/>
            <a:ext cx="3461502" cy="2098884"/>
            <a:chOff x="1005840" y="1211580"/>
            <a:chExt cx="4145280" cy="2098884"/>
          </a:xfrm>
        </p:grpSpPr>
        <p:sp>
          <p:nvSpPr>
            <p:cNvPr id="3" name="矩形 2"/>
            <p:cNvSpPr/>
            <p:nvPr/>
          </p:nvSpPr>
          <p:spPr>
            <a:xfrm>
              <a:off x="1028700" y="1218545"/>
              <a:ext cx="4122420" cy="2091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20000"/>
                </a:lnSpc>
              </a:pPr>
              <a:r>
                <a:rPr lang="en-US" altLang="zh-CN" sz="2800" b="1" kern="1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 kern="1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从课本上的注释中，我知道“三衢”是地名，在今浙江衢州一带。</a:t>
              </a:r>
              <a:endParaRPr lang="zh-CN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标注 6"/>
            <p:cNvSpPr/>
            <p:nvPr/>
          </p:nvSpPr>
          <p:spPr>
            <a:xfrm>
              <a:off x="1005840" y="1211580"/>
              <a:ext cx="4145280" cy="2098884"/>
            </a:xfrm>
            <a:prstGeom prst="wedgeRoundRectCallout">
              <a:avLst>
                <a:gd name="adj1" fmla="val 61849"/>
                <a:gd name="adj2" fmla="val -9028"/>
                <a:gd name="adj3" fmla="val 16667"/>
              </a:avLst>
            </a:prstGeom>
            <a:noFill/>
            <a:ln w="1270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017" y="2784567"/>
            <a:ext cx="864727" cy="155066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480927" y="132556"/>
            <a:ext cx="4182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了解诗人，读好古诗</a:t>
            </a:r>
            <a:endParaRPr lang="zh-CN" altLang="en-US" sz="3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6328" y="808264"/>
            <a:ext cx="3461502" cy="3842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三衢道中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[宋]曾 几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梅子黄时日日晴，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小溪泛尽却山行。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绿阴不减来时路，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添得黄鹂四五声。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4793" y="977215"/>
            <a:ext cx="7714413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kern="1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曾几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1084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1166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）：南宋诗人，字吉甫，号茶山居士。主要作品有《赠空上人》《南山除夜》等。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46313" y="3606262"/>
            <a:ext cx="697447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062480" y="3405733"/>
            <a:ext cx="325120" cy="10668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11203" y="3103342"/>
            <a:ext cx="1215917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曾经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11203" y="4068542"/>
            <a:ext cx="1601997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曾祖父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25040" y="2763858"/>
            <a:ext cx="1215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céng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57161" y="3816774"/>
            <a:ext cx="1215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zēng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13282" y="2990234"/>
            <a:ext cx="4843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作副词，表示曾经，从前经历过时，读</a:t>
            </a:r>
            <a:r>
              <a:rPr lang="en-US" altLang="zh-CN" sz="2400" b="1" dirty="0" err="1">
                <a:solidFill>
                  <a:srgbClr val="0070C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céng</a:t>
            </a:r>
            <a:endParaRPr lang="zh-CN" altLang="en-US" sz="2400" b="1" dirty="0">
              <a:solidFill>
                <a:srgbClr val="0070C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13282" y="3955433"/>
            <a:ext cx="4843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表示“与自己中间隔着两代的亲属”或“姓氏”时，读</a:t>
            </a:r>
            <a:r>
              <a:rPr lang="en-US" altLang="zh-CN" sz="2400" b="1" dirty="0" err="1">
                <a:solidFill>
                  <a:srgbClr val="0070C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zēng</a:t>
            </a:r>
            <a:endParaRPr lang="zh-CN" altLang="en-US" sz="2400" b="1" dirty="0">
              <a:solidFill>
                <a:srgbClr val="0070C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98156" y="595306"/>
            <a:ext cx="1215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zēng</a:t>
            </a:r>
            <a:r>
              <a:rPr lang="en-US" altLang="zh-CN" sz="24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jī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7711" y="1217167"/>
            <a:ext cx="7768578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三衢道中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[宋]曾 几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梅子黄时日日晴，小溪泛尽却山行。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绿阴不减来时路，添得黄鹂四五声。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0714" y="3306230"/>
            <a:ext cx="7363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dé</a:t>
            </a:r>
            <a:endParaRPr lang="zh-CN" altLang="en-US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913134" y="2939047"/>
            <a:ext cx="91440" cy="3962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139428" y="2938355"/>
            <a:ext cx="91440" cy="3962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954698" y="3673549"/>
            <a:ext cx="91440" cy="3962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139428" y="3657616"/>
            <a:ext cx="91440" cy="3962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81636" y="448097"/>
            <a:ext cx="563092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读准字音，读出节奏。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36053" y="101084"/>
            <a:ext cx="42718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理解诗意，想象画面</a:t>
            </a:r>
            <a:endParaRPr lang="zh-CN" altLang="en-US" sz="3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7903" y="2882491"/>
            <a:ext cx="7947659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en-US" altLang="zh-CN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梅子黄透了的时候，天天都很晴朗。乘小船来到小溪的尽头，再走山路继续前行。</a:t>
            </a:r>
            <a:endParaRPr lang="zh-CN" altLang="en-US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2718" y="1194556"/>
            <a:ext cx="79476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梅子黄时日日晴，小溪泛尽却山行。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7903" y="2084243"/>
            <a:ext cx="7352991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借助注释、资料，理解诗意。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726548" y="1799337"/>
            <a:ext cx="159666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638481" y="685859"/>
            <a:ext cx="3752801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28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乘小船到小溪的尽头。</a:t>
            </a:r>
            <a:endParaRPr lang="zh-CN" altLang="zh-CN" sz="28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74886" y="4196031"/>
            <a:ext cx="2349994" cy="58477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初夏出游</a:t>
            </a:r>
            <a:endParaRPr lang="zh-CN" altLang="zh-CN" sz="3200" b="1" kern="1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382628" y="1799337"/>
            <a:ext cx="45505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323214" y="1769013"/>
            <a:ext cx="159666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28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再，又。</a:t>
            </a:r>
            <a:endParaRPr lang="zh-CN" altLang="zh-CN" sz="28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2170" y="1999847"/>
            <a:ext cx="6121400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游览时间：</a:t>
            </a:r>
            <a:endParaRPr lang="en-US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游玩地点：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游玩路线：</a:t>
            </a:r>
            <a:endParaRPr lang="en-US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9024" y="454279"/>
            <a:ext cx="794766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梅子黄时日日晴，小溪泛尽却山行。</a:t>
            </a:r>
            <a:endParaRPr lang="zh-CN" altLang="zh-CN" sz="32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3669" y="2028964"/>
            <a:ext cx="1232293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</a:t>
            </a:r>
            <a:endParaRPr lang="zh-CN" altLang="en-US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1769" y="2608799"/>
            <a:ext cx="1592723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三衢山</a:t>
            </a:r>
            <a:endParaRPr lang="zh-CN" altLang="en-US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41769" y="3188634"/>
            <a:ext cx="3952056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先走水路再走山路</a:t>
            </a:r>
            <a:endParaRPr lang="zh-CN" altLang="en-US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42727" y="3996463"/>
            <a:ext cx="1666633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zh-CN" sz="3200" b="1" kern="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愉快</a:t>
            </a:r>
            <a:endParaRPr lang="zh-CN" altLang="en-US" sz="32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2170" y="1232143"/>
            <a:ext cx="698119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梳理诗人的游览时间、地点、路线。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2170" y="3975969"/>
            <a:ext cx="698119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诗人的心情如何？</a:t>
            </a:r>
            <a:endParaRPr lang="zh-CN" altLang="zh-CN" sz="3200" b="1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120794" y="487429"/>
            <a:ext cx="1159698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309360" y="487429"/>
            <a:ext cx="521292" cy="5384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4" grpId="0"/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2705</Words>
  <Application>WPS 演示</Application>
  <PresentationFormat>全屏显示(16:9)</PresentationFormat>
  <Paragraphs>339</Paragraphs>
  <Slides>35</Slides>
  <Notes>2</Notes>
  <HiddenSlides>0</HiddenSlides>
  <MMClips>11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Wingdings</vt:lpstr>
      <vt:lpstr>楷体</vt:lpstr>
      <vt:lpstr>黑体</vt:lpstr>
      <vt:lpstr>Times New Roman</vt:lpstr>
      <vt:lpstr>Calibri</vt:lpstr>
      <vt:lpstr>仿宋</vt:lpstr>
      <vt:lpstr>汉语拼音</vt:lpstr>
      <vt:lpstr>Vijaya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唐唐唐小糖1</cp:lastModifiedBy>
  <cp:revision>87</cp:revision>
  <dcterms:created xsi:type="dcterms:W3CDTF">2022-11-16T08:53:00Z</dcterms:created>
  <dcterms:modified xsi:type="dcterms:W3CDTF">2026-02-25T01:51:55Z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2E3E161B90584B5AAD15FD9F6F38A17C_12</vt:lpwstr>
  </property>
  <property fmtid="{D5CDD505-2E9C-101B-9397-08002B2CF9AE}" pid="3" name="KSOProductBuildVer">
    <vt:lpwstr>2052-12.1.0.25225</vt:lpwstr>
  </property>
</Properties>
</file>