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2"/>
  </p:handoutMasterIdLst>
  <p:sldIdLst>
    <p:sldId id="363" r:id="rId3"/>
    <p:sldId id="362" r:id="rId4"/>
    <p:sldId id="369" r:id="rId6"/>
    <p:sldId id="364" r:id="rId7"/>
    <p:sldId id="398" r:id="rId8"/>
    <p:sldId id="376" r:id="rId9"/>
    <p:sldId id="382" r:id="rId10"/>
    <p:sldId id="377" r:id="rId11"/>
    <p:sldId id="379" r:id="rId12"/>
    <p:sldId id="399" r:id="rId13"/>
    <p:sldId id="400" r:id="rId14"/>
    <p:sldId id="383" r:id="rId15"/>
    <p:sldId id="402" r:id="rId16"/>
    <p:sldId id="392" r:id="rId17"/>
    <p:sldId id="403" r:id="rId18"/>
    <p:sldId id="401" r:id="rId19"/>
    <p:sldId id="365" r:id="rId20"/>
    <p:sldId id="397" r:id="rId2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382"/>
    <a:srgbClr val="29498A"/>
    <a:srgbClr val="E7D7EF"/>
    <a:srgbClr val="FFFFFF"/>
    <a:srgbClr val="0000FF"/>
    <a:srgbClr val="FF0066"/>
    <a:srgbClr val="F3FEFA"/>
    <a:srgbClr val="FFCCFF"/>
    <a:srgbClr val="CC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5256" autoAdjust="0"/>
  </p:normalViewPr>
  <p:slideViewPr>
    <p:cSldViewPr showGuides="1">
      <p:cViewPr varScale="1">
        <p:scale>
          <a:sx n="75" d="100"/>
          <a:sy n="75" d="100"/>
        </p:scale>
        <p:origin x="72" y="12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157C5A2-5144-4D37-B02C-89ED75E3B24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A70BECBF-DE4D-40D4-B5DB-C55E9E98B1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A465EDB-66FD-4794-8A57-E5FE5839694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5224E83-F759-44E6-ADBA-71B9F53D6AA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922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12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0"/>
            <a:ext cx="9144000" cy="51389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123478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0" y="0"/>
            <a:ext cx="9144000" cy="5138928"/>
          </a:xfrm>
          <a:prstGeom prst="rect">
            <a:avLst/>
          </a:prstGeom>
        </p:spPr>
      </p:pic>
      <p:sp>
        <p:nvSpPr>
          <p:cNvPr id="4" name="圆角矩形 4"/>
          <p:cNvSpPr/>
          <p:nvPr userDrawn="1"/>
        </p:nvSpPr>
        <p:spPr>
          <a:xfrm>
            <a:off x="589060" y="245170"/>
            <a:ext cx="2009775" cy="541337"/>
          </a:xfrm>
          <a:prstGeom prst="roundRect">
            <a:avLst/>
          </a:prstGeom>
          <a:gradFill flip="none" rotWithShape="1">
            <a:gsLst>
              <a:gs pos="0">
                <a:srgbClr val="F58382">
                  <a:tint val="66000"/>
                  <a:satMod val="160000"/>
                  <a:alpha val="33000"/>
                </a:srgbClr>
              </a:gs>
              <a:gs pos="50000">
                <a:srgbClr val="F58382">
                  <a:tint val="44500"/>
                  <a:satMod val="160000"/>
                  <a:alpha val="20000"/>
                </a:srgbClr>
              </a:gs>
              <a:gs pos="100000">
                <a:srgbClr val="F58382">
                  <a:tint val="23500"/>
                  <a:satMod val="160000"/>
                  <a:alpha val="5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3" y="24507"/>
            <a:ext cx="9810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123478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389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GIF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GIF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5246688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935038"/>
            <a:ext cx="244951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88" y="987425"/>
            <a:ext cx="25211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87425"/>
            <a:ext cx="254635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87413" y="28813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乱丢垃圾</a:t>
            </a:r>
            <a:endParaRPr lang="zh-CN" altLang="en-US" sz="1600"/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3987800" y="2881313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插队</a:t>
            </a:r>
            <a:endParaRPr lang="zh-CN" altLang="en-US" sz="1600"/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5902325" y="2906713"/>
            <a:ext cx="265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公共场合抽烟</a:t>
            </a:r>
            <a:endParaRPr lang="zh-CN" altLang="en-US" sz="1600"/>
          </a:p>
        </p:txBody>
      </p:sp>
      <p:sp>
        <p:nvSpPr>
          <p:cNvPr id="130" name="TextBox 2"/>
          <p:cNvSpPr txBox="1">
            <a:spLocks noChangeArrowheads="1"/>
          </p:cNvSpPr>
          <p:nvPr/>
        </p:nvSpPr>
        <p:spPr bwMode="auto">
          <a:xfrm>
            <a:off x="255587" y="3666200"/>
            <a:ext cx="8564885" cy="60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n-ea"/>
                <a:ea typeface="+mn-ea"/>
              </a:rPr>
              <a:t>    看到这些不文明行为，你想说些什么呢？</a:t>
            </a:r>
            <a:endParaRPr lang="zh-CN" altLang="en-US" sz="3200" b="1" dirty="0">
              <a:latin typeface="+mn-ea"/>
              <a:ea typeface="+mn-ea"/>
            </a:endParaRPr>
          </a:p>
        </p:txBody>
      </p:sp>
      <p:pic>
        <p:nvPicPr>
          <p:cNvPr id="717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8" grpId="0"/>
      <p:bldP spid="129" grpId="0"/>
      <p:bldP spid="1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536" y="1882269"/>
            <a:ext cx="6624737" cy="2664296"/>
            <a:chOff x="2411760" y="1818475"/>
            <a:chExt cx="2616023" cy="2664296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2411760" y="1818475"/>
              <a:ext cx="2616023" cy="2664296"/>
            </a:xfrm>
            <a:prstGeom prst="wedgeRoundRectCallout">
              <a:avLst>
                <a:gd name="adj1" fmla="val 55932"/>
                <a:gd name="adj2" fmla="val 10588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58470" y="1874386"/>
              <a:ext cx="2569313" cy="25227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表哥，网络确实给我们的生活和学习带来了便利，但在带来便利的同时，也带来了一些隐患。比如长期沉迷网络游戏，你会忽略身边的亲朋好友，会变得孤僻、封闭；久坐还会让你的脊柱变形。为了自己的身心健康，请你不要整天玩网络游戏了，好吗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80312" y="1900462"/>
            <a:ext cx="1445142" cy="239948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24" y="123478"/>
            <a:ext cx="2181345" cy="218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781" y="843558"/>
            <a:ext cx="7327900" cy="64203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 latinLnBrk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劝告需要注意的事项：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5616" y="1727200"/>
            <a:ext cx="7239201" cy="2068686"/>
            <a:chOff x="1115616" y="1727200"/>
            <a:chExt cx="7239201" cy="2068686"/>
          </a:xfrm>
        </p:grpSpPr>
        <p:sp>
          <p:nvSpPr>
            <p:cNvPr id="3" name="矩形: 圆角 2"/>
            <p:cNvSpPr/>
            <p:nvPr/>
          </p:nvSpPr>
          <p:spPr>
            <a:xfrm>
              <a:off x="1115616" y="1727200"/>
              <a:ext cx="7056437" cy="2068686"/>
            </a:xfrm>
            <a:prstGeom prst="roundRect">
              <a:avLst/>
            </a:prstGeom>
            <a:noFill/>
            <a:ln w="1905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14" name="TextBox 2"/>
            <p:cNvSpPr txBox="1">
              <a:spLocks noChangeArrowheads="1"/>
            </p:cNvSpPr>
            <p:nvPr/>
          </p:nvSpPr>
          <p:spPr bwMode="auto">
            <a:xfrm>
              <a:off x="1298380" y="2211710"/>
              <a:ext cx="7056437" cy="1196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注意劝告的场合要适宜；劝告未必会成功，要保护自己。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827584" y="123478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5838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拓展练习</a:t>
            </a:r>
            <a:endParaRPr lang="zh-CN" altLang="en-US" sz="3200" b="1" dirty="0">
              <a:solidFill>
                <a:srgbClr val="F5838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712701" y="1707654"/>
            <a:ext cx="7718598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联系自己生活中遇到的不文明行为，与同桌合作练习劝告。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" y="1275606"/>
            <a:ext cx="76676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727074" y="2944069"/>
            <a:ext cx="2663825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一位同学上交一份字迹不清的作业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3517899" y="3244106"/>
            <a:ext cx="26654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妈妈闯红灯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6183312" y="2929583"/>
            <a:ext cx="2519362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一人在公交车上吃葱油饼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517899" y="500542"/>
            <a:ext cx="230425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情境演练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827584" y="1010553"/>
            <a:ext cx="8005763" cy="3122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这样做好吗？你会怎样劝告？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同桌任选一个情境，用上学到的劝告技巧，合作完成“劝告”。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哪些同学的劝告是成功的？原因是什么呢？其他小观众们打分，进行评比。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914158" y="1610557"/>
            <a:ext cx="7315683" cy="192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在今后的生活中，希望同学们面对不文明行为，设身处地地为对方着想，使用合适的语气进行劝告。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036637" y="921628"/>
            <a:ext cx="707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含有劝告意味的诗文和名句：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043636" y="1703312"/>
            <a:ext cx="7344787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-360045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少壮不努力，老大徒伤悲。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360045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莫愁前路无知己，天下谁人不识君。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360045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骄傲使人落后，谦虚使人进步。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360045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书山有路勤为径，学海无涯苦作舟。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5500" y="1601242"/>
            <a:ext cx="7442200" cy="2730500"/>
            <a:chOff x="825500" y="1866900"/>
            <a:chExt cx="7442200" cy="2730500"/>
          </a:xfrm>
        </p:grpSpPr>
        <p:sp>
          <p:nvSpPr>
            <p:cNvPr id="3" name="矩形: 圆角 2"/>
            <p:cNvSpPr/>
            <p:nvPr/>
          </p:nvSpPr>
          <p:spPr>
            <a:xfrm>
              <a:off x="825500" y="1866900"/>
              <a:ext cx="7442200" cy="2730500"/>
            </a:xfrm>
            <a:prstGeom prst="roundRect">
              <a:avLst/>
            </a:prstGeom>
            <a:solidFill>
              <a:schemeClr val="bg1"/>
            </a:solidFill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066800" y="2819400"/>
              <a:ext cx="68072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66800" y="3543300"/>
              <a:ext cx="68072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66800" y="4276571"/>
              <a:ext cx="68072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825500" y="707567"/>
            <a:ext cx="8077200" cy="64171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 latinLnBrk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你还知道哪些带有劝告意味的名言？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6800" y="1781138"/>
            <a:ext cx="7010399" cy="219290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一寸光阴一寸金，寸金难买寸光阴。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小信成则大信立。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latinLnBrk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海纳百川，有容乃大。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0361" y="146338"/>
            <a:ext cx="2231479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5838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000" b="1" dirty="0">
              <a:solidFill>
                <a:srgbClr val="F5838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1840" y="86458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口语交际：劝告</a:t>
            </a:r>
            <a:endParaRPr lang="zh-CN" altLang="en-US" sz="32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691680" y="1986975"/>
            <a:ext cx="51125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语气：不要用指责的口吻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1680" y="3139103"/>
            <a:ext cx="51125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态度：从对方的角度着想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6372200" y="2139077"/>
            <a:ext cx="250825" cy="1489849"/>
          </a:xfrm>
          <a:prstGeom prst="leftBrace">
            <a:avLst>
              <a:gd name="adj1" fmla="val 59506"/>
              <a:gd name="adj2" fmla="val 50000"/>
            </a:avLst>
          </a:prstGeom>
          <a:ln w="19050">
            <a:solidFill>
              <a:srgbClr val="C0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6338242" y="2571750"/>
            <a:ext cx="2411760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友好沟通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44808" y="2715766"/>
            <a:ext cx="4591050" cy="777875"/>
            <a:chOff x="2528503" y="2794880"/>
            <a:chExt cx="4591050" cy="777875"/>
          </a:xfrm>
        </p:grpSpPr>
        <p:sp>
          <p:nvSpPr>
            <p:cNvPr id="2" name="矩形: 圆角 1"/>
            <p:cNvSpPr/>
            <p:nvPr/>
          </p:nvSpPr>
          <p:spPr>
            <a:xfrm>
              <a:off x="2627784" y="2859782"/>
              <a:ext cx="4392488" cy="648072"/>
            </a:xfrm>
            <a:prstGeom prst="roundRect">
              <a:avLst/>
            </a:prstGeom>
            <a:solidFill>
              <a:srgbClr val="FFFFFF">
                <a:alpha val="9294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4" name="标题 1"/>
            <p:cNvSpPr txBox="1">
              <a:spLocks noChangeArrowheads="1"/>
            </p:cNvSpPr>
            <p:nvPr/>
          </p:nvSpPr>
          <p:spPr bwMode="auto">
            <a:xfrm>
              <a:off x="2528503" y="2794880"/>
              <a:ext cx="4591050" cy="7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口语交际：劝告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8"/>
          <a:stretch>
            <a:fillRect/>
          </a:stretch>
        </p:blipFill>
        <p:spPr bwMode="auto">
          <a:xfrm>
            <a:off x="6835858" y="0"/>
            <a:ext cx="22939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755774" y="770900"/>
            <a:ext cx="7848674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有一位同学，下课时坐在楼梯的扶手上往下滑。高年级同学看到了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2027312"/>
            <a:ext cx="938062" cy="16388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3953" y="1995686"/>
            <a:ext cx="1400495" cy="16388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6336" y="3237129"/>
            <a:ext cx="911801" cy="163887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11760" y="1995686"/>
            <a:ext cx="2185538" cy="1195388"/>
            <a:chOff x="2411760" y="1818475"/>
            <a:chExt cx="2185538" cy="1195388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2411760" y="1818475"/>
              <a:ext cx="2160240" cy="1195388"/>
            </a:xfrm>
            <a:prstGeom prst="wedgeRoundRectCallout">
              <a:avLst>
                <a:gd name="adj1" fmla="val -64407"/>
                <a:gd name="adj2" fmla="val 18977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58470" y="1874386"/>
              <a:ext cx="213882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你这样太危险了，有可能会撞到别人。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34734" y="1995686"/>
            <a:ext cx="2185538" cy="1195388"/>
            <a:chOff x="2411760" y="1818475"/>
            <a:chExt cx="2185538" cy="1195388"/>
          </a:xfrm>
        </p:grpSpPr>
        <p:sp>
          <p:nvSpPr>
            <p:cNvPr id="14" name="对话气泡: 圆角矩形 13"/>
            <p:cNvSpPr/>
            <p:nvPr/>
          </p:nvSpPr>
          <p:spPr>
            <a:xfrm>
              <a:off x="2411760" y="1818475"/>
              <a:ext cx="2160240" cy="1195388"/>
            </a:xfrm>
            <a:prstGeom prst="wedgeRoundRectCallout">
              <a:avLst>
                <a:gd name="adj1" fmla="val 69634"/>
                <a:gd name="adj2" fmla="val 20571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58470" y="1874386"/>
              <a:ext cx="213882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你怎么不遵守学校纪律呢？太不应该了！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4904" y="3457352"/>
            <a:ext cx="3025329" cy="1195388"/>
            <a:chOff x="2411760" y="1818475"/>
            <a:chExt cx="1765353" cy="1195388"/>
          </a:xfrm>
        </p:grpSpPr>
        <p:sp>
          <p:nvSpPr>
            <p:cNvPr id="17" name="对话气泡: 圆角矩形 16"/>
            <p:cNvSpPr/>
            <p:nvPr/>
          </p:nvSpPr>
          <p:spPr>
            <a:xfrm>
              <a:off x="2411760" y="1818475"/>
              <a:ext cx="1765353" cy="1195388"/>
            </a:xfrm>
            <a:prstGeom prst="wedgeRoundRectCallout">
              <a:avLst>
                <a:gd name="adj1" fmla="val -64407"/>
                <a:gd name="adj2" fmla="val 18977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58470" y="1874386"/>
              <a:ext cx="1705196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小同学，别这么玩，扶手很滑，如果没抓稳，你会摔伤的！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763789" y="129550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5838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情境代入</a:t>
            </a:r>
            <a:endParaRPr lang="zh-CN" altLang="en-US" sz="3200" b="1" dirty="0">
              <a:solidFill>
                <a:srgbClr val="F5838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584" y="536287"/>
            <a:ext cx="7847012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如果你是坐在扶手上往下滑的同学，你更乐意接受谁的劝告？为什么？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229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2370642"/>
            <a:ext cx="938062" cy="16388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483768" y="2339016"/>
            <a:ext cx="2185538" cy="1195388"/>
            <a:chOff x="2411760" y="1818475"/>
            <a:chExt cx="2185538" cy="1195388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2411760" y="1818475"/>
              <a:ext cx="2160240" cy="1195388"/>
            </a:xfrm>
            <a:prstGeom prst="wedgeRoundRectCallout">
              <a:avLst>
                <a:gd name="adj1" fmla="val -64407"/>
                <a:gd name="adj2" fmla="val 18977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58470" y="1874386"/>
              <a:ext cx="213882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你这样太危险了，有可能会撞到别人。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690718" y="1866893"/>
            <a:ext cx="4573438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    第一位劝告者从这种行为对他人造成的不良后果进行告诫，其告诫不一定被对方接受。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5235" y="1059582"/>
            <a:ext cx="1400495" cy="16388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716016" y="1059582"/>
            <a:ext cx="2185538" cy="1195388"/>
            <a:chOff x="2411760" y="1818475"/>
            <a:chExt cx="2185538" cy="1195388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2411760" y="1818475"/>
              <a:ext cx="2160240" cy="1195388"/>
            </a:xfrm>
            <a:prstGeom prst="wedgeRoundRectCallout">
              <a:avLst>
                <a:gd name="adj1" fmla="val 69634"/>
                <a:gd name="adj2" fmla="val 20571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58470" y="1874386"/>
              <a:ext cx="213882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你怎么不遵守学校纪律呢？太不应该了！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5678" y="393337"/>
            <a:ext cx="4340337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第二位劝告者以批评为主，充满指责的语气，容易让对方产生不满和抵触情绪。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455" y="2899273"/>
            <a:ext cx="911801" cy="163887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47664" y="2899273"/>
            <a:ext cx="3082069" cy="1195388"/>
            <a:chOff x="2411760" y="1818475"/>
            <a:chExt cx="2185538" cy="1195388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2411760" y="1818475"/>
              <a:ext cx="2160240" cy="1195388"/>
            </a:xfrm>
            <a:prstGeom prst="wedgeRoundRectCallout">
              <a:avLst>
                <a:gd name="adj1" fmla="val -64407"/>
                <a:gd name="adj2" fmla="val 18977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58470" y="1874386"/>
              <a:ext cx="2138828" cy="108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小同学，别这么玩，扶手很滑，如果没抓稳，你会摔伤的！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572000" y="2698459"/>
            <a:ext cx="4272887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    第三位劝告者站在对方的角度考虑，其劝告容易让对方接受。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781" y="843558"/>
            <a:ext cx="7327900" cy="64203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 latinLnBrk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劝告的要点：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5616" y="1727200"/>
            <a:ext cx="7237784" cy="2068686"/>
            <a:chOff x="1115616" y="1727200"/>
            <a:chExt cx="7237784" cy="2068686"/>
          </a:xfrm>
        </p:grpSpPr>
        <p:sp>
          <p:nvSpPr>
            <p:cNvPr id="3" name="矩形: 圆角 2"/>
            <p:cNvSpPr/>
            <p:nvPr/>
          </p:nvSpPr>
          <p:spPr>
            <a:xfrm>
              <a:off x="1115616" y="1727200"/>
              <a:ext cx="7056437" cy="2068686"/>
            </a:xfrm>
            <a:prstGeom prst="roundRect">
              <a:avLst/>
            </a:prstGeom>
            <a:noFill/>
            <a:ln w="1905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14" name="TextBox 2"/>
            <p:cNvSpPr txBox="1">
              <a:spLocks noChangeArrowheads="1"/>
            </p:cNvSpPr>
            <p:nvPr/>
          </p:nvSpPr>
          <p:spPr bwMode="auto">
            <a:xfrm>
              <a:off x="1296963" y="1870944"/>
              <a:ext cx="7056437" cy="1786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注意说话的语气，不要用指责的口吻。多从对方的角度着想，这样对方更容易接受。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01119" y="126798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5838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要点巩固</a:t>
            </a:r>
            <a:endParaRPr lang="zh-CN" altLang="en-US" sz="3200" b="1" dirty="0">
              <a:solidFill>
                <a:srgbClr val="F5838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95288" y="987425"/>
            <a:ext cx="8380412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如果遇到下面这些情况，你会怎样劝他们？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755576" y="2067694"/>
            <a:ext cx="456351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有同学乱穿马路。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4860032" y="1787617"/>
            <a:ext cx="3816425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表哥喜欢玩网络游戏，一玩就是几个小时。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2787774"/>
            <a:ext cx="2466185" cy="18027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15766"/>
            <a:ext cx="2181345" cy="218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259632" y="1571625"/>
            <a:ext cx="691338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两组同学分别选一个情境，轮流上台模拟，每组中一位同学扮演被劝者，其他几位同学轮流劝告。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1638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71800" y="1851670"/>
            <a:ext cx="5688633" cy="2286686"/>
            <a:chOff x="2411760" y="1818475"/>
            <a:chExt cx="2616023" cy="2286686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2411760" y="1818475"/>
              <a:ext cx="2616023" cy="2286686"/>
            </a:xfrm>
            <a:prstGeom prst="wedgeRoundRectCallout">
              <a:avLst>
                <a:gd name="adj1" fmla="val -65244"/>
                <a:gd name="adj2" fmla="val -16846"/>
                <a:gd name="adj3" fmla="val 16667"/>
              </a:avLst>
            </a:prstGeom>
            <a:solidFill>
              <a:srgbClr val="E7D7EF"/>
            </a:solidFill>
            <a:ln>
              <a:solidFill>
                <a:srgbClr val="F5838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58470" y="1874386"/>
              <a:ext cx="2569313" cy="2109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2000"/>
                </a:lnSpc>
                <a:spcBef>
                  <a:spcPts val="5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同学，你好！请你不要横穿马路，这样很危险。横穿马路很容易造成交通事故，危及自己和他人的生命安全。万一发生意外，很可能酿成无法弥补的大错。珍爱生命，从遵守交规做起吧！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834093"/>
            <a:ext cx="1398746" cy="1802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39749"/>
            <a:ext cx="2038169" cy="14898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全屏显示(16:9)</PresentationFormat>
  <Paragraphs>97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category>状元成才路</cp:category>
  <cp:lastModifiedBy>唐唐唐小糖1</cp:lastModifiedBy>
  <cp:revision>527</cp:revision>
  <dcterms:created xsi:type="dcterms:W3CDTF">2016-10-29T08:56:00Z</dcterms:created>
  <dcterms:modified xsi:type="dcterms:W3CDTF">2026-02-28T06:35:12Z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40B405865C044D00AD7A1E8420714773_12</vt:lpwstr>
  </property>
  <property fmtid="{D5CDD505-2E9C-101B-9397-08002B2CF9AE}" pid="4" name="KSOProductBuildVer">
    <vt:lpwstr>2052-12.1.0.25225</vt:lpwstr>
  </property>
</Properties>
</file>