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12" r:id="rId3"/>
    <p:sldId id="632" r:id="rId4"/>
    <p:sldId id="614" r:id="rId5"/>
    <p:sldId id="615" r:id="rId6"/>
    <p:sldId id="633" r:id="rId7"/>
    <p:sldId id="616" r:id="rId8"/>
    <p:sldId id="634" r:id="rId9"/>
    <p:sldId id="635" r:id="rId10"/>
    <p:sldId id="618" r:id="rId11"/>
    <p:sldId id="620" r:id="rId12"/>
    <p:sldId id="621" r:id="rId13"/>
    <p:sldId id="625" r:id="rId14"/>
    <p:sldId id="626" r:id="rId15"/>
    <p:sldId id="622" r:id="rId16"/>
    <p:sldId id="623" r:id="rId17"/>
    <p:sldId id="627" r:id="rId18"/>
    <p:sldId id="577" r:id="rId1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5"/>
    </p:embeddedFont>
    <p:embeddedFont>
      <p:font typeface="楷体" panose="02010609060101010101" pitchFamily="49" charset="-122"/>
      <p:regular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汉语拼音" panose="020B0604020202020204" pitchFamily="34" charset="0"/>
      <p:regular r:id="rId31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556D"/>
    <a:srgbClr val="2A6A88"/>
    <a:srgbClr val="0033CC"/>
    <a:srgbClr val="FF0066"/>
    <a:srgbClr val="0000FF"/>
    <a:srgbClr val="FFFF99"/>
    <a:srgbClr val="FF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6256" autoAdjust="0"/>
  </p:normalViewPr>
  <p:slideViewPr>
    <p:cSldViewPr snapToGrid="0" showGuides="1">
      <p:cViewPr varScale="1">
        <p:scale>
          <a:sx n="76" d="100"/>
          <a:sy n="76" d="100"/>
        </p:scale>
        <p:origin x="114" y="123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-3642" y="-84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" Target="slides/slide1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A78A6F2-EF41-4856-9799-59F9A1C40661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4D360CBA-0B40-40DF-8CF7-23E28B99F57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EE69EB2-6984-42B6-BFC5-277C31D9E60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7519BE68-77FD-40F1-9147-C0FBE6B29C7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104345"/>
            <a:ext cx="644267" cy="57360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104345"/>
            <a:ext cx="644267" cy="57360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同侧圆角矩形 4"/>
          <p:cNvSpPr/>
          <p:nvPr userDrawn="1"/>
        </p:nvSpPr>
        <p:spPr bwMode="auto">
          <a:xfrm flipV="1">
            <a:off x="3529013" y="0"/>
            <a:ext cx="2085975" cy="501650"/>
          </a:xfrm>
          <a:prstGeom prst="round2SameRect">
            <a:avLst/>
          </a:prstGeom>
          <a:solidFill>
            <a:srgbClr val="2155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5300" y="179972"/>
            <a:ext cx="644267" cy="57360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6.png"/><Relationship Id="rId7" Type="http://schemas.openxmlformats.org/officeDocument/2006/relationships/image" Target="../media/image5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4"/>
          <p:cNvSpPr>
            <a:spLocks noChangeArrowheads="1"/>
          </p:cNvSpPr>
          <p:nvPr/>
        </p:nvSpPr>
        <p:spPr bwMode="auto">
          <a:xfrm>
            <a:off x="3562350" y="-82550"/>
            <a:ext cx="20383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chemeClr val="bg1"/>
                </a:solidFill>
              </a:rPr>
              <a:t>新课导入</a:t>
            </a:r>
            <a:endParaRPr lang="zh-CN" altLang="en-US" sz="3600" b="1">
              <a:solidFill>
                <a:schemeClr val="bg1"/>
              </a:solidFill>
            </a:endParaRPr>
          </a:p>
        </p:txBody>
      </p:sp>
      <p:sp>
        <p:nvSpPr>
          <p:cNvPr id="4100" name="文本框 3"/>
          <p:cNvSpPr txBox="1">
            <a:spLocks noChangeArrowheads="1"/>
          </p:cNvSpPr>
          <p:nvPr/>
        </p:nvSpPr>
        <p:spPr bwMode="auto">
          <a:xfrm>
            <a:off x="763587" y="477858"/>
            <a:ext cx="7616825" cy="11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kumimoji="1" lang="zh-CN" altLang="en-US" sz="3200" b="1" dirty="0">
                <a:latin typeface="+mn-ea"/>
                <a:ea typeface="+mn-ea"/>
              </a:rPr>
              <a:t>你在生活中看见过哪些池塘和河流？ 你觉得池塘好还是河流好？</a:t>
            </a:r>
            <a:r>
              <a:rPr kumimoji="1" lang="en-US" altLang="zh-CN" sz="3200" b="1" dirty="0">
                <a:latin typeface="+mn-ea"/>
                <a:ea typeface="+mn-ea"/>
              </a:rPr>
              <a:t>    </a:t>
            </a:r>
            <a:endParaRPr kumimoji="1" lang="en-US" altLang="zh-CN" sz="3200" b="1" dirty="0">
              <a:latin typeface="+mn-ea"/>
              <a:ea typeface="+mn-ea"/>
            </a:endParaRPr>
          </a:p>
        </p:txBody>
      </p:sp>
      <p:pic>
        <p:nvPicPr>
          <p:cNvPr id="7172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210" y="1193067"/>
            <a:ext cx="1801628" cy="18016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9588" y="1367580"/>
            <a:ext cx="1841795" cy="1308644"/>
          </a:xfrm>
          <a:prstGeom prst="rect">
            <a:avLst/>
          </a:prstGeom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933662" y="2676224"/>
            <a:ext cx="7295725" cy="2192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寓言有很多表达形式，今天我们要学习的诗歌也是寓言的表达形式之一。有一个池子和一条河流是邻居，她们之间会发生怎样的故事呢？</a:t>
            </a:r>
            <a:endParaRPr kumimoji="1"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4"/>
          <p:cNvSpPr>
            <a:spLocks noChangeArrowheads="1"/>
          </p:cNvSpPr>
          <p:nvPr/>
        </p:nvSpPr>
        <p:spPr bwMode="auto">
          <a:xfrm>
            <a:off x="3552825" y="-92075"/>
            <a:ext cx="20377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solidFill>
                  <a:schemeClr val="bg1"/>
                </a:solidFill>
              </a:rPr>
              <a:t>联系生活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611188" y="1484313"/>
            <a:ext cx="8140700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kumimoji="1" lang="zh-CN" altLang="en-US" sz="3200" b="1" dirty="0">
                <a:latin typeface="宋体" panose="02010600030101010101" pitchFamily="2" charset="-122"/>
              </a:rPr>
              <a:t>小组讨论：池子与河流谁说的话有道理？</a:t>
            </a:r>
            <a:r>
              <a:rPr kumimoji="1" lang="en-US" altLang="zh-CN" sz="3200" b="1" dirty="0">
                <a:latin typeface="宋体" panose="02010600030101010101" pitchFamily="2" charset="-122"/>
              </a:rPr>
              <a:t> </a:t>
            </a:r>
            <a:r>
              <a:rPr kumimoji="1" lang="zh-CN" altLang="en-US" sz="3200" b="1" dirty="0">
                <a:latin typeface="宋体" panose="02010600030101010101" pitchFamily="2" charset="-122"/>
              </a:rPr>
              <a:t>为什么？</a:t>
            </a:r>
            <a:endParaRPr kumimoji="1"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kumimoji="1" lang="zh-CN" altLang="en-US" sz="3200" b="1" dirty="0">
                <a:latin typeface="宋体" panose="02010600030101010101" pitchFamily="2" charset="-122"/>
              </a:rPr>
              <a:t>借助诗歌中的语言，对池子或者河流说说你的心里话。</a:t>
            </a:r>
            <a:endParaRPr kumimoji="1"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215406" y="970987"/>
            <a:ext cx="8799354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池子啊，你整日</a:t>
            </a:r>
            <a:r>
              <a:rPr lang="en-US" altLang="zh-CN"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，你留恋</a:t>
            </a:r>
            <a:r>
              <a:rPr lang="en-US" altLang="zh-CN"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__________</a:t>
            </a:r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的生活，</a:t>
            </a:r>
            <a:endParaRPr lang="en-US" altLang="zh-CN" sz="2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你忘记了</a:t>
            </a:r>
            <a:r>
              <a:rPr lang="en-US" altLang="zh-CN"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_______________________</a:t>
            </a:r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的自然规律，最终，你</a:t>
            </a:r>
            <a:endParaRPr lang="en-US" altLang="zh-CN" sz="2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altLang="zh-CN"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215406" y="2638748"/>
            <a:ext cx="8799354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    河流啊</a:t>
            </a:r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你总是</a:t>
            </a:r>
            <a:r>
              <a:rPr lang="en-US" altLang="zh-CN"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你不顾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______________</a:t>
            </a:r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en-US" altLang="zh-CN" sz="2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你懂得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_________________________</a:t>
            </a:r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的自然规律。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至今，</a:t>
            </a:r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</a:t>
            </a:r>
            <a:endParaRPr lang="en-US" altLang="zh-CN" sz="2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altLang="zh-CN"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76389" y="945587"/>
            <a:ext cx="163627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无所事事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6222788" y="945586"/>
            <a:ext cx="163627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清闲安逸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733338" y="1486227"/>
            <a:ext cx="360477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水要流动才能保持清洁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215406" y="2026867"/>
            <a:ext cx="156007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完全枯干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295438" y="2610159"/>
            <a:ext cx="156007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奔流不息　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6201428" y="2606350"/>
            <a:ext cx="200688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自身的安逸　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1561674" y="3151320"/>
            <a:ext cx="394810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水要流动才能保持清洁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213378" y="3697383"/>
            <a:ext cx="151996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长流不断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1"/>
          <p:cNvSpPr>
            <a:spLocks noChangeArrowheads="1"/>
          </p:cNvSpPr>
          <p:nvPr/>
        </p:nvSpPr>
        <p:spPr bwMode="auto">
          <a:xfrm>
            <a:off x="982663" y="1827213"/>
            <a:ext cx="4321175" cy="245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才能不利用就要衰退，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它会逐渐磨灭；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才能一旦让懒惰支配，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它就一无所为。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4274" name="Picture 2" descr="https://timgsa.baidu.com/timg?image&amp;quality=80&amp;size=b9999_10000&amp;sec=1539085593207&amp;di=fefd3b44212890ad2731a744e5f02321&amp;imgtype=0&amp;src=http%3A%2F%2Fps.missyuan.com%2Fuploads%2Fallimg%2F130730%2F22-130I01034090-L.gif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170488" y="1912938"/>
            <a:ext cx="3141662" cy="2286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501650" y="458788"/>
            <a:ext cx="8140700" cy="119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kumimoji="1" lang="zh-CN" altLang="en-US" sz="3200" b="1" dirty="0">
                <a:latin typeface="宋体" panose="02010600030101010101" pitchFamily="2" charset="-122"/>
              </a:rPr>
              <a:t>作者想通过这首诗歌告诉我们什么道理？诗歌的哪一节告诉了我们这一道理？</a:t>
            </a:r>
            <a:endParaRPr kumimoji="1"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01846" y="1337931"/>
            <a:ext cx="7852569" cy="1786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宋体" panose="02010600030101010101" pitchFamily="2" charset="-122"/>
              </a:rPr>
              <a:t>    结尾点明主旨，揭示寓意，告诉我们不要贪图安逸、虚度年华，应当为社会多作贡献，为自己的生命增添光彩。</a:t>
            </a:r>
            <a:endParaRPr lang="zh-CN" altLang="en-US" sz="3200" b="1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pic>
        <p:nvPicPr>
          <p:cNvPr id="19459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2539491" y="3280031"/>
            <a:ext cx="34592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生命的意义在于奋斗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642938" y="698500"/>
            <a:ext cx="8140700" cy="2377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kumimoji="1" lang="zh-CN" altLang="en-US" sz="3200" b="1" dirty="0">
                <a:latin typeface="宋体" panose="02010600030101010101" pitchFamily="2" charset="-122"/>
              </a:rPr>
              <a:t>在生活中怎样做才能避免像池子那样，而成为像河流一样的人？</a:t>
            </a:r>
            <a:endParaRPr kumimoji="1"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kumimoji="1" lang="zh-CN" altLang="en-US" sz="3200" b="1" dirty="0">
                <a:latin typeface="宋体" panose="02010600030101010101" pitchFamily="2" charset="-122"/>
              </a:rPr>
              <a:t>这则寓言给了你什么启示？我们在生活和学习中应该怎样做呢？</a:t>
            </a:r>
            <a:endParaRPr kumimoji="1"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684213" y="782638"/>
            <a:ext cx="7923212" cy="3051175"/>
            <a:chOff x="611560" y="1249219"/>
            <a:chExt cx="7923290" cy="3050723"/>
          </a:xfrm>
        </p:grpSpPr>
        <p:sp>
          <p:nvSpPr>
            <p:cNvPr id="21507" name="矩形 7"/>
            <p:cNvSpPr>
              <a:spLocks noChangeArrowheads="1"/>
            </p:cNvSpPr>
            <p:nvPr/>
          </p:nvSpPr>
          <p:spPr bwMode="auto">
            <a:xfrm>
              <a:off x="675137" y="1585793"/>
              <a:ext cx="7859713" cy="23775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河水因为乐于奉献，不知疲倦地劳作，才永久不息地流淌。我们应该像河流一样，充分发挥自己的力量，为他人，为社会做贡献，这样生命才更有意义。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双波形 3"/>
            <p:cNvSpPr/>
            <p:nvPr/>
          </p:nvSpPr>
          <p:spPr>
            <a:xfrm>
              <a:off x="611560" y="1249219"/>
              <a:ext cx="7794702" cy="3050723"/>
            </a:xfrm>
            <a:prstGeom prst="doubleWave">
              <a:avLst>
                <a:gd name="adj1" fmla="val 5792"/>
                <a:gd name="adj2" fmla="val 0"/>
              </a:avLst>
            </a:prstGeom>
            <a:noFill/>
            <a:ln w="38100" cap="rnd" cmpd="dbl">
              <a:solidFill>
                <a:srgbClr val="92D050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996950" y="741152"/>
            <a:ext cx="2132330" cy="66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20000"/>
              </a:lnSpc>
            </a:pPr>
            <a:r>
              <a:rPr kumimoji="1"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推荐阅读</a:t>
            </a:r>
            <a:endParaRPr kumimoji="1"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2618210" y="1723468"/>
            <a:ext cx="3900170" cy="66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拉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封丹寓言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2618210" y="2813594"/>
            <a:ext cx="4539087" cy="66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克雷洛夫寓言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535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7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8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16"/>
          <p:cNvSpPr>
            <a:spLocks noChangeArrowheads="1"/>
          </p:cNvSpPr>
          <p:nvPr/>
        </p:nvSpPr>
        <p:spPr bwMode="auto">
          <a:xfrm>
            <a:off x="3586163" y="-85725"/>
            <a:ext cx="203835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chemeClr val="bg1"/>
                </a:solidFill>
              </a:rPr>
              <a:t>板书设计</a:t>
            </a:r>
            <a:endParaRPr lang="zh-CN" altLang="en-US" sz="3600" b="1">
              <a:solidFill>
                <a:schemeClr val="bg1"/>
              </a:solidFill>
            </a:endParaRPr>
          </a:p>
        </p:txBody>
      </p:sp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3311361" y="594309"/>
            <a:ext cx="3574839" cy="584775"/>
          </a:xfrm>
          <a:prstGeom prst="rect">
            <a:avLst/>
          </a:prstGeom>
          <a:noFill/>
          <a:ln>
            <a:noFill/>
          </a:ln>
        </p:spPr>
        <p:txBody>
          <a:bodyPr vert="horz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spc="600" dirty="0">
                <a:latin typeface="楷体" panose="02010609060101010101" pitchFamily="49" charset="-122"/>
                <a:ea typeface="楷体" panose="02010609060101010101" pitchFamily="49" charset="-122"/>
              </a:rPr>
              <a:t>池子与河流</a:t>
            </a:r>
            <a:endParaRPr lang="zh-CN" altLang="en-US" sz="3200" b="1" spc="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09824" y="1119441"/>
            <a:ext cx="14652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池子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675650" y="1185576"/>
            <a:ext cx="14652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河流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571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72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73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74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1658240" y="1852071"/>
            <a:ext cx="23047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贪图安逸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4448606" y="1852071"/>
            <a:ext cx="23047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负重前进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658240" y="2732098"/>
            <a:ext cx="23047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不思进取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4448606" y="2732098"/>
            <a:ext cx="23047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创造幸福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1658240" y="3612125"/>
            <a:ext cx="23047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淤塞枯干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4448606" y="3612125"/>
            <a:ext cx="23047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长流不断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左大括号 32"/>
          <p:cNvSpPr/>
          <p:nvPr/>
        </p:nvSpPr>
        <p:spPr>
          <a:xfrm rot="10800000">
            <a:off x="6512362" y="1477963"/>
            <a:ext cx="250825" cy="2622550"/>
          </a:xfrm>
          <a:prstGeom prst="leftBrace">
            <a:avLst>
              <a:gd name="adj1" fmla="val 59506"/>
              <a:gd name="adj2" fmla="val 50000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" name="文本框 3"/>
          <p:cNvSpPr txBox="1">
            <a:spLocks noChangeArrowheads="1"/>
          </p:cNvSpPr>
          <p:nvPr/>
        </p:nvSpPr>
        <p:spPr bwMode="auto">
          <a:xfrm>
            <a:off x="6886200" y="1439126"/>
            <a:ext cx="1169551" cy="2622550"/>
          </a:xfrm>
          <a:prstGeom prst="rect">
            <a:avLst/>
          </a:prstGeom>
          <a:noFill/>
          <a:ln>
            <a:noFill/>
          </a:ln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3200" b="1" spc="6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生命的意义在于奋斗</a:t>
            </a:r>
            <a:endParaRPr lang="zh-CN" altLang="en-US" sz="3200" b="1" spc="6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25" grpId="0"/>
      <p:bldP spid="28" grpId="0"/>
      <p:bldP spid="29" grpId="0"/>
      <p:bldP spid="30" grpId="0"/>
      <p:bldP spid="31" grpId="0"/>
      <p:bldP spid="32" grpId="0"/>
      <p:bldP spid="33" grpId="0" animBg="1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78"/>
          <a:stretch>
            <a:fillRect/>
          </a:stretch>
        </p:blipFill>
        <p:spPr bwMode="auto">
          <a:xfrm>
            <a:off x="6597720" y="121616"/>
            <a:ext cx="234950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椭圆 2"/>
          <p:cNvSpPr/>
          <p:nvPr/>
        </p:nvSpPr>
        <p:spPr>
          <a:xfrm>
            <a:off x="2604260" y="2638425"/>
            <a:ext cx="661987" cy="661988"/>
          </a:xfrm>
          <a:prstGeom prst="ellipse">
            <a:avLst/>
          </a:prstGeom>
          <a:solidFill>
            <a:srgbClr val="E8333C"/>
          </a:solidFill>
          <a:ln>
            <a:solidFill>
              <a:srgbClr val="E8333C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标题 1"/>
          <p:cNvSpPr txBox="1"/>
          <p:nvPr/>
        </p:nvSpPr>
        <p:spPr bwMode="auto">
          <a:xfrm>
            <a:off x="2521710" y="2571750"/>
            <a:ext cx="39211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50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850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850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850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850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4400" b="1" baseline="30000" dirty="0">
                <a:solidFill>
                  <a:schemeClr val="bg1"/>
                </a:solidFill>
                <a:latin typeface="宋体" panose="02010600030101010101" pitchFamily="2" charset="-122"/>
              </a:rPr>
              <a:t>*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池子与河流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4"/>
          <p:cNvSpPr>
            <a:spLocks noChangeArrowheads="1"/>
          </p:cNvSpPr>
          <p:nvPr/>
        </p:nvSpPr>
        <p:spPr bwMode="auto">
          <a:xfrm>
            <a:off x="3552825" y="-82550"/>
            <a:ext cx="20383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solidFill>
                  <a:schemeClr val="bg1"/>
                </a:solidFill>
              </a:rPr>
              <a:t>整体感知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pic>
        <p:nvPicPr>
          <p:cNvPr id="10244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665163" y="774700"/>
            <a:ext cx="7715250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kumimoji="1" lang="zh-CN" altLang="en-US" sz="3200" b="1" dirty="0">
                <a:latin typeface="宋体" panose="02010600030101010101" pitchFamily="2" charset="-122"/>
              </a:rPr>
              <a:t>齐读，开火车读，分小组接力读。读准字音，自主识记。</a:t>
            </a:r>
            <a:endParaRPr kumimoji="1"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665163" y="1970088"/>
            <a:ext cx="8296909" cy="2039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20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滔滔不绝  贯穿  贵妇  鸭绒垫  无忧无虑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latinLnBrk="0" hangingPunct="1">
              <a:lnSpc>
                <a:spcPct val="20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任凭  哲理  遵循  安逸  尊敬  衰退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65456" y="1970088"/>
            <a:ext cx="833333" cy="497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en-US" altLang="zh-CN" sz="22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tāo</a:t>
            </a:r>
            <a:endParaRPr lang="zh-CN" altLang="en-US" sz="22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5544603" y="3065223"/>
            <a:ext cx="833333" cy="497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en-US" altLang="zh-CN" sz="22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zūn</a:t>
            </a:r>
            <a:endParaRPr lang="zh-CN" altLang="en-US" sz="22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2653022" y="1970088"/>
            <a:ext cx="893774" cy="497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en-US" altLang="zh-CN" sz="22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guàn</a:t>
            </a:r>
            <a:endParaRPr lang="zh-CN" altLang="en-US" sz="22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4423105" y="1970088"/>
            <a:ext cx="792233" cy="497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en-US" altLang="zh-CN" sz="22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fù</a:t>
            </a:r>
            <a:endParaRPr lang="zh-CN" altLang="en-US" sz="22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5871508" y="1970088"/>
            <a:ext cx="910519" cy="497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en-US" altLang="zh-CN" sz="22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diàn</a:t>
            </a:r>
            <a:endParaRPr lang="zh-CN" altLang="en-US" sz="22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7176032" y="1903718"/>
            <a:ext cx="910519" cy="497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en-US" altLang="zh-CN" sz="22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yōu</a:t>
            </a:r>
            <a:endParaRPr lang="zh-CN" altLang="en-US" sz="22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8162177" y="1903718"/>
            <a:ext cx="670866" cy="497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en-US" altLang="zh-CN" sz="22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lǜ</a:t>
            </a:r>
            <a:endParaRPr lang="zh-CN" altLang="en-US" sz="22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1060672" y="3065223"/>
            <a:ext cx="893774" cy="497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en-US" altLang="zh-CN" sz="22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píng</a:t>
            </a:r>
            <a:endParaRPr lang="zh-CN" altLang="en-US" sz="22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1912149" y="3065223"/>
            <a:ext cx="893774" cy="497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en-US" altLang="zh-CN" sz="22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zhé</a:t>
            </a:r>
            <a:endParaRPr lang="zh-CN" altLang="en-US" sz="22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3082215" y="3065223"/>
            <a:ext cx="893774" cy="497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en-US" altLang="zh-CN" sz="22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zūn</a:t>
            </a:r>
            <a:endParaRPr lang="zh-CN" altLang="en-US" sz="22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3601491" y="3065223"/>
            <a:ext cx="893774" cy="497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en-US" altLang="zh-CN" sz="22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xún</a:t>
            </a:r>
            <a:endParaRPr lang="zh-CN" altLang="en-US" sz="22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7" name="TextBox 4"/>
          <p:cNvSpPr txBox="1">
            <a:spLocks noChangeArrowheads="1"/>
          </p:cNvSpPr>
          <p:nvPr/>
        </p:nvSpPr>
        <p:spPr bwMode="auto">
          <a:xfrm>
            <a:off x="4837910" y="3065223"/>
            <a:ext cx="670880" cy="497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en-US" altLang="zh-CN" sz="22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yì</a:t>
            </a:r>
            <a:endParaRPr lang="zh-CN" altLang="en-US" sz="22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8" name="TextBox 4"/>
          <p:cNvSpPr txBox="1">
            <a:spLocks noChangeArrowheads="1"/>
          </p:cNvSpPr>
          <p:nvPr/>
        </p:nvSpPr>
        <p:spPr bwMode="auto">
          <a:xfrm>
            <a:off x="6679858" y="3065223"/>
            <a:ext cx="948335" cy="497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en-US" altLang="zh-CN" sz="22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shuāi</a:t>
            </a:r>
            <a:endParaRPr lang="zh-CN" altLang="en-US" sz="22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3" name="等腰三角形 2"/>
          <p:cNvSpPr/>
          <p:nvPr/>
        </p:nvSpPr>
        <p:spPr>
          <a:xfrm>
            <a:off x="1315750" y="3928027"/>
            <a:ext cx="130942" cy="111474"/>
          </a:xfrm>
          <a:prstGeom prst="triangl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4"/>
          <p:cNvSpPr txBox="1">
            <a:spLocks noChangeArrowheads="1"/>
          </p:cNvSpPr>
          <p:nvPr/>
        </p:nvSpPr>
        <p:spPr bwMode="auto">
          <a:xfrm>
            <a:off x="740618" y="4001434"/>
            <a:ext cx="12666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</a:rPr>
              <a:t>后鼻音</a:t>
            </a:r>
            <a:endParaRPr lang="zh-CN" altLang="en-US" sz="28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913360" y="3486948"/>
            <a:ext cx="584388" cy="497506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4"/>
          <p:cNvSpPr txBox="1">
            <a:spLocks noChangeArrowheads="1"/>
          </p:cNvSpPr>
          <p:nvPr/>
        </p:nvSpPr>
        <p:spPr bwMode="auto">
          <a:xfrm>
            <a:off x="6895514" y="4009108"/>
            <a:ext cx="12666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</a:rPr>
              <a:t>翘舌音</a:t>
            </a:r>
            <a:endParaRPr lang="zh-CN" altLang="en-US" sz="28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6799326" y="3486948"/>
            <a:ext cx="584388" cy="497506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4"/>
          <p:cNvSpPr txBox="1">
            <a:spLocks noChangeArrowheads="1"/>
          </p:cNvSpPr>
          <p:nvPr/>
        </p:nvSpPr>
        <p:spPr bwMode="auto">
          <a:xfrm>
            <a:off x="7846368" y="2755221"/>
            <a:ext cx="1123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</a:rPr>
              <a:t>边音</a:t>
            </a:r>
            <a:endParaRPr lang="zh-CN" altLang="en-US" sz="28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109072" y="2364436"/>
            <a:ext cx="479003" cy="441533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0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10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200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3" grpId="0" animBg="1"/>
      <p:bldP spid="23" grpId="0"/>
      <p:bldP spid="24" grpId="0" animBg="1"/>
      <p:bldP spid="25" grpId="0"/>
      <p:bldP spid="26" grpId="0" animBg="1"/>
      <p:bldP spid="27" grpId="0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459038" y="1287463"/>
            <a:ext cx="5197475" cy="101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80000"/>
              </a:lnSpc>
            </a:pP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遵 循</a:t>
            </a:r>
            <a:endParaRPr kumimoji="1"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36"/>
          <p:cNvSpPr txBox="1">
            <a:spLocks noChangeArrowheads="1"/>
          </p:cNvSpPr>
          <p:nvPr/>
        </p:nvSpPr>
        <p:spPr bwMode="auto">
          <a:xfrm>
            <a:off x="2272348" y="1244600"/>
            <a:ext cx="1841500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28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zūn</a:t>
            </a:r>
            <a:r>
              <a:rPr lang="en-US" altLang="zh-CN" sz="2800" b="1" dirty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28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xún</a:t>
            </a:r>
            <a:endParaRPr lang="en-US" altLang="zh-CN" sz="28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817813" y="3111500"/>
            <a:ext cx="720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尊</a:t>
            </a:r>
            <a:endParaRPr kumimoji="1"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加号 6"/>
          <p:cNvSpPr/>
          <p:nvPr/>
        </p:nvSpPr>
        <p:spPr>
          <a:xfrm>
            <a:off x="3538538" y="3175000"/>
            <a:ext cx="609600" cy="644525"/>
          </a:xfrm>
          <a:prstGeom prst="mathPlus">
            <a:avLst>
              <a:gd name="adj1" fmla="val 23520"/>
            </a:avLst>
          </a:prstGeom>
          <a:solidFill>
            <a:schemeClr val="accent2"/>
          </a:solidFill>
          <a:ln>
            <a:solidFill>
              <a:srgbClr val="C00000"/>
            </a:solidFill>
          </a:ln>
        </p:spPr>
        <p:txBody>
          <a:bodyPr anchor="ctr">
            <a:spAutoFit/>
          </a:bodyPr>
          <a:lstStyle/>
          <a:p>
            <a:pPr algn="ctr">
              <a:lnSpc>
                <a:spcPct val="150000"/>
              </a:lnSpc>
              <a:defRPr/>
            </a:pPr>
            <a:endParaRPr lang="zh-CN" altLang="en-US" sz="3200" b="1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11" name="等号 10"/>
          <p:cNvSpPr/>
          <p:nvPr/>
        </p:nvSpPr>
        <p:spPr>
          <a:xfrm>
            <a:off x="4960938" y="3309938"/>
            <a:ext cx="609600" cy="374650"/>
          </a:xfrm>
          <a:prstGeom prst="mathEqual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txBody>
          <a:bodyPr anchor="ctr">
            <a:spAutoFit/>
          </a:bodyPr>
          <a:lstStyle/>
          <a:p>
            <a:pPr algn="ctr">
              <a:lnSpc>
                <a:spcPct val="150000"/>
              </a:lnSpc>
              <a:defRPr/>
            </a:pPr>
            <a:endParaRPr lang="zh-CN" altLang="en-US" sz="3200" b="1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5602288" y="3111500"/>
            <a:ext cx="720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遵</a:t>
            </a:r>
            <a:endParaRPr kumimoji="1"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"/>
          <p:cNvSpPr txBox="1">
            <a:spLocks noChangeArrowheads="1"/>
          </p:cNvSpPr>
          <p:nvPr/>
        </p:nvSpPr>
        <p:spPr bwMode="auto">
          <a:xfrm>
            <a:off x="296863" y="411163"/>
            <a:ext cx="2162175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3200" b="1">
                <a:latin typeface="宋体" panose="02010600030101010101" pitchFamily="2" charset="-122"/>
              </a:rPr>
              <a:t>齐读词语：</a:t>
            </a:r>
            <a:endParaRPr kumimoji="1"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4" name="文本框 3"/>
          <p:cNvSpPr txBox="1">
            <a:spLocks noChangeArrowheads="1"/>
          </p:cNvSpPr>
          <p:nvPr/>
        </p:nvSpPr>
        <p:spPr bwMode="auto">
          <a:xfrm>
            <a:off x="1246188" y="2506663"/>
            <a:ext cx="1841500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加一加：</a:t>
            </a:r>
            <a:endParaRPr kumimoji="1"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4240213" y="3068638"/>
            <a:ext cx="720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辶</a:t>
            </a:r>
            <a:endParaRPr kumimoji="1"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4807108" y="1262221"/>
            <a:ext cx="722155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遵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5578196" y="1265333"/>
            <a:ext cx="2127250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有走之。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4807108" y="1884647"/>
            <a:ext cx="722155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尊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5578196" y="1887759"/>
            <a:ext cx="2508687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没有走之。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4578508" y="1469410"/>
            <a:ext cx="228600" cy="958850"/>
          </a:xfrm>
          <a:prstGeom prst="leftBrace">
            <a:avLst>
              <a:gd name="adj1" fmla="val 2450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" grpId="1"/>
      <p:bldP spid="6" grpId="0"/>
      <p:bldP spid="12" grpId="0"/>
      <p:bldP spid="13" grpId="0"/>
      <p:bldP spid="14" grpId="0"/>
      <p:bldP spid="15" grpId="0"/>
      <p:bldP spid="8" grpId="0"/>
      <p:bldP spid="9" grpId="0"/>
      <p:bldP spid="10" grpId="0"/>
      <p:bldP spid="16" grpId="0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963893" y="1154732"/>
            <a:ext cx="7864101" cy="2377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kumimoji="1" lang="zh-CN" altLang="en-US" sz="3200" b="1" dirty="0">
                <a:latin typeface="宋体" panose="02010600030101010101" pitchFamily="2" charset="-122"/>
              </a:rPr>
              <a:t>自由朗读诗歌，读准字音，读通句子，不会读的句子多读几遍。</a:t>
            </a:r>
            <a:endParaRPr kumimoji="1"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kumimoji="1" lang="zh-CN" altLang="en-US" sz="3200" b="1" dirty="0">
                <a:latin typeface="宋体" panose="02010600030101010101" pitchFamily="2" charset="-122"/>
              </a:rPr>
              <a:t>这首诗歌一共有几小节？池子、河流的话分别在第几小节？</a:t>
            </a:r>
            <a:endParaRPr kumimoji="1"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665163" y="774700"/>
            <a:ext cx="7715250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kumimoji="1" lang="zh-CN" altLang="en-US" sz="3200" b="1" dirty="0">
                <a:latin typeface="宋体" panose="02010600030101010101" pitchFamily="2" charset="-122"/>
              </a:rPr>
              <a:t>根据提示，借助文中关键语句，说说这篇课文主要讲了什么内容。</a:t>
            </a:r>
            <a:endParaRPr kumimoji="1"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545619" y="1970088"/>
            <a:ext cx="8277705" cy="2094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2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池子喜欢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_________________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的生活，而</a:t>
            </a:r>
            <a:endParaRPr lang="en-US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latinLnBrk="0" hangingPunct="1">
              <a:lnSpc>
                <a:spcPct val="12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河流遵循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_____________________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的自然规律，</a:t>
            </a:r>
            <a:endParaRPr lang="en-US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latinLnBrk="0" hangingPunct="1">
              <a:lnSpc>
                <a:spcPct val="12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最后河流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__________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，而池子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却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__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119956" y="1996700"/>
            <a:ext cx="34300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无忧无虑、清闲自在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453206" y="2737270"/>
            <a:ext cx="38110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水要流动才能保持清洁　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2453206" y="3477840"/>
            <a:ext cx="16901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长流不断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6504506" y="3477840"/>
            <a:ext cx="16901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完全枯干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8" name="矩形 4"/>
          <p:cNvSpPr>
            <a:spLocks noChangeArrowheads="1"/>
          </p:cNvSpPr>
          <p:nvPr/>
        </p:nvSpPr>
        <p:spPr bwMode="auto">
          <a:xfrm>
            <a:off x="3552825" y="-68263"/>
            <a:ext cx="20377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solidFill>
                  <a:schemeClr val="bg1"/>
                </a:solidFill>
              </a:rPr>
              <a:t>比较想法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13329" name="文本框 3"/>
          <p:cNvSpPr txBox="1">
            <a:spLocks noChangeArrowheads="1"/>
          </p:cNvSpPr>
          <p:nvPr/>
        </p:nvSpPr>
        <p:spPr bwMode="auto">
          <a:xfrm>
            <a:off x="1168094" y="652811"/>
            <a:ext cx="7275512" cy="11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kumimoji="1" lang="zh-CN" altLang="en-US" sz="3200" b="1" dirty="0">
                <a:latin typeface="宋体" panose="02010600030101010101" pitchFamily="2" charset="-122"/>
              </a:rPr>
              <a:t>再读课文，分角色朗读课文，开火车读、齐读等方式读通课文。</a:t>
            </a:r>
            <a:endParaRPr kumimoji="1" lang="zh-CN" altLang="en-US" sz="3200" b="1" dirty="0">
              <a:latin typeface="宋体" panose="02010600030101010101" pitchFamily="2" charset="-122"/>
            </a:endParaRPr>
          </a:p>
        </p:txBody>
      </p:sp>
      <p:graphicFrame>
        <p:nvGraphicFramePr>
          <p:cNvPr id="2" name="表格 7"/>
          <p:cNvGraphicFramePr>
            <a:graphicFrameLocks noGrp="1"/>
          </p:cNvGraphicFramePr>
          <p:nvPr/>
        </p:nvGraphicFramePr>
        <p:xfrm>
          <a:off x="1261268" y="2111217"/>
          <a:ext cx="7092157" cy="2667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79260"/>
                <a:gridCol w="5612897"/>
              </a:tblGrid>
              <a:tr h="1308100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2800" b="1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池子</a:t>
                      </a:r>
                      <a:endParaRPr lang="zh-CN" altLang="en-US" sz="2800" b="1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</a:tr>
              <a:tr h="1358900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2800" b="1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河流</a:t>
                      </a:r>
                      <a:endParaRPr lang="zh-CN" altLang="en-US" sz="2800" b="1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737518" y="2249594"/>
            <a:ext cx="5706088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20000"/>
              </a:lnSpc>
              <a:defRPr sz="3200" b="1">
                <a:solidFill>
                  <a:srgbClr val="7030A0"/>
                </a:solidFill>
                <a:latin typeface="宋体" panose="02010600030101010101" pitchFamily="2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2800" dirty="0"/>
              <a:t>语气应当轻松、悠闲，带有一种得过且过的感觉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2737518" y="3570078"/>
            <a:ext cx="5706088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20000"/>
              </a:lnSpc>
              <a:defRPr sz="3200" b="1">
                <a:solidFill>
                  <a:srgbClr val="7030A0"/>
                </a:solidFill>
                <a:latin typeface="宋体" panose="02010600030101010101" pitchFamily="2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2800" dirty="0"/>
              <a:t>语气应当坚定、充满活力，表现出河流积极的人生态度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752380" y="996628"/>
            <a:ext cx="6215778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latinLnBrk="0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池子与河流的观点分别是什么？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752380" y="1891166"/>
            <a:ext cx="7684482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2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池子：认为人世间忙忙碌碌太辛苦，不值得，得过且过，贪图安逸。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752380" y="3115857"/>
            <a:ext cx="7684482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2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河流：胸怀大志，认为人生就该奔流不息，给人们带来利益。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57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45147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8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9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13" y="1916113"/>
            <a:ext cx="4016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0" name="图片 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-6445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206692" y="578038"/>
            <a:ext cx="77822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latinLnBrk="0" hangingPunct="1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比较池子和河流的不同，完成表格。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4" name="表格 7"/>
          <p:cNvGraphicFramePr>
            <a:graphicFrameLocks noGrp="1"/>
          </p:cNvGraphicFramePr>
          <p:nvPr/>
        </p:nvGraphicFramePr>
        <p:xfrm>
          <a:off x="266700" y="1339692"/>
          <a:ext cx="8585200" cy="31942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79450"/>
                <a:gridCol w="2578100"/>
                <a:gridCol w="2565400"/>
                <a:gridCol w="1045210"/>
                <a:gridCol w="1717040"/>
              </a:tblGrid>
              <a:tr h="52720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生活方式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2400" b="1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志向</a:t>
                      </a:r>
                      <a:endParaRPr lang="zh-CN" altLang="en-US" sz="2400" b="1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2400" b="1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结局</a:t>
                      </a:r>
                      <a:endParaRPr lang="zh-CN" altLang="en-US" sz="2400" b="1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2400" b="1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个性特点</a:t>
                      </a:r>
                      <a:endParaRPr lang="zh-CN" altLang="en-US" sz="2400" b="1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308100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2400" b="1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池子</a:t>
                      </a:r>
                      <a:endParaRPr lang="zh-CN" altLang="en-US" sz="2400" b="1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358900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2400" b="1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河流</a:t>
                      </a:r>
                      <a:endParaRPr lang="zh-CN" altLang="en-US" sz="2400" b="1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036423" y="2105799"/>
            <a:ext cx="243089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终日过得清闲安逸，无所事事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3485188" y="2105799"/>
            <a:ext cx="267441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只求得过且过，无忧无虑，贪图安逸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6228724" y="2105799"/>
            <a:ext cx="9598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完全枯干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7129474" y="1921130"/>
            <a:ext cx="17941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懒惰、不思进取、贪图安逸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995514" y="3595594"/>
            <a:ext cx="24308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过得忙碌、辛劳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3478838" y="3275057"/>
            <a:ext cx="267441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胸怀大志，奔流不息，想给人们带来利益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6182669" y="3436840"/>
            <a:ext cx="9598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长流不断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7111602" y="3258525"/>
            <a:ext cx="17941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勤奋、乐于奉献、勇于进取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1340</Words>
  <Application>WPS 演示</Application>
  <PresentationFormat>全屏显示(16:9)</PresentationFormat>
  <Paragraphs>207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Wingdings</vt:lpstr>
      <vt:lpstr>Cambria</vt:lpstr>
      <vt:lpstr>黑体</vt:lpstr>
      <vt:lpstr>楷体</vt:lpstr>
      <vt:lpstr>Calibri</vt:lpstr>
      <vt:lpstr>汉语拼音</vt:lpstr>
      <vt:lpstr>微软雅黑</vt:lpstr>
      <vt:lpstr>Arial Unicode MS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 本文件仅用于个人学习、研究或欣赏，以及其他非商业性或非盈利性用途，但同时应遵守著作权法及其他相关法律的规定，不得侵犯本司及相关权利人的合法权利。
 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category>状元成才路</cp:category>
  <cp:lastModifiedBy>唐唐唐小糖1</cp:lastModifiedBy>
  <cp:revision>1995</cp:revision>
  <dcterms:created xsi:type="dcterms:W3CDTF">2016-01-14T05:53:00Z</dcterms:created>
  <dcterms:modified xsi:type="dcterms:W3CDTF">2026-02-28T06:35:03Z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D3F3E8C1FA8E4D1AAA7B5E1F875F8720_12</vt:lpwstr>
  </property>
  <property fmtid="{D5CDD505-2E9C-101B-9397-08002B2CF9AE}" pid="3" name="KSOProductBuildVer">
    <vt:lpwstr>2052-12.1.0.25225</vt:lpwstr>
  </property>
</Properties>
</file>