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627" r:id="rId3"/>
    <p:sldId id="587" r:id="rId4"/>
    <p:sldId id="638" r:id="rId5"/>
    <p:sldId id="603" r:id="rId6"/>
    <p:sldId id="615" r:id="rId7"/>
    <p:sldId id="639" r:id="rId8"/>
    <p:sldId id="651" r:id="rId9"/>
    <p:sldId id="618" r:id="rId10"/>
    <p:sldId id="640" r:id="rId11"/>
    <p:sldId id="641" r:id="rId12"/>
    <p:sldId id="642" r:id="rId13"/>
    <p:sldId id="628" r:id="rId14"/>
    <p:sldId id="619" r:id="rId15"/>
    <p:sldId id="620" r:id="rId16"/>
    <p:sldId id="623" r:id="rId17"/>
    <p:sldId id="644" r:id="rId18"/>
    <p:sldId id="646" r:id="rId19"/>
    <p:sldId id="645" r:id="rId20"/>
    <p:sldId id="630" r:id="rId21"/>
    <p:sldId id="631" r:id="rId22"/>
    <p:sldId id="647" r:id="rId23"/>
    <p:sldId id="648" r:id="rId24"/>
    <p:sldId id="649" r:id="rId25"/>
    <p:sldId id="650" r:id="rId26"/>
    <p:sldId id="632" r:id="rId27"/>
    <p:sldId id="369" r:id="rId28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FD9"/>
    <a:srgbClr val="0033CC"/>
    <a:srgbClr val="FFCC00"/>
    <a:srgbClr val="FFFF00"/>
    <a:srgbClr val="FF00FF"/>
    <a:srgbClr val="0000FF"/>
    <a:srgbClr val="FF66FF"/>
    <a:srgbClr val="46AA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59" autoAdjust="0"/>
    <p:restoredTop sz="96370" autoAdjust="0"/>
  </p:normalViewPr>
  <p:slideViewPr>
    <p:cSldViewPr showGuides="1">
      <p:cViewPr varScale="1">
        <p:scale>
          <a:sx n="80" d="100"/>
          <a:sy n="80" d="100"/>
        </p:scale>
        <p:origin x="90" y="12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D6F81F3-E769-4153-8C7D-BCBDE0937DF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EC396628-BC47-4E14-8877-F10058D151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DE66666-8410-4064-9266-3AF58BDA5B6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FBA08D7-FE88-41B3-8003-89C1EB108BF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9" t="43289"/>
          <a:stretch>
            <a:fillRect/>
          </a:stretch>
        </p:blipFill>
        <p:spPr bwMode="auto">
          <a:xfrm>
            <a:off x="0" y="0"/>
            <a:ext cx="25558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104345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104345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51470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51470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slide" Target="slide12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microsoft.com/office/2007/relationships/media" Target="../media/media3.mp4"/><Relationship Id="rId7" Type="http://schemas.openxmlformats.org/officeDocument/2006/relationships/video" Target="../media/media3.mp4"/><Relationship Id="rId6" Type="http://schemas.openxmlformats.org/officeDocument/2006/relationships/image" Target="../media/image15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4.png"/><Relationship Id="rId2" Type="http://schemas.microsoft.com/office/2007/relationships/media" Target="../media/media1.mp4"/><Relationship Id="rId10" Type="http://schemas.openxmlformats.org/officeDocument/2006/relationships/slideLayout" Target="../slideLayouts/slideLayout2.xml"/><Relationship Id="rId1" Type="http://schemas.openxmlformats.org/officeDocument/2006/relationships/video" Target="../media/media1.mp4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2627313" y="1708150"/>
            <a:ext cx="175736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3400" b="1" dirty="0">
                <a:latin typeface="宋体" panose="02010600030101010101" pitchFamily="2" charset="-122"/>
              </a:rPr>
              <a:t>第</a:t>
            </a:r>
            <a:r>
              <a:rPr lang="en-US" altLang="zh-CN" sz="3400" b="1" dirty="0">
                <a:latin typeface="宋体" panose="02010600030101010101" pitchFamily="2" charset="-122"/>
              </a:rPr>
              <a:t>1</a:t>
            </a:r>
            <a:r>
              <a:rPr lang="zh-CN" altLang="en-US" sz="3400" b="1" dirty="0">
                <a:latin typeface="宋体" panose="02010600030101010101" pitchFamily="2" charset="-122"/>
              </a:rPr>
              <a:t>课时</a:t>
            </a:r>
            <a:endParaRPr lang="zh-CN" altLang="en-US" sz="3400" b="1" dirty="0">
              <a:latin typeface="宋体" panose="02010600030101010101" pitchFamily="2" charset="-122"/>
            </a:endParaRPr>
          </a:p>
        </p:txBody>
      </p:sp>
      <p:sp>
        <p:nvSpPr>
          <p:cNvPr id="8195" name="文本框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859338" y="1724025"/>
            <a:ext cx="17589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3400" b="1" dirty="0">
                <a:latin typeface="宋体" panose="02010600030101010101" pitchFamily="2" charset="-122"/>
              </a:rPr>
              <a:t>第</a:t>
            </a:r>
            <a:r>
              <a:rPr lang="en-US" altLang="zh-CN" sz="3400" b="1" dirty="0">
                <a:latin typeface="宋体" panose="02010600030101010101" pitchFamily="2" charset="-122"/>
              </a:rPr>
              <a:t>2</a:t>
            </a:r>
            <a:r>
              <a:rPr lang="zh-CN" altLang="en-US" sz="3400" b="1" dirty="0">
                <a:latin typeface="宋体" panose="02010600030101010101" pitchFamily="2" charset="-122"/>
              </a:rPr>
              <a:t>课时</a:t>
            </a:r>
            <a:endParaRPr lang="zh-CN" altLang="en-US" sz="3400" b="1" dirty="0">
              <a:latin typeface="宋体" panose="02010600030101010101" pitchFamily="2" charset="-122"/>
            </a:endParaRPr>
          </a:p>
        </p:txBody>
      </p:sp>
      <p:pic>
        <p:nvPicPr>
          <p:cNvPr id="8196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42168" y="889087"/>
            <a:ext cx="554461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注意内外部件比例协调。</a:t>
            </a:r>
            <a:endParaRPr lang="en-US" altLang="zh-CN" dirty="0"/>
          </a:p>
        </p:txBody>
      </p:sp>
      <p:sp>
        <p:nvSpPr>
          <p:cNvPr id="22" name="文本框 21"/>
          <p:cNvSpPr txBox="1"/>
          <p:nvPr/>
        </p:nvSpPr>
        <p:spPr>
          <a:xfrm>
            <a:off x="3342168" y="2105993"/>
            <a:ext cx="554461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要写得左右等宽，左边是“酉”，不是“西”。 </a:t>
            </a:r>
            <a:endParaRPr lang="en-US" altLang="zh-CN" dirty="0"/>
          </a:p>
        </p:txBody>
      </p:sp>
      <p:sp>
        <p:nvSpPr>
          <p:cNvPr id="23" name="文本框 22"/>
          <p:cNvSpPr txBox="1"/>
          <p:nvPr/>
        </p:nvSpPr>
        <p:spPr>
          <a:xfrm>
            <a:off x="3347864" y="3924586"/>
            <a:ext cx="439248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不要多写一撇。</a:t>
            </a:r>
            <a:endParaRPr lang="zh-CN" altLang="en-US" dirty="0"/>
          </a:p>
        </p:txBody>
      </p:sp>
      <p:pic>
        <p:nvPicPr>
          <p:cNvPr id="2" name="匀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70837" y="489459"/>
            <a:ext cx="1358751" cy="1358751"/>
          </a:xfrm>
          <a:prstGeom prst="rect">
            <a:avLst/>
          </a:prstGeom>
        </p:spPr>
      </p:pic>
      <p:pic>
        <p:nvPicPr>
          <p:cNvPr id="24" name="配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72388" y="2014947"/>
            <a:ext cx="1357200" cy="1357200"/>
          </a:xfrm>
          <a:prstGeom prst="rect">
            <a:avLst/>
          </a:prstGeom>
        </p:spPr>
      </p:pic>
      <p:pic>
        <p:nvPicPr>
          <p:cNvPr id="25" name="丧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72388" y="3527574"/>
            <a:ext cx="1357200" cy="13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32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 vol="80000">
                <p:cTn id="42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7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91880" y="627534"/>
            <a:ext cx="252028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indent="0">
              <a:buNone/>
            </a:pPr>
            <a:r>
              <a:rPr lang="zh-CN" altLang="en-US" dirty="0"/>
              <a:t>检查听写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331640" y="1635646"/>
            <a:ext cx="7128792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痛快   匀称   精美   别致   眉头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没精打采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机灵   灰心丧气      机会   叹气   逃生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3692525" y="52388"/>
            <a:ext cx="17589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3400" b="1" dirty="0">
                <a:latin typeface="宋体" panose="02010600030101010101" pitchFamily="2" charset="-122"/>
              </a:rPr>
              <a:t>第</a:t>
            </a:r>
            <a:r>
              <a:rPr lang="en-US" altLang="zh-CN" sz="3400" b="1" dirty="0">
                <a:latin typeface="宋体" panose="02010600030101010101" pitchFamily="2" charset="-122"/>
              </a:rPr>
              <a:t>2</a:t>
            </a:r>
            <a:r>
              <a:rPr lang="zh-CN" altLang="en-US" sz="3400" b="1" dirty="0">
                <a:latin typeface="宋体" panose="02010600030101010101" pitchFamily="2" charset="-122"/>
              </a:rPr>
              <a:t>课时</a:t>
            </a:r>
            <a:endParaRPr lang="zh-CN" altLang="en-US" sz="34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2"/>
          <p:cNvSpPr txBox="1">
            <a:spLocks noChangeArrowheads="1"/>
          </p:cNvSpPr>
          <p:nvPr/>
        </p:nvSpPr>
        <p:spPr bwMode="auto">
          <a:xfrm>
            <a:off x="107950" y="0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回顾导入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267744" y="1552240"/>
            <a:ext cx="5328592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20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皱眉　　配得上　　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20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逼近    撒开    扯断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555939" y="452048"/>
            <a:ext cx="8064500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朗读第</a:t>
            </a:r>
            <a:r>
              <a:rPr lang="en-US" altLang="zh-CN" sz="3200" b="1" dirty="0">
                <a:latin typeface="宋体" panose="02010600030101010101" pitchFamily="2" charset="-122"/>
              </a:rPr>
              <a:t>2—4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自然段，关注描写鹿的语言、神态的句子。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67365" y="1675438"/>
            <a:ext cx="7893067" cy="320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他不着急离开了，对着池水欣赏自己的美丽：“啊！我的身段多么匀称，我的角多么精美别致，好像两束美丽的珊瑚！”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鹿忽然看到了自己的腿，不禁噘起了嘴，皱起了眉头：“唉，这四条腿太细了，怎么配得上这两只美丽的角呢！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44208" y="427377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鹿腿难看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43198" y="2682509"/>
            <a:ext cx="183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鹿角美丽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10170"/>
          <a:stretch>
            <a:fillRect/>
          </a:stretch>
        </p:blipFill>
        <p:spPr>
          <a:xfrm>
            <a:off x="4907203" y="833239"/>
            <a:ext cx="2584976" cy="1764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4906" y="3026415"/>
            <a:ext cx="2584976" cy="1764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478713" y="1422400"/>
            <a:ext cx="1004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</a:t>
            </a:r>
            <a:endParaRPr lang="zh-CN" altLang="en-US" sz="3200">
              <a:solidFill>
                <a:srgbClr val="0033CC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478713" y="3560763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鹿角</a:t>
            </a:r>
            <a:endParaRPr lang="zh-CN" altLang="en-US" sz="3200">
              <a:solidFill>
                <a:srgbClr val="0033CC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178175" y="1905000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endParaRPr lang="zh-CN" altLang="en-US" sz="3200">
              <a:solidFill>
                <a:srgbClr val="0033CC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765425" y="2597150"/>
            <a:ext cx="18319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精美别致</a:t>
            </a:r>
            <a:endParaRPr lang="zh-CN" altLang="en-US" sz="3200">
              <a:solidFill>
                <a:srgbClr val="0033CC"/>
              </a:solidFill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710" y="807715"/>
            <a:ext cx="2924811" cy="2740659"/>
          </a:xfrm>
          <a:custGeom>
            <a:avLst/>
            <a:gdLst>
              <a:gd name="connsiteX0" fmla="*/ 0 w 5181481"/>
              <a:gd name="connsiteY0" fmla="*/ 0 h 4855245"/>
              <a:gd name="connsiteX1" fmla="*/ 5181481 w 5181481"/>
              <a:gd name="connsiteY1" fmla="*/ 0 h 4855245"/>
              <a:gd name="connsiteX2" fmla="*/ 5181481 w 5181481"/>
              <a:gd name="connsiteY2" fmla="*/ 4605337 h 4855245"/>
              <a:gd name="connsiteX3" fmla="*/ 3526858 w 5181481"/>
              <a:gd name="connsiteY3" fmla="*/ 4605337 h 4855245"/>
              <a:gd name="connsiteX4" fmla="*/ 3526858 w 5181481"/>
              <a:gd name="connsiteY4" fmla="*/ 4855245 h 4855245"/>
              <a:gd name="connsiteX5" fmla="*/ 0 w 5181481"/>
              <a:gd name="connsiteY5" fmla="*/ 4855245 h 485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1481" h="4855245">
                <a:moveTo>
                  <a:pt x="0" y="0"/>
                </a:moveTo>
                <a:lnTo>
                  <a:pt x="5181481" y="0"/>
                </a:lnTo>
                <a:lnTo>
                  <a:pt x="5181481" y="4605337"/>
                </a:lnTo>
                <a:lnTo>
                  <a:pt x="3526858" y="4605337"/>
                </a:lnTo>
                <a:lnTo>
                  <a:pt x="3526858" y="4855245"/>
                </a:lnTo>
                <a:lnTo>
                  <a:pt x="0" y="485524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539750" y="771550"/>
            <a:ext cx="8064500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从中可以看出，鹿对自己的角和腿的态度是怎样的？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791369" y="2503687"/>
            <a:ext cx="7561262" cy="67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欣赏自己的角，不满自己的腿。</a:t>
            </a:r>
            <a:endParaRPr lang="zh-CN" altLang="en-US" sz="32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107950" y="0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精心研读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600" y="915566"/>
            <a:ext cx="7331149" cy="119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请大家默读第</a:t>
            </a:r>
            <a:r>
              <a:rPr lang="en-US" altLang="zh-CN" dirty="0"/>
              <a:t>5</a:t>
            </a:r>
            <a:r>
              <a:rPr lang="zh-CN" altLang="en-US" dirty="0"/>
              <a:t>～</a:t>
            </a:r>
            <a:r>
              <a:rPr lang="en-US" altLang="zh-CN" dirty="0"/>
              <a:t>7</a:t>
            </a:r>
            <a:r>
              <a:rPr lang="zh-CN" altLang="en-US" dirty="0"/>
              <a:t>自然段，找出鹿的态度发生转变的原因。</a:t>
            </a:r>
            <a:endParaRPr lang="zh-CN" alt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576" y="2283718"/>
            <a:ext cx="7967576" cy="223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在鹿准备离开池塘边的时候，他发现一只狮子正悄悄地向自己逼近，于是撒腿就跑，但在逃跑途中，美丽的鹿角被树枝挂住，让他差点儿送命，而细长难看的腿却帮助他狮口逃生。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79586" y="555526"/>
            <a:ext cx="809721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 死里逃生的小鹿此时心里会怎么想？它会怎样重新看待自己的腿和角？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778256" y="1851670"/>
            <a:ext cx="7770726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狮口脱险之后，鹿改变了之前的态度，认识到美丽的角差点儿让自己丧命，难看的腿却帮助自己狮口逃生，他再也不抱怨腿难看了。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958901" y="1483245"/>
            <a:ext cx="1395180" cy="910186"/>
          </a:xfrm>
          <a:prstGeom prst="rect">
            <a:avLst/>
          </a:prstGeom>
          <a:solidFill>
            <a:srgbClr val="E3E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7544" y="1483245"/>
            <a:ext cx="1447447" cy="910186"/>
          </a:xfrm>
          <a:prstGeom prst="rect">
            <a:avLst/>
          </a:prstGeom>
          <a:solidFill>
            <a:srgbClr val="E3E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85546" y="1456282"/>
            <a:ext cx="1455455" cy="910186"/>
          </a:xfrm>
          <a:prstGeom prst="rect">
            <a:avLst/>
          </a:prstGeom>
          <a:solidFill>
            <a:srgbClr val="E3E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09385" y="1480212"/>
            <a:ext cx="1738879" cy="910186"/>
          </a:xfrm>
          <a:prstGeom prst="rect">
            <a:avLst/>
          </a:prstGeom>
          <a:solidFill>
            <a:srgbClr val="E3E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52462" y="1472396"/>
            <a:ext cx="1596134" cy="910186"/>
          </a:xfrm>
          <a:prstGeom prst="rect">
            <a:avLst/>
          </a:prstGeom>
          <a:solidFill>
            <a:srgbClr val="E3E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29117" y="650384"/>
            <a:ext cx="6635171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回顾全文，鹿的心情发生了怎样的变化？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78800" y="1467748"/>
            <a:ext cx="1447447" cy="91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看到自己的倒影时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13396" y="1656937"/>
            <a:ext cx="1652862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看到鹿腿时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17889" y="1476706"/>
            <a:ext cx="1491165" cy="91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欣赏美丽的鹿角时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157900" y="1626468"/>
            <a:ext cx="1915393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被狮子追赶时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841998" y="2582563"/>
            <a:ext cx="816673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惊讶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959394" y="2582563"/>
            <a:ext cx="1043847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339752" y="2582563"/>
            <a:ext cx="779618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87586" y="2582563"/>
            <a:ext cx="779618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惊恐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56063" y="3268723"/>
            <a:ext cx="840842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根据心情变化曲线图朗读课文，读出鹿的心情变化。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7064933" y="1627305"/>
            <a:ext cx="1768239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狮口逃生后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356240" y="2582563"/>
            <a:ext cx="779618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羞愧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-36513" y="0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练习讲故事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1385888" y="987425"/>
            <a:ext cx="63722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角：美丽 　欣赏 　差点儿送命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腿：难看 　抱怨 　狮口逃生</a:t>
            </a:r>
            <a:endParaRPr lang="zh-CN" altLang="en-US" sz="3200">
              <a:solidFill>
                <a:srgbClr val="0033CC"/>
              </a:solidFill>
            </a:endParaRPr>
          </a:p>
        </p:txBody>
      </p:sp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539750" y="2600325"/>
            <a:ext cx="80645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根据上面提示，用自己的话把故事讲具体、生动。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072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3705225" y="298450"/>
            <a:ext cx="17589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3400" b="1">
                <a:latin typeface="宋体" panose="02010600030101010101" pitchFamily="2" charset="-122"/>
              </a:rPr>
              <a:t>第</a:t>
            </a:r>
            <a:r>
              <a:rPr lang="en-US" altLang="zh-CN" sz="3400" b="1">
                <a:latin typeface="宋体" panose="02010600030101010101" pitchFamily="2" charset="-122"/>
              </a:rPr>
              <a:t>1</a:t>
            </a:r>
            <a:r>
              <a:rPr lang="zh-CN" altLang="en-US" sz="3400" b="1">
                <a:latin typeface="宋体" panose="02010600030101010101" pitchFamily="2" charset="-122"/>
              </a:rPr>
              <a:t>课时</a:t>
            </a:r>
            <a:endParaRPr lang="zh-CN" altLang="en-US" sz="3400" b="1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"/>
          <p:cNvSpPr txBox="1">
            <a:spLocks noChangeArrowheads="1"/>
          </p:cNvSpPr>
          <p:nvPr/>
        </p:nvSpPr>
        <p:spPr bwMode="auto">
          <a:xfrm>
            <a:off x="683568" y="1203598"/>
            <a:ext cx="8208962" cy="192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借助关键词，用自己的话来讲；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用上课文中生动的语言；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把故事讲清楚，讲生动。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30396" y="411510"/>
            <a:ext cx="8683207" cy="446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丛林中，住着一只漂亮的鹿。一天，鹿在池塘边喝水时，看到了池水中自己的倒影。他发现自己的角很美丽，四条腿很细。他很欣赏自己的角，心里感到很自豪，却抱怨自己的腿太难看，心里对腿很不满。当鹿准备离开的时候，忽然发现一头狮子正悄悄地向自己逼近，于是他撒开长腿就跑。就在他把狮子远远地甩在后面时，美丽的角却被树枝挂住了，狮子抓住机会猛扑过来。眼看就要追上了，鹿用尽全身力气，才把两只角从树枝中挣脱出来，然后拼命向前奔去。脱险之后，鹿叹了口气，说：“两只美丽的角差点儿让我送了命，可四条难看的腿却让我狮口逃生！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-36513" y="0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理解寓意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81996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62637" y="873600"/>
            <a:ext cx="783955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下面的说法，你赞成哪一种？说说你的理由。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61558" y="1487021"/>
            <a:ext cx="7344257" cy="50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美丽的鹿角不重要，实用的鹿腿才是重要的。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61558" y="2078899"/>
            <a:ext cx="6574420" cy="50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鹿角和鹿腿都很重要，它们各有各的长处。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580407" y="1423918"/>
            <a:ext cx="850813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235978" y="2067694"/>
            <a:ext cx="1822363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客观、全面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09787"/>
            <a:ext cx="9147788" cy="2643758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7" y="771550"/>
            <a:ext cx="8424936" cy="369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赞成第二种说法。第一种说法看似没问题，其实有些偏颇。美丽的鹿角也是很重要的，一是美丽的事物令人赏心悦目，能给人带来美的享受，这本身就是有价值的；二是在遇到危险的时候，鹿角还可以用来抵御敌人，是鹿搏斗时强大的武器。所以，不管是鹿角还是鹿腿，都有自己的价值，我们不能因为鹿腿善于奔跑就看不见它的短处，也不能因为鹿角差点儿让鹿送了命而否定它的长处。我们要认识到事物各有自己的价值，不要因为它的长处而看不见它的短处，也不要因为它的短处而轻易否定它的长处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61696" y="676471"/>
            <a:ext cx="8620608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正所谓“尺有所短，寸有所长”。任何事物都有自己的价值，我们不能只凭外表去判断事物的好坏。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61696" y="2593026"/>
            <a:ext cx="8620608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读寓言故事，不仅要理解故事内容，还要思考这个故事告诉了我们什么道理，这样才是真正读懂了寓言故事。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108287" y="1923678"/>
            <a:ext cx="5344033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万物各有价值　全面地看问题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13068" y="3765345"/>
            <a:ext cx="3917863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寓言　读故事　明道理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2"/>
          <p:cNvSpPr txBox="1">
            <a:spLocks noChangeArrowheads="1"/>
          </p:cNvSpPr>
          <p:nvPr/>
        </p:nvSpPr>
        <p:spPr bwMode="auto">
          <a:xfrm>
            <a:off x="611188" y="339725"/>
            <a:ext cx="38163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推荐课外阅读。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611188" y="1058863"/>
            <a:ext cx="8064500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鹿角和鹿腿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选自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伊索寓言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。丰富的想象、富有启发的寓意、出色的艺术技巧，让这本书历来为人所称道。这本书里面还有故事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农夫和蛇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狐狸和葡萄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北风和太阳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》……</a:t>
            </a:r>
            <a:endParaRPr lang="zh-CN" altLang="en-US" sz="320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文本框 17"/>
          <p:cNvSpPr txBox="1">
            <a:spLocks noChangeArrowheads="1"/>
          </p:cNvSpPr>
          <p:nvPr/>
        </p:nvSpPr>
        <p:spPr bwMode="auto">
          <a:xfrm>
            <a:off x="138113" y="-3175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36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9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: 圆角 18"/>
          <p:cNvSpPr/>
          <p:nvPr/>
        </p:nvSpPr>
        <p:spPr>
          <a:xfrm>
            <a:off x="2465924" y="728259"/>
            <a:ext cx="4212152" cy="65376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鹿角和鹿腿</a:t>
            </a:r>
            <a:endParaRPr lang="en-US" altLang="zh-CN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: 圆角 18"/>
          <p:cNvSpPr/>
          <p:nvPr/>
        </p:nvSpPr>
        <p:spPr>
          <a:xfrm>
            <a:off x="1581150" y="1382021"/>
            <a:ext cx="5981700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鹿角：美丽  欣赏  差点儿送命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: 圆角 18"/>
          <p:cNvSpPr/>
          <p:nvPr/>
        </p:nvSpPr>
        <p:spPr>
          <a:xfrm>
            <a:off x="1581150" y="2207521"/>
            <a:ext cx="5981700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鹿腿：难看  抱怨  狮口逃生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18"/>
          <p:cNvSpPr/>
          <p:nvPr/>
        </p:nvSpPr>
        <p:spPr>
          <a:xfrm>
            <a:off x="1581150" y="3033021"/>
            <a:ext cx="5727154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万物各有价值  全面地看问题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18"/>
          <p:cNvSpPr/>
          <p:nvPr/>
        </p:nvSpPr>
        <p:spPr>
          <a:xfrm>
            <a:off x="1581150" y="3858521"/>
            <a:ext cx="5219700" cy="873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latinLnBrk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寓言   读故事   明道理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7"/>
          <a:stretch>
            <a:fillRect/>
          </a:stretch>
        </p:blipFill>
        <p:spPr bwMode="auto">
          <a:xfrm>
            <a:off x="107950" y="115888"/>
            <a:ext cx="23669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915891" y="2628900"/>
            <a:ext cx="720725" cy="720725"/>
          </a:xfrm>
          <a:prstGeom prst="ellipse">
            <a:avLst/>
          </a:prstGeom>
          <a:solidFill>
            <a:srgbClr val="E8333C"/>
          </a:solidFill>
          <a:ln>
            <a:solidFill>
              <a:srgbClr val="E8333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2123728" y="2571750"/>
            <a:ext cx="53816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鹿角和鹿腿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107950" y="-30163"/>
            <a:ext cx="18986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696913" y="1058863"/>
            <a:ext cx="775017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用自己喜欢的方式朗读课文，读准字音，读通句子，把不通顺的地方多读几遍。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将课文的生字圈画出来。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想一想：课文讲了一个什么故事？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3956050" y="484188"/>
            <a:ext cx="143986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我会认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267744" y="1552240"/>
            <a:ext cx="5328592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20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皱眉　　配得上　　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20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逼近    撒开    扯断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6104" y="1011477"/>
            <a:ext cx="2328368" cy="56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800" b="1">
                <a:solidFill>
                  <a:srgbClr val="C0000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不是“</a:t>
            </a:r>
            <a:r>
              <a:rPr lang="en-US" altLang="zh-CN" dirty="0">
                <a:latin typeface="汉语拼音" panose="020B0604020202020204" pitchFamily="34" charset="0"/>
                <a:cs typeface="汉语拼音" panose="020B0604020202020204" pitchFamily="34" charset="0"/>
              </a:rPr>
              <a:t>r</a:t>
            </a:r>
            <a:r>
              <a:rPr lang="zh-CN" altLang="en-US" dirty="0">
                <a:latin typeface="汉语拼音" panose="020B0604020202020204" pitchFamily="34" charset="0"/>
                <a:cs typeface="汉语拼音" panose="020B0604020202020204" pitchFamily="34" charset="0"/>
              </a:rPr>
              <a:t>é</a:t>
            </a:r>
            <a:r>
              <a:rPr lang="en-US" altLang="zh-CN" dirty="0"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r>
              <a:rPr lang="zh-CN" altLang="en-US" dirty="0"/>
              <a:t>”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267744" y="1552240"/>
            <a:ext cx="669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yún</a:t>
            </a:r>
            <a:endParaRPr lang="zh-CN" altLang="en-US" sz="24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96240" y="1552240"/>
            <a:ext cx="911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chèn</a:t>
            </a:r>
            <a:endParaRPr lang="zh-CN" altLang="en-US" sz="24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80568" y="1552240"/>
            <a:ext cx="911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zhòu</a:t>
            </a:r>
            <a:endParaRPr lang="zh-CN" altLang="en-US" sz="24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2544" y="1552240"/>
            <a:ext cx="911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pèi</a:t>
            </a:r>
            <a:endParaRPr lang="zh-CN" altLang="en-US" sz="24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7001" y="2659745"/>
            <a:ext cx="911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sā</a:t>
            </a:r>
            <a:endParaRPr lang="zh-CN" altLang="en-US" sz="24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8688" y="2667931"/>
            <a:ext cx="6967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bī</a:t>
            </a:r>
            <a:endParaRPr lang="zh-CN" altLang="en-US" sz="24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08104" y="2667931"/>
            <a:ext cx="792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0033CC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chě</a:t>
            </a:r>
            <a:endParaRPr lang="zh-CN" altLang="en-US" sz="2400" b="1" dirty="0">
              <a:solidFill>
                <a:srgbClr val="0033CC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44754" y="3473888"/>
            <a:ext cx="175158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>
                <a:solidFill>
                  <a:srgbClr val="C00000"/>
                </a:solidFill>
              </a:rPr>
              <a:t>翘舌音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50571" y="1945791"/>
            <a:ext cx="479616" cy="4815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604946" y="3071230"/>
            <a:ext cx="479616" cy="4815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299056" y="1611827"/>
            <a:ext cx="596882" cy="37781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262096" y="780420"/>
            <a:ext cx="6619807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结合语境辨析字义，读准字音。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95536" y="1930645"/>
            <a:ext cx="8575040" cy="128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我的身段多么匀称，我的角多么精美别致，好像两束美丽的珊瑚！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57936" y="2563271"/>
            <a:ext cx="57150" cy="571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92811" y="1661772"/>
            <a:ext cx="844550" cy="53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chèn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197102" y="2095038"/>
            <a:ext cx="397478" cy="3972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04731" y="2603181"/>
            <a:ext cx="387275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>
                <a:solidFill>
                  <a:srgbClr val="C00000"/>
                </a:solidFill>
              </a:rPr>
              <a:t>引申为符合、合适时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47750" y="3375581"/>
            <a:ext cx="2744806" cy="1104372"/>
            <a:chOff x="1708999" y="3558984"/>
            <a:chExt cx="2744806" cy="1104372"/>
          </a:xfrm>
        </p:grpSpPr>
        <p:sp>
          <p:nvSpPr>
            <p:cNvPr id="9" name="文本框 8"/>
            <p:cNvSpPr txBox="1"/>
            <p:nvPr/>
          </p:nvSpPr>
          <p:spPr>
            <a:xfrm>
              <a:off x="1708999" y="3901528"/>
              <a:ext cx="8981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称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>
              <a:off x="2339752" y="3799084"/>
              <a:ext cx="144016" cy="761828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52598" y="3558984"/>
              <a:ext cx="20012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_____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匀称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52598" y="4140136"/>
              <a:ext cx="20012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_____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名称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750511" y="3397135"/>
            <a:ext cx="115212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chèn</a:t>
            </a:r>
            <a:endParaRPr lang="en-US" altLang="zh-CN" sz="26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750511" y="3961098"/>
            <a:ext cx="115212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chēng</a:t>
            </a:r>
            <a:endParaRPr lang="en-US" altLang="zh-CN" sz="26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71800" y="790269"/>
            <a:ext cx="3324450" cy="1781481"/>
            <a:chOff x="1708999" y="3558984"/>
            <a:chExt cx="2744806" cy="1781481"/>
          </a:xfrm>
        </p:grpSpPr>
        <p:sp>
          <p:nvSpPr>
            <p:cNvPr id="3" name="文本框 2"/>
            <p:cNvSpPr txBox="1"/>
            <p:nvPr/>
          </p:nvSpPr>
          <p:spPr>
            <a:xfrm>
              <a:off x="1708999" y="3901528"/>
              <a:ext cx="89818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撒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2278417" y="3900305"/>
              <a:ext cx="144016" cy="761828"/>
            </a:xfrm>
            <a:prstGeom prst="lef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52598" y="3558984"/>
              <a:ext cx="200120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_____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撒网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52598" y="4140136"/>
              <a:ext cx="200120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_____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撒种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19986" y="871203"/>
            <a:ext cx="115212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sā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719986" y="1435166"/>
            <a:ext cx="115212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sǎ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5690" y="2414641"/>
            <a:ext cx="7488832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爸爸在河里撒（   ）网捕鱼，妈妈在田里撒（   ）种。</a:t>
            </a:r>
            <a:endParaRPr lang="zh-CN" altLang="en-US" dirty="0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732212" y="2510598"/>
            <a:ext cx="115212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sā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123728" y="3170090"/>
            <a:ext cx="115212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sǎ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971600" y="760972"/>
            <a:ext cx="5185271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课文讲了一个什么故事？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106363" y="1450975"/>
            <a:ext cx="9037637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鹿非常欣赏（    ）的角，而抱怨（    ）的腿。但是当（        ）时，（   ）帮助它（        ），而（   ）却让它（         ）。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3376613" y="1549400"/>
            <a:ext cx="10080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7451725" y="1549400"/>
            <a:ext cx="10080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2965450" y="22272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遇到危险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295" name="矩形 6"/>
          <p:cNvSpPr>
            <a:spLocks noChangeArrowheads="1"/>
          </p:cNvSpPr>
          <p:nvPr/>
        </p:nvSpPr>
        <p:spPr bwMode="auto">
          <a:xfrm>
            <a:off x="6351588" y="2211388"/>
            <a:ext cx="5969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296" name="矩形 7"/>
          <p:cNvSpPr>
            <a:spLocks noChangeArrowheads="1"/>
          </p:cNvSpPr>
          <p:nvPr/>
        </p:nvSpPr>
        <p:spPr bwMode="auto">
          <a:xfrm>
            <a:off x="492125" y="2860675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狮口逃生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297" name="矩形 8"/>
          <p:cNvSpPr>
            <a:spLocks noChangeArrowheads="1"/>
          </p:cNvSpPr>
          <p:nvPr/>
        </p:nvSpPr>
        <p:spPr bwMode="auto">
          <a:xfrm>
            <a:off x="3881438" y="2905125"/>
            <a:ext cx="647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298" name="矩形 9"/>
          <p:cNvSpPr>
            <a:spLocks noChangeArrowheads="1"/>
          </p:cNvSpPr>
          <p:nvPr/>
        </p:nvSpPr>
        <p:spPr bwMode="auto">
          <a:xfrm>
            <a:off x="6351588" y="2854105"/>
            <a:ext cx="2244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差点儿送命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  <p:bldP spid="12297" grpId="0"/>
      <p:bldP spid="122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2764420" y="865977"/>
            <a:ext cx="1051836" cy="1015663"/>
            <a:chOff x="1191680" y="1626015"/>
            <a:chExt cx="958560" cy="981400"/>
          </a:xfrm>
        </p:grpSpPr>
        <p:grpSp>
          <p:nvGrpSpPr>
            <p:cNvPr id="3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" name="文本框 64"/>
            <p:cNvSpPr txBox="1">
              <a:spLocks noChangeArrowheads="1"/>
            </p:cNvSpPr>
            <p:nvPr/>
          </p:nvSpPr>
          <p:spPr bwMode="auto">
            <a:xfrm>
              <a:off x="1191680" y="1626015"/>
              <a:ext cx="958560" cy="98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匀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4075925" y="892439"/>
            <a:ext cx="1104033" cy="1015663"/>
            <a:chOff x="1209675" y="1661958"/>
            <a:chExt cx="1006129" cy="981400"/>
          </a:xfrm>
        </p:grpSpPr>
        <p:grpSp>
          <p:nvGrpSpPr>
            <p:cNvPr id="9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1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" name="文本框 64"/>
            <p:cNvSpPr txBox="1">
              <a:spLocks noChangeArrowheads="1"/>
            </p:cNvSpPr>
            <p:nvPr/>
          </p:nvSpPr>
          <p:spPr bwMode="auto">
            <a:xfrm>
              <a:off x="1232291" y="1661958"/>
              <a:ext cx="983513" cy="98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称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7"/>
          <p:cNvGrpSpPr/>
          <p:nvPr/>
        </p:nvGrpSpPr>
        <p:grpSpPr bwMode="auto">
          <a:xfrm>
            <a:off x="5327745" y="877155"/>
            <a:ext cx="1110657" cy="1015663"/>
            <a:chOff x="1204642" y="1636972"/>
            <a:chExt cx="1012165" cy="981400"/>
          </a:xfrm>
        </p:grpSpPr>
        <p:grpSp>
          <p:nvGrpSpPr>
            <p:cNvPr id="15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1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" name="文本框 64"/>
            <p:cNvSpPr txBox="1">
              <a:spLocks noChangeArrowheads="1"/>
            </p:cNvSpPr>
            <p:nvPr/>
          </p:nvSpPr>
          <p:spPr bwMode="auto">
            <a:xfrm>
              <a:off x="1204642" y="1636972"/>
              <a:ext cx="1012165" cy="98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致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7"/>
          <p:cNvGrpSpPr/>
          <p:nvPr/>
        </p:nvGrpSpPr>
        <p:grpSpPr bwMode="auto">
          <a:xfrm>
            <a:off x="6583615" y="850029"/>
            <a:ext cx="1228745" cy="1015663"/>
            <a:chOff x="1209675" y="1619390"/>
            <a:chExt cx="1119779" cy="981397"/>
          </a:xfrm>
        </p:grpSpPr>
        <p:grpSp>
          <p:nvGrpSpPr>
            <p:cNvPr id="2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2" name="文本框 64"/>
            <p:cNvSpPr txBox="1">
              <a:spLocks noChangeArrowheads="1"/>
            </p:cNvSpPr>
            <p:nvPr/>
          </p:nvSpPr>
          <p:spPr bwMode="auto">
            <a:xfrm>
              <a:off x="1212021" y="1619390"/>
              <a:ext cx="1117433" cy="981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束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7"/>
          <p:cNvGrpSpPr/>
          <p:nvPr/>
        </p:nvGrpSpPr>
        <p:grpSpPr bwMode="auto">
          <a:xfrm>
            <a:off x="7766727" y="896544"/>
            <a:ext cx="1125753" cy="1015663"/>
            <a:chOff x="1185534" y="1655131"/>
            <a:chExt cx="1025923" cy="981399"/>
          </a:xfrm>
        </p:grpSpPr>
        <p:grpSp>
          <p:nvGrpSpPr>
            <p:cNvPr id="27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8" name="文本框 64"/>
            <p:cNvSpPr txBox="1">
              <a:spLocks noChangeArrowheads="1"/>
            </p:cNvSpPr>
            <p:nvPr/>
          </p:nvSpPr>
          <p:spPr bwMode="auto">
            <a:xfrm>
              <a:off x="1185534" y="1655131"/>
              <a:ext cx="1025923" cy="981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配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7"/>
          <p:cNvGrpSpPr/>
          <p:nvPr/>
        </p:nvGrpSpPr>
        <p:grpSpPr bwMode="auto">
          <a:xfrm>
            <a:off x="2097207" y="3489454"/>
            <a:ext cx="1037446" cy="1015663"/>
            <a:chOff x="1200766" y="1631130"/>
            <a:chExt cx="945446" cy="981399"/>
          </a:xfrm>
        </p:grpSpPr>
        <p:grpSp>
          <p:nvGrpSpPr>
            <p:cNvPr id="33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3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4" name="文本框 64"/>
            <p:cNvSpPr txBox="1">
              <a:spLocks noChangeArrowheads="1"/>
            </p:cNvSpPr>
            <p:nvPr/>
          </p:nvSpPr>
          <p:spPr bwMode="auto">
            <a:xfrm>
              <a:off x="1200766" y="1631130"/>
              <a:ext cx="945446" cy="981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丧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7"/>
          <p:cNvGrpSpPr/>
          <p:nvPr/>
        </p:nvGrpSpPr>
        <p:grpSpPr bwMode="auto">
          <a:xfrm>
            <a:off x="3488241" y="3480006"/>
            <a:ext cx="1074166" cy="1020095"/>
            <a:chOff x="1209675" y="1613056"/>
            <a:chExt cx="978911" cy="985682"/>
          </a:xfrm>
        </p:grpSpPr>
        <p:grpSp>
          <p:nvGrpSpPr>
            <p:cNvPr id="39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0" name="文本框 64"/>
            <p:cNvSpPr txBox="1">
              <a:spLocks noChangeArrowheads="1"/>
            </p:cNvSpPr>
            <p:nvPr/>
          </p:nvSpPr>
          <p:spPr bwMode="auto">
            <a:xfrm>
              <a:off x="1217698" y="1613056"/>
              <a:ext cx="970888" cy="98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追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7"/>
          <p:cNvGrpSpPr/>
          <p:nvPr/>
        </p:nvGrpSpPr>
        <p:grpSpPr bwMode="auto">
          <a:xfrm>
            <a:off x="4849782" y="3498611"/>
            <a:ext cx="1156812" cy="1015664"/>
            <a:chOff x="1192739" y="1635989"/>
            <a:chExt cx="1054228" cy="981399"/>
          </a:xfrm>
        </p:grpSpPr>
        <p:grpSp>
          <p:nvGrpSpPr>
            <p:cNvPr id="45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4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6" name="文本框 64"/>
            <p:cNvSpPr txBox="1">
              <a:spLocks noChangeArrowheads="1"/>
            </p:cNvSpPr>
            <p:nvPr/>
          </p:nvSpPr>
          <p:spPr bwMode="auto">
            <a:xfrm>
              <a:off x="1192739" y="1635989"/>
              <a:ext cx="1054228" cy="981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扯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7"/>
          <p:cNvGrpSpPr/>
          <p:nvPr/>
        </p:nvGrpSpPr>
        <p:grpSpPr bwMode="auto">
          <a:xfrm>
            <a:off x="315474" y="857533"/>
            <a:ext cx="1061845" cy="1015663"/>
            <a:chOff x="1185124" y="1620913"/>
            <a:chExt cx="967681" cy="981397"/>
          </a:xfrm>
        </p:grpSpPr>
        <p:grpSp>
          <p:nvGrpSpPr>
            <p:cNvPr id="5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5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2" name="文本框 64"/>
            <p:cNvSpPr txBox="1">
              <a:spLocks noChangeArrowheads="1"/>
            </p:cNvSpPr>
            <p:nvPr/>
          </p:nvSpPr>
          <p:spPr bwMode="auto">
            <a:xfrm>
              <a:off x="1185124" y="1620913"/>
              <a:ext cx="967681" cy="981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渴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7"/>
          <p:cNvGrpSpPr/>
          <p:nvPr/>
        </p:nvGrpSpPr>
        <p:grpSpPr bwMode="auto">
          <a:xfrm>
            <a:off x="6279429" y="3494347"/>
            <a:ext cx="1101416" cy="1015663"/>
            <a:chOff x="1194465" y="1640814"/>
            <a:chExt cx="1003744" cy="981399"/>
          </a:xfrm>
        </p:grpSpPr>
        <p:grpSp>
          <p:nvGrpSpPr>
            <p:cNvPr id="57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5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8" name="文本框 64"/>
            <p:cNvSpPr txBox="1">
              <a:spLocks noChangeArrowheads="1"/>
            </p:cNvSpPr>
            <p:nvPr/>
          </p:nvSpPr>
          <p:spPr bwMode="auto">
            <a:xfrm>
              <a:off x="1194465" y="1640814"/>
              <a:ext cx="1003744" cy="981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叹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7"/>
          <p:cNvGrpSpPr/>
          <p:nvPr/>
        </p:nvGrpSpPr>
        <p:grpSpPr bwMode="auto">
          <a:xfrm>
            <a:off x="676483" y="3473998"/>
            <a:ext cx="1037446" cy="1026956"/>
            <a:chOff x="1170237" y="1606427"/>
            <a:chExt cx="945447" cy="992311"/>
          </a:xfrm>
        </p:grpSpPr>
        <p:grpSp>
          <p:nvGrpSpPr>
            <p:cNvPr id="63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6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4" name="文本框 64"/>
            <p:cNvSpPr txBox="1">
              <a:spLocks noChangeArrowheads="1"/>
            </p:cNvSpPr>
            <p:nvPr/>
          </p:nvSpPr>
          <p:spPr bwMode="auto">
            <a:xfrm>
              <a:off x="1170237" y="1606427"/>
              <a:ext cx="945447" cy="981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甩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7"/>
          <p:cNvGrpSpPr/>
          <p:nvPr/>
        </p:nvGrpSpPr>
        <p:grpSpPr bwMode="auto">
          <a:xfrm>
            <a:off x="7671566" y="3524344"/>
            <a:ext cx="1122230" cy="1015663"/>
            <a:chOff x="1202309" y="1666661"/>
            <a:chExt cx="1022711" cy="981397"/>
          </a:xfrm>
        </p:grpSpPr>
        <p:grpSp>
          <p:nvGrpSpPr>
            <p:cNvPr id="69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7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0" name="文本框 64"/>
            <p:cNvSpPr txBox="1">
              <a:spLocks noChangeArrowheads="1"/>
            </p:cNvSpPr>
            <p:nvPr/>
          </p:nvSpPr>
          <p:spPr bwMode="auto">
            <a:xfrm>
              <a:off x="1202309" y="1666661"/>
              <a:ext cx="1022711" cy="981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逃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文本框 2"/>
          <p:cNvSpPr txBox="1">
            <a:spLocks noChangeArrowheads="1"/>
          </p:cNvSpPr>
          <p:nvPr/>
        </p:nvSpPr>
        <p:spPr bwMode="auto">
          <a:xfrm>
            <a:off x="34925" y="-6350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矩形 3"/>
          <p:cNvSpPr>
            <a:spLocks noChangeArrowheads="1"/>
          </p:cNvSpPr>
          <p:nvPr/>
        </p:nvSpPr>
        <p:spPr bwMode="auto">
          <a:xfrm>
            <a:off x="528886" y="2403569"/>
            <a:ext cx="2103859" cy="6002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800" dirty="0">
              <a:solidFill>
                <a:srgbClr val="0033CC"/>
              </a:solidFill>
            </a:endParaRPr>
          </a:p>
        </p:txBody>
      </p:sp>
      <p:sp>
        <p:nvSpPr>
          <p:cNvPr id="76" name="矩形 3"/>
          <p:cNvSpPr>
            <a:spLocks noChangeArrowheads="1"/>
          </p:cNvSpPr>
          <p:nvPr/>
        </p:nvSpPr>
        <p:spPr bwMode="auto">
          <a:xfrm>
            <a:off x="3121174" y="2403569"/>
            <a:ext cx="1729405" cy="6002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dirty="0">
              <a:solidFill>
                <a:srgbClr val="0033CC"/>
              </a:solidFill>
            </a:endParaRPr>
          </a:p>
        </p:txBody>
      </p: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5209406" y="2394044"/>
            <a:ext cx="1729406" cy="6002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 dirty="0">
              <a:solidFill>
                <a:srgbClr val="0033CC"/>
              </a:solidFill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7370068" y="2394044"/>
            <a:ext cx="1522412" cy="6002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800" dirty="0">
              <a:solidFill>
                <a:srgbClr val="0033CC"/>
              </a:solidFill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1959575" y="1904318"/>
            <a:ext cx="1959803" cy="4509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1593428" y="1946778"/>
            <a:ext cx="1581427" cy="3973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4110246" y="1929337"/>
            <a:ext cx="389357" cy="4259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4234787" y="1959962"/>
            <a:ext cx="1547658" cy="4087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endCxn id="78" idx="0"/>
          </p:cNvCxnSpPr>
          <p:nvPr/>
        </p:nvCxnSpPr>
        <p:spPr>
          <a:xfrm>
            <a:off x="7042996" y="1931413"/>
            <a:ext cx="1088278" cy="4626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4304924" y="1929337"/>
            <a:ext cx="3909219" cy="4393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1179139" y="3050228"/>
            <a:ext cx="6777237" cy="4798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2528423" y="3060043"/>
            <a:ext cx="3601730" cy="5403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1763688" y="3053432"/>
            <a:ext cx="2216094" cy="5185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863490" y="1867391"/>
            <a:ext cx="3005150" cy="5192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3828765" y="3052704"/>
            <a:ext cx="1498980" cy="533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1539308" y="3087809"/>
            <a:ext cx="6561084" cy="4605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7"/>
          <p:cNvGrpSpPr/>
          <p:nvPr/>
        </p:nvGrpSpPr>
        <p:grpSpPr bwMode="auto">
          <a:xfrm>
            <a:off x="1519562" y="865977"/>
            <a:ext cx="1051836" cy="1015663"/>
            <a:chOff x="1191680" y="1626015"/>
            <a:chExt cx="958560" cy="981400"/>
          </a:xfrm>
        </p:grpSpPr>
        <p:grpSp>
          <p:nvGrpSpPr>
            <p:cNvPr id="92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9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7" name="直接连接符 9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3" name="文本框 64"/>
            <p:cNvSpPr txBox="1">
              <a:spLocks noChangeArrowheads="1"/>
            </p:cNvSpPr>
            <p:nvPr/>
          </p:nvSpPr>
          <p:spPr bwMode="auto">
            <a:xfrm>
              <a:off x="1191680" y="1626015"/>
              <a:ext cx="958560" cy="98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喝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19" name="直接连接符 118"/>
          <p:cNvCxnSpPr/>
          <p:nvPr/>
        </p:nvCxnSpPr>
        <p:spPr>
          <a:xfrm>
            <a:off x="4339968" y="3050228"/>
            <a:ext cx="2408133" cy="5283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IMING" val="|0.8|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1997</Words>
  <Application>WPS 演示</Application>
  <PresentationFormat>全屏显示(16:9)</PresentationFormat>
  <Paragraphs>249</Paragraphs>
  <Slides>26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Cambria</vt:lpstr>
      <vt:lpstr>黑体</vt:lpstr>
      <vt:lpstr>楷体</vt:lpstr>
      <vt:lpstr>汉语拼音</vt:lpstr>
      <vt:lpstr>Vijaya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category>状元成才路</cp:category>
  <cp:lastModifiedBy>唐唐唐小糖1</cp:lastModifiedBy>
  <cp:revision>647</cp:revision>
  <dcterms:created xsi:type="dcterms:W3CDTF">2016-10-29T08:56:00Z</dcterms:created>
  <dcterms:modified xsi:type="dcterms:W3CDTF">2026-02-28T06:34:34Z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01B9FE677D0D420A90695284FF69FBEE_12</vt:lpwstr>
  </property>
  <property fmtid="{D5CDD505-2E9C-101B-9397-08002B2CF9AE}" pid="4" name="KSOProductBuildVer">
    <vt:lpwstr>2052-12.1.0.25225</vt:lpwstr>
  </property>
</Properties>
</file>