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handoutMasterIdLst>
    <p:handoutMasterId r:id="rId32"/>
  </p:handoutMasterIdLst>
  <p:sldIdLst>
    <p:sldId id="554" r:id="rId3"/>
    <p:sldId id="312" r:id="rId4"/>
    <p:sldId id="649" r:id="rId5"/>
    <p:sldId id="617" r:id="rId6"/>
    <p:sldId id="650" r:id="rId7"/>
    <p:sldId id="619" r:id="rId8"/>
    <p:sldId id="643" r:id="rId9"/>
    <p:sldId id="651" r:id="rId11"/>
    <p:sldId id="652" r:id="rId12"/>
    <p:sldId id="661" r:id="rId13"/>
    <p:sldId id="625" r:id="rId14"/>
    <p:sldId id="653" r:id="rId15"/>
    <p:sldId id="629" r:id="rId16"/>
    <p:sldId id="654" r:id="rId17"/>
    <p:sldId id="630" r:id="rId18"/>
    <p:sldId id="631" r:id="rId19"/>
    <p:sldId id="633" r:id="rId20"/>
    <p:sldId id="657" r:id="rId21"/>
    <p:sldId id="662" r:id="rId22"/>
    <p:sldId id="658" r:id="rId23"/>
    <p:sldId id="637" r:id="rId24"/>
    <p:sldId id="638" r:id="rId25"/>
    <p:sldId id="639" r:id="rId26"/>
    <p:sldId id="640" r:id="rId27"/>
    <p:sldId id="641" r:id="rId28"/>
    <p:sldId id="659" r:id="rId29"/>
    <p:sldId id="660" r:id="rId30"/>
    <p:sldId id="577" r:id="rId3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楷体" panose="02010609060101010101" pitchFamily="49" charset="-122"/>
      <p:regular r:id="rId40"/>
    </p:embeddedFont>
    <p:embeddedFont>
      <p:font typeface="汉语拼音" panose="020B0604020202020204" pitchFamily="34" charset="0"/>
      <p:regular r:id="rId41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0033CC"/>
    <a:srgbClr val="FFFF99"/>
    <a:srgbClr val="FF00FF"/>
    <a:srgbClr val="FFFFFF"/>
    <a:srgbClr val="00FFFF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9" autoAdjust="0"/>
    <p:restoredTop sz="96014" autoAdjust="0"/>
  </p:normalViewPr>
  <p:slideViewPr>
    <p:cSldViewPr snapToGrid="0" showGuides="1">
      <p:cViewPr varScale="1">
        <p:scale>
          <a:sx n="79" d="100"/>
          <a:sy n="79" d="100"/>
        </p:scale>
        <p:origin x="90" y="1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-3642" y="-84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slide" Target="slides/slide2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69B2697-3C81-4DD7-A7F8-FDC5BB32F71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775C1841-73CD-4FE6-9CAA-AD61B4B6DCB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9088151-4AD1-46C0-A9D4-318D4CCF576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C572F45E-E657-4DE2-8669-AEA0D5A23C3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/>
          <a:srcRect t="17998"/>
          <a:stretch>
            <a:fillRect/>
          </a:stretch>
        </p:blipFill>
        <p:spPr>
          <a:xfrm>
            <a:off x="-53975" y="-7938"/>
            <a:ext cx="2239963" cy="7921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575" y="105165"/>
            <a:ext cx="644267" cy="5736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575" y="105165"/>
            <a:ext cx="644267" cy="5736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575" y="105165"/>
            <a:ext cx="644267" cy="5736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slide" Target="slide15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png"/><Relationship Id="rId2" Type="http://schemas.microsoft.com/office/2007/relationships/media" Target="../media/media11.mp3"/><Relationship Id="rId1" Type="http://schemas.openxmlformats.org/officeDocument/2006/relationships/audio" Target="../media/media11.mp3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microsoft.com/office/2007/relationships/media" Target="../media/media3.mp4"/><Relationship Id="rId7" Type="http://schemas.openxmlformats.org/officeDocument/2006/relationships/video" Target="../media/media3.mp4"/><Relationship Id="rId6" Type="http://schemas.openxmlformats.org/officeDocument/2006/relationships/image" Target="../media/image19.png"/><Relationship Id="rId5" Type="http://schemas.microsoft.com/office/2007/relationships/media" Target="../media/media2.mp4"/><Relationship Id="rId4" Type="http://schemas.openxmlformats.org/officeDocument/2006/relationships/video" Target="../media/media2.mp4"/><Relationship Id="rId32" Type="http://schemas.openxmlformats.org/officeDocument/2006/relationships/notesSlide" Target="../notesSlides/notesSlide1.xml"/><Relationship Id="rId31" Type="http://schemas.openxmlformats.org/officeDocument/2006/relationships/slideLayout" Target="../slideLayouts/slideLayout1.xml"/><Relationship Id="rId30" Type="http://schemas.openxmlformats.org/officeDocument/2006/relationships/image" Target="../media/image27.png"/><Relationship Id="rId3" Type="http://schemas.openxmlformats.org/officeDocument/2006/relationships/image" Target="../media/image18.png"/><Relationship Id="rId29" Type="http://schemas.microsoft.com/office/2007/relationships/media" Target="../media/media10.mp4"/><Relationship Id="rId28" Type="http://schemas.openxmlformats.org/officeDocument/2006/relationships/video" Target="../media/media10.mp4"/><Relationship Id="rId27" Type="http://schemas.openxmlformats.org/officeDocument/2006/relationships/image" Target="../media/image26.png"/><Relationship Id="rId26" Type="http://schemas.microsoft.com/office/2007/relationships/media" Target="../media/media9.mp4"/><Relationship Id="rId25" Type="http://schemas.openxmlformats.org/officeDocument/2006/relationships/video" Target="../media/media9.mp4"/><Relationship Id="rId24" Type="http://schemas.openxmlformats.org/officeDocument/2006/relationships/image" Target="../media/image25.png"/><Relationship Id="rId23" Type="http://schemas.microsoft.com/office/2007/relationships/media" Target="../media/media8.mp4"/><Relationship Id="rId22" Type="http://schemas.openxmlformats.org/officeDocument/2006/relationships/video" Target="../media/media8.mp4"/><Relationship Id="rId21" Type="http://schemas.openxmlformats.org/officeDocument/2006/relationships/image" Target="../media/image24.png"/><Relationship Id="rId20" Type="http://schemas.microsoft.com/office/2007/relationships/media" Target="../media/media7.mp4"/><Relationship Id="rId2" Type="http://schemas.microsoft.com/office/2007/relationships/media" Target="../media/media1.mp4"/><Relationship Id="rId19" Type="http://schemas.openxmlformats.org/officeDocument/2006/relationships/video" Target="../media/media7.mp4"/><Relationship Id="rId18" Type="http://schemas.openxmlformats.org/officeDocument/2006/relationships/image" Target="../media/image23.png"/><Relationship Id="rId17" Type="http://schemas.microsoft.com/office/2007/relationships/media" Target="../media/media6.mp4"/><Relationship Id="rId16" Type="http://schemas.openxmlformats.org/officeDocument/2006/relationships/video" Target="../media/media6.mp4"/><Relationship Id="rId15" Type="http://schemas.openxmlformats.org/officeDocument/2006/relationships/image" Target="../media/image22.png"/><Relationship Id="rId14" Type="http://schemas.microsoft.com/office/2007/relationships/media" Target="../media/media5.mp4"/><Relationship Id="rId13" Type="http://schemas.openxmlformats.org/officeDocument/2006/relationships/video" Target="../media/media5.mp4"/><Relationship Id="rId12" Type="http://schemas.openxmlformats.org/officeDocument/2006/relationships/image" Target="../media/image21.png"/><Relationship Id="rId11" Type="http://schemas.microsoft.com/office/2007/relationships/media" Target="../media/media4.mp4"/><Relationship Id="rId10" Type="http://schemas.openxmlformats.org/officeDocument/2006/relationships/video" Target="../media/media4.mp4"/><Relationship Id="rId1" Type="http://schemas.openxmlformats.org/officeDocument/2006/relationships/video" Target="../media/media1.mp4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35200" y="2057400"/>
            <a:ext cx="2039938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latin typeface="+mn-ea"/>
                <a:ea typeface="+mn-ea"/>
              </a:rPr>
              <a:t> 第</a:t>
            </a:r>
            <a:r>
              <a:rPr lang="en-US" altLang="zh-CN" sz="3600" b="1" dirty="0">
                <a:latin typeface="+mn-ea"/>
                <a:ea typeface="+mn-ea"/>
              </a:rPr>
              <a:t>1</a:t>
            </a:r>
            <a:r>
              <a:rPr lang="zh-CN" altLang="en-US" sz="3600" b="1" dirty="0">
                <a:latin typeface="+mn-ea"/>
                <a:ea typeface="+mn-ea"/>
              </a:rPr>
              <a:t>课时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7171" name="矩形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930775" y="2057400"/>
            <a:ext cx="2039938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>
                <a:latin typeface="+mn-ea"/>
                <a:ea typeface="+mn-ea"/>
              </a:rPr>
              <a:t> 第</a:t>
            </a:r>
            <a:r>
              <a:rPr lang="en-US" altLang="zh-CN" sz="3600" b="1">
                <a:latin typeface="+mn-ea"/>
                <a:ea typeface="+mn-ea"/>
              </a:rPr>
              <a:t>2</a:t>
            </a:r>
            <a:r>
              <a:rPr lang="zh-CN" altLang="en-US" sz="3600" b="1">
                <a:latin typeface="+mn-ea"/>
                <a:ea typeface="+mn-ea"/>
              </a:rPr>
              <a:t>课时</a:t>
            </a:r>
            <a:endParaRPr lang="zh-CN" altLang="en-US" sz="3600" b="1">
              <a:latin typeface="+mn-ea"/>
              <a:ea typeface="+mn-ea"/>
            </a:endParaRPr>
          </a:p>
        </p:txBody>
      </p:sp>
      <p:pic>
        <p:nvPicPr>
          <p:cNvPr id="7172" name="图片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66800" y="2271795"/>
            <a:ext cx="4572000" cy="67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indent="0" eaLnBrk="1" latinLnBrk="0" hangingPunct="1">
              <a:lnSpc>
                <a:spcPct val="14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b="1">
                <a:latin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r>
              <a:rPr lang="zh-CN" altLang="en-US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耒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而守株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注: 线形 3"/>
          <p:cNvSpPr/>
          <p:nvPr/>
        </p:nvSpPr>
        <p:spPr>
          <a:xfrm>
            <a:off x="1566429" y="3161147"/>
            <a:ext cx="1457325" cy="501650"/>
          </a:xfrm>
          <a:prstGeom prst="borderCallout1">
            <a:avLst>
              <a:gd name="adj1" fmla="val 67"/>
              <a:gd name="adj2" fmla="val 22114"/>
              <a:gd name="adj3" fmla="val -52382"/>
              <a:gd name="adj4" fmla="val 1600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放下。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标注: 线形 4"/>
          <p:cNvSpPr/>
          <p:nvPr/>
        </p:nvSpPr>
        <p:spPr>
          <a:xfrm>
            <a:off x="1326283" y="926731"/>
            <a:ext cx="2922443" cy="1083478"/>
          </a:xfrm>
          <a:prstGeom prst="borderCallout1">
            <a:avLst>
              <a:gd name="adj1" fmla="val 104026"/>
              <a:gd name="adj2" fmla="val 28729"/>
              <a:gd name="adj3" fmla="val 134567"/>
              <a:gd name="adj4" fmla="val 4120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lvl="0"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古代用来耕田的一种农具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155768" y="926731"/>
            <a:ext cx="2445445" cy="183959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430753" y="1991943"/>
            <a:ext cx="1153766" cy="65325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93744" y="2960596"/>
            <a:ext cx="3081856" cy="87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3B4BB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于是放下手里的农具整天守着树桩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91271" y="993125"/>
            <a:ext cx="8270875" cy="3559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宋国有个种地的农民。他的田地中有一截树桩。一天，一只跑得飞快的野兔撞在了树桩上，折断了脖子死了。于是，他便放下他的农具日日夜夜守在树桩子旁边，希望能再得到一只兔子。野兔是不可能再次得到了，而他自己却被宋国人耻笑。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2909" y="293669"/>
            <a:ext cx="7467600" cy="6047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 kumimoji="1" sz="3200" b="1"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试着用自己的话说说课文大意。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88291" y="628073"/>
            <a:ext cx="1357745" cy="38387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10107" y="802671"/>
            <a:ext cx="1570038" cy="508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indent="0" eaLnBrk="1" latinLnBrk="0" hangingPunct="1">
              <a:lnSpc>
                <a:spcPct val="11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9pPr>
          </a:lstStyle>
          <a:p>
            <a:r>
              <a:rPr lang="zh-CN" altLang="en-US" sz="2800" dirty="0">
                <a:solidFill>
                  <a:schemeClr val="tx1"/>
                </a:solidFill>
              </a:rPr>
              <a:t>起因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0107" y="2317546"/>
            <a:ext cx="1634693" cy="508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indent="0" eaLnBrk="1" latinLnBrk="0" hangingPunct="1">
              <a:lnSpc>
                <a:spcPct val="11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9pPr>
          </a:lstStyle>
          <a:p>
            <a:r>
              <a:rPr lang="zh-CN" altLang="en-US" sz="2800" dirty="0">
                <a:solidFill>
                  <a:schemeClr val="tx1"/>
                </a:solidFill>
              </a:rPr>
              <a:t>经过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0107" y="3832421"/>
            <a:ext cx="1431493" cy="508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indent="0" eaLnBrk="1" latinLnBrk="0" hangingPunct="1">
              <a:lnSpc>
                <a:spcPct val="11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9pPr>
          </a:lstStyle>
          <a:p>
            <a:r>
              <a:rPr lang="zh-CN" altLang="en-US" sz="2800" dirty="0">
                <a:solidFill>
                  <a:schemeClr val="tx1"/>
                </a:solidFill>
              </a:rPr>
              <a:t>结果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80145" y="754484"/>
            <a:ext cx="4572000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kumimoji="1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兔走触株，折颈而死。</a:t>
            </a:r>
            <a:endParaRPr lang="zh-CN" altLang="en-US" dirty="0"/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2780145" y="2230437"/>
            <a:ext cx="5711825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因释其耒而守株，冀复得兔。</a:t>
            </a:r>
            <a:endParaRPr kumimoji="1"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2780144" y="3784234"/>
            <a:ext cx="5850369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兔不可复得，而身为宋国笑。</a:t>
            </a:r>
            <a:endParaRPr kumimoji="1"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422275" y="569913"/>
            <a:ext cx="2450234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宋体" panose="02010600030101010101" pitchFamily="2" charset="-122"/>
              </a:rPr>
              <a:t>配乐朗读。</a:t>
            </a:r>
            <a:endParaRPr kumimoji="1"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295275" y="1349375"/>
            <a:ext cx="8318500" cy="2652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32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守株待兔</a:t>
            </a:r>
            <a:endParaRPr lang="en-US" altLang="zh-CN" sz="32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32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宋人有耕者，田中有株。兔走触株，折颈而死。因释其耒而守株，冀复得兔。兔不可复得，而身为宋国笑。</a:t>
            </a:r>
            <a:endParaRPr lang="en-US" altLang="zh-CN" sz="32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音频： 渔舟唱晚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685666" y="14128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4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944274" y="797520"/>
            <a:ext cx="7617835" cy="6047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 kumimoji="1" sz="3200" b="1"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完成填空，加深对课文大意的理解。</a:t>
            </a:r>
            <a:endParaRPr lang="zh-CN" altLang="en-US" dirty="0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812006" y="1681885"/>
            <a:ext cx="7617835" cy="237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宋人有耕者，田中有株。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（起因）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kumimoji="1"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（经过）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kumimoji="1"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（结果）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4"/>
          <p:cNvSpPr>
            <a:spLocks noChangeArrowheads="1"/>
          </p:cNvSpPr>
          <p:nvPr/>
        </p:nvSpPr>
        <p:spPr bwMode="auto">
          <a:xfrm>
            <a:off x="3592513" y="277813"/>
            <a:ext cx="2039937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latin typeface="+mn-ea"/>
                <a:ea typeface="+mn-ea"/>
              </a:rPr>
              <a:t> 第</a:t>
            </a:r>
            <a:r>
              <a:rPr lang="en-US" altLang="zh-CN" sz="3600" b="1" dirty="0">
                <a:latin typeface="+mn-ea"/>
                <a:ea typeface="+mn-ea"/>
              </a:rPr>
              <a:t>2</a:t>
            </a:r>
            <a:r>
              <a:rPr lang="zh-CN" altLang="en-US" sz="3600" b="1" dirty="0">
                <a:latin typeface="+mn-ea"/>
                <a:ea typeface="+mn-ea"/>
              </a:rPr>
              <a:t>课时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27651" name="矩形 4"/>
          <p:cNvSpPr>
            <a:spLocks noChangeArrowheads="1"/>
          </p:cNvSpPr>
          <p:nvPr/>
        </p:nvSpPr>
        <p:spPr bwMode="auto">
          <a:xfrm>
            <a:off x="92075" y="100013"/>
            <a:ext cx="2038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/>
              <a:t>复习导入</a:t>
            </a:r>
            <a:endParaRPr lang="zh-CN" altLang="en-US" sz="3600" b="1"/>
          </a:p>
        </p:txBody>
      </p:sp>
      <p:pic>
        <p:nvPicPr>
          <p:cNvPr id="27654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49" b="23541"/>
          <a:stretch>
            <a:fillRect/>
          </a:stretch>
        </p:blipFill>
        <p:spPr bwMode="auto">
          <a:xfrm>
            <a:off x="3271838" y="511175"/>
            <a:ext cx="24352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66750" y="1101725"/>
            <a:ext cx="7812232" cy="17866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/>
            </a:pPr>
            <a:r>
              <a:rPr kumimoji="1" lang="zh-CN" altLang="en-US" sz="3200" b="1" dirty="0">
                <a:latin typeface="+mn-ea"/>
                <a:ea typeface="+mn-ea"/>
              </a:rPr>
              <a:t>交流、梳理学习文言文的方法。</a:t>
            </a:r>
            <a:endParaRPr kumimoji="1" lang="en-US" altLang="zh-CN" sz="3200" b="1" dirty="0">
              <a:latin typeface="+mn-ea"/>
              <a:ea typeface="+mn-ea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/>
            </a:pPr>
            <a:r>
              <a:rPr kumimoji="1" lang="zh-CN" altLang="en-US" sz="3200" b="1" dirty="0">
                <a:latin typeface="+mn-ea"/>
                <a:ea typeface="+mn-ea"/>
              </a:rPr>
              <a:t>齐读课文，分组合作，理清故事的发展过程。</a:t>
            </a:r>
            <a:endParaRPr kumimoji="1" lang="en-US" altLang="zh-CN" sz="3200" b="1" dirty="0">
              <a:latin typeface="+mn-ea"/>
              <a:ea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47661" y="2888368"/>
            <a:ext cx="4475736" cy="634494"/>
            <a:chOff x="2130425" y="2941577"/>
            <a:chExt cx="4475736" cy="634494"/>
          </a:xfrm>
        </p:grpSpPr>
        <p:sp>
          <p:nvSpPr>
            <p:cNvPr id="7" name="矩形: 圆角 6"/>
            <p:cNvSpPr/>
            <p:nvPr/>
          </p:nvSpPr>
          <p:spPr>
            <a:xfrm>
              <a:off x="2130425" y="2971290"/>
              <a:ext cx="4030230" cy="60478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09677" y="2941577"/>
              <a:ext cx="4196484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20000"/>
                </a:lnSpc>
                <a:defRPr kumimoji="1" sz="3200" b="1">
                  <a:latin typeface="宋体" panose="02010600030101010101" pitchFamily="2" charset="-122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起因、经过、结果</a:t>
              </a:r>
              <a:endParaRPr lang="zh-CN" altLang="en-US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66750" y="3739384"/>
            <a:ext cx="8070850" cy="6047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/>
            </a:pPr>
            <a:r>
              <a:rPr kumimoji="1" lang="zh-CN" altLang="en-US" sz="3200" b="1" dirty="0">
                <a:latin typeface="+mn-ea"/>
                <a:ea typeface="+mn-ea"/>
              </a:rPr>
              <a:t>谁来用自己的话把这个故事讲给大家听？</a:t>
            </a:r>
            <a:endParaRPr kumimoji="1" lang="en-US" altLang="zh-CN" sz="32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69362" y="707453"/>
            <a:ext cx="8088501" cy="119571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 kumimoji="1" sz="3200" b="1"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同桌合作问答：一人说翻译，一人答课文原句，练习背诵课文。</a:t>
            </a:r>
            <a:endParaRPr lang="zh-CN" altLang="en-US" dirty="0"/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002156" y="2076786"/>
            <a:ext cx="7547446" cy="2057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1" hangingPunct="1">
              <a:lnSpc>
                <a:spcPct val="140000"/>
              </a:lnSpc>
              <a:spcBef>
                <a:spcPts val="1200"/>
              </a:spcBef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___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人有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者，田中有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。兔走触株，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而死。因释其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而守株，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复得兔。兔不可复得，而身为宋国笑。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495764" y="2103210"/>
            <a:ext cx="797369" cy="605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4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224370" y="2079732"/>
            <a:ext cx="797369" cy="605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4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048719" y="2745720"/>
            <a:ext cx="1128956" cy="605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4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折颈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5624816" y="2745719"/>
            <a:ext cx="683022" cy="605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4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7866580" y="2745718"/>
            <a:ext cx="683022" cy="605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4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1962686" y="2096608"/>
            <a:ext cx="971233" cy="605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4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4"/>
          <p:cNvSpPr>
            <a:spLocks noChangeArrowheads="1"/>
          </p:cNvSpPr>
          <p:nvPr/>
        </p:nvSpPr>
        <p:spPr bwMode="auto">
          <a:xfrm>
            <a:off x="15875" y="93663"/>
            <a:ext cx="2038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/>
              <a:t>感悟道理</a:t>
            </a:r>
            <a:endParaRPr lang="zh-CN" altLang="en-US" sz="3600" b="1" dirty="0"/>
          </a:p>
        </p:txBody>
      </p:sp>
      <p:sp>
        <p:nvSpPr>
          <p:cNvPr id="2" name="对话气泡: 椭圆形 1"/>
          <p:cNvSpPr/>
          <p:nvPr/>
        </p:nvSpPr>
        <p:spPr>
          <a:xfrm>
            <a:off x="5033964" y="1779588"/>
            <a:ext cx="474662" cy="585787"/>
          </a:xfrm>
          <a:prstGeom prst="wedgeEllipseCallout">
            <a:avLst>
              <a:gd name="adj1" fmla="val 9065"/>
              <a:gd name="adj2" fmla="val -84030"/>
            </a:avLst>
          </a:prstGeom>
          <a:solidFill>
            <a:srgbClr val="FFC000"/>
          </a:solidFill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endParaRPr lang="zh-CN" altLang="en-US" sz="32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72000" y="1758950"/>
            <a:ext cx="4228235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 dirty="0">
                <a:latin typeface="宋体" panose="02010600030101010101" pitchFamily="2" charset="-122"/>
              </a:rPr>
              <a:t>兔走触株，折颈而死</a:t>
            </a:r>
            <a:endParaRPr kumimoji="1"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975181" y="1015423"/>
            <a:ext cx="5842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</a:t>
            </a:r>
            <a:endParaRPr kumimoji="1"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814" y="1478965"/>
            <a:ext cx="3553497" cy="271485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238481" y="2571750"/>
            <a:ext cx="4561754" cy="17866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 kumimoji="1" sz="3200" b="1"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想象一下，兔子当时是怎样跑的？它为什么这样拼命地跑呢？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utoUpdateAnimBg="0"/>
      <p:bldP spid="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6404" y="875723"/>
            <a:ext cx="6651191" cy="119571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 kumimoji="1" sz="3200" b="1"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兔子“折颈而死”后，农夫会想些什么？他又是怎么做的？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13346" y="2116368"/>
            <a:ext cx="62945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因释其耒而守株，冀复得兔。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46404" y="2777343"/>
            <a:ext cx="3325596" cy="6047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 kumimoji="1" sz="3200" b="1"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结果是什么？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713346" y="3420045"/>
            <a:ext cx="56907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兔不可复得，而身为宋国笑。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0202" y="453243"/>
            <a:ext cx="7643596" cy="6047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 kumimoji="1" sz="3200" b="1"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说说那个农夫为什么会被别人笑话。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50202" y="1147286"/>
            <a:ext cx="7822298" cy="355943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eaLnBrk="1" latinLnBrk="1" hangingPunct="1">
              <a:lnSpc>
                <a:spcPct val="120000"/>
              </a:lnSpc>
            </a:pPr>
            <a:r>
              <a:rPr lang="zh-CN" altLang="en-US" dirty="0"/>
              <a:t>    因为兔子自己撞死在树桩上只不过是一件极偶然的事情，而农夫却希望这个极偶然的事情天天发生，于是放下农具不再干活，妄想不劳而获，结果却一无所获。他这种不努力却指望靠好运气过日子的想法是可笑的，所以会被别人笑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4"/>
          <p:cNvSpPr>
            <a:spLocks noChangeArrowheads="1"/>
          </p:cNvSpPr>
          <p:nvPr/>
        </p:nvSpPr>
        <p:spPr bwMode="auto">
          <a:xfrm>
            <a:off x="104775" y="61913"/>
            <a:ext cx="2038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/>
              <a:t>新课导入</a:t>
            </a:r>
            <a:endParaRPr lang="zh-CN" altLang="en-US" sz="3600" b="1"/>
          </a:p>
        </p:txBody>
      </p:sp>
      <p:sp>
        <p:nvSpPr>
          <p:cNvPr id="8196" name="矩形 4"/>
          <p:cNvSpPr>
            <a:spLocks noChangeArrowheads="1"/>
          </p:cNvSpPr>
          <p:nvPr/>
        </p:nvSpPr>
        <p:spPr bwMode="auto">
          <a:xfrm>
            <a:off x="3592513" y="271463"/>
            <a:ext cx="2039937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latin typeface="+mn-ea"/>
                <a:ea typeface="+mn-ea"/>
              </a:rPr>
              <a:t> 第</a:t>
            </a:r>
            <a:r>
              <a:rPr lang="en-US" altLang="zh-CN" sz="3600" b="1" dirty="0">
                <a:latin typeface="+mn-ea"/>
                <a:ea typeface="+mn-ea"/>
              </a:rPr>
              <a:t>1</a:t>
            </a:r>
            <a:r>
              <a:rPr lang="zh-CN" altLang="en-US" sz="3600" b="1" dirty="0">
                <a:latin typeface="+mn-ea"/>
                <a:ea typeface="+mn-ea"/>
              </a:rPr>
              <a:t>课时</a:t>
            </a:r>
            <a:endParaRPr lang="zh-CN" altLang="en-US" sz="3600" b="1" dirty="0">
              <a:latin typeface="+mn-ea"/>
              <a:ea typeface="+mn-ea"/>
            </a:endParaRPr>
          </a:p>
        </p:txBody>
      </p:sp>
      <p:pic>
        <p:nvPicPr>
          <p:cNvPr id="8197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49" b="23541"/>
          <a:stretch>
            <a:fillRect/>
          </a:stretch>
        </p:blipFill>
        <p:spPr bwMode="auto">
          <a:xfrm>
            <a:off x="3271838" y="593725"/>
            <a:ext cx="243522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图片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图片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681037" y="1239837"/>
            <a:ext cx="7616825" cy="119571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 kumimoji="1" sz="3200" b="1"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读第二单元的单元篇章页，猜一猜：这个单元的课文都是什么体裁？</a:t>
            </a:r>
            <a:endParaRPr lang="zh-CN" altLang="en-US" dirty="0"/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703387" y="3255599"/>
            <a:ext cx="6202940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读故事，明白其中的道理。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703387" y="3962795"/>
            <a:ext cx="4743595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把图画的内容写清楚。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703386" y="2560961"/>
            <a:ext cx="6369196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从寓言中获得人生启示。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111590" y="2560961"/>
            <a:ext cx="1037207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寓言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386" y="3264061"/>
            <a:ext cx="720000" cy="698734"/>
          </a:xfrm>
          <a:prstGeom prst="rect">
            <a:avLst/>
          </a:prstGeom>
        </p:spPr>
      </p:pic>
      <p:sp>
        <p:nvSpPr>
          <p:cNvPr id="16" name="矩形: 圆角 15"/>
          <p:cNvSpPr/>
          <p:nvPr/>
        </p:nvSpPr>
        <p:spPr>
          <a:xfrm>
            <a:off x="1744927" y="3367371"/>
            <a:ext cx="4841068" cy="53239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8" grpId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3968" y="567459"/>
            <a:ext cx="7657450" cy="119571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 kumimoji="1" sz="3200" b="1"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读了这个故事，你懂得了什么道理呢？联系生活实际说一说。</a:t>
            </a:r>
            <a:endParaRPr lang="zh-CN" altLang="en-US" dirty="0"/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378997" y="2154536"/>
            <a:ext cx="6967391" cy="14542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    不努力，而抱侥幸心理，指望靠好运气过日子，是不会有好结果的。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4"/>
          <p:cNvSpPr>
            <a:spLocks noChangeArrowheads="1"/>
          </p:cNvSpPr>
          <p:nvPr/>
        </p:nvSpPr>
        <p:spPr bwMode="auto">
          <a:xfrm>
            <a:off x="0" y="77788"/>
            <a:ext cx="2038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/>
              <a:t>拓展延伸</a:t>
            </a:r>
            <a:endParaRPr lang="zh-CN" altLang="en-US" sz="3600" b="1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49250" y="838200"/>
            <a:ext cx="8185150" cy="119571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/>
            </a:pPr>
            <a:r>
              <a:rPr kumimoji="1" lang="zh-CN" altLang="en-US" sz="3200" b="1" dirty="0">
                <a:latin typeface="+mn-ea"/>
                <a:ea typeface="+mn-ea"/>
              </a:rPr>
              <a:t>默读故事，思考：这则寓言故事讲了什么内容。</a:t>
            </a:r>
            <a:endParaRPr kumimoji="1" lang="en-US" altLang="zh-CN" sz="3200" b="1" dirty="0">
              <a:latin typeface="+mn-ea"/>
              <a:ea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15938" y="1586383"/>
            <a:ext cx="8018462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南辕北辙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从前有一个人，乘着马车在大路上飞驰。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他的朋友看见了，叫住他问：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你上哪儿去啊？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他回答说：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到楚国去。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81025" y="1087438"/>
            <a:ext cx="7981950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朋友很奇怪，提醒他说：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楚国在南边，你怎么往北边走啊？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kumimoji="1"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他说：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没关系，我的马跑得快。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kumimoji="1"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朋友说：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马跑得越快，离楚国不是越远了吗？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kumimoji="1"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33388" y="966788"/>
            <a:ext cx="8277225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他说：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没关系，我的车夫是个好把式！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kumimoji="1"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朋友摇摇头，说：“那你哪一天才能到楚国啊！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kumimoji="1"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他说：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没关系，不怕时间久，我带的盘缠多。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kumimoji="1"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867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33388" y="1149350"/>
            <a:ext cx="8277225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楚国在南边，他硬要往北边走。他的马越好，车夫的本领越大，盘缠带得越多，走得越远，就越到不了楚国。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战国策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魏策四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相关内容改写。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203344" y="641495"/>
            <a:ext cx="8499547" cy="6047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/>
            </a:pPr>
            <a:r>
              <a:rPr kumimoji="1" lang="zh-CN" altLang="en-US" sz="3200" b="1" dirty="0">
                <a:latin typeface="+mn-ea"/>
                <a:ea typeface="+mn-ea"/>
              </a:rPr>
              <a:t>故事中的乘车人错在哪里？小组内交流。</a:t>
            </a:r>
            <a:endParaRPr kumimoji="1" lang="en-US" altLang="zh-CN" sz="3200" b="1" dirty="0">
              <a:latin typeface="+mn-ea"/>
              <a:ea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60592" y="1416194"/>
            <a:ext cx="8499547" cy="296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①他没有根据自己的目的地选择正确的方向。目的地与行进的方向完全相反，原来的有利条件反而促使错误更严重，他也只会离目的地越来越远；②他不听朋友的劝告，不及时改正自己的错误，固执己见，一意孤行。</a:t>
            </a:r>
            <a:endParaRPr kumimoji="1"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943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6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241154" y="600381"/>
            <a:ext cx="8764300" cy="119571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/>
            </a:pPr>
            <a:r>
              <a:rPr kumimoji="1" lang="zh-CN" altLang="en-US" sz="3200" b="1" dirty="0">
                <a:latin typeface="+mn-ea"/>
                <a:ea typeface="+mn-ea"/>
              </a:rPr>
              <a:t>故事中的乘车人不听劝告，犯下了错误。生活中你们经历过这样的事吗？互相说一说。</a:t>
            </a:r>
            <a:endParaRPr kumimoji="1" lang="en-US" altLang="zh-CN" sz="3200" b="1" dirty="0">
              <a:latin typeface="+mn-ea"/>
              <a:ea typeface="+mn-ea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25621" y="1796093"/>
            <a:ext cx="8277225" cy="296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有位同学学习不认真。有一次数学考试，选择题特别多，他不会做，就随便蒙，竟然蒙对了大半，考试及了格。从那以后，他更不认真学习了。同学劝他，他说：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没关系，我能蒙对！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结果后面的考试中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878031" y="1264950"/>
            <a:ext cx="6609195" cy="6047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/>
            </a:pPr>
            <a:r>
              <a:rPr kumimoji="1" lang="zh-CN" altLang="en-US" sz="3200" b="1" dirty="0">
                <a:latin typeface="+mn-ea"/>
                <a:ea typeface="+mn-ea"/>
              </a:rPr>
              <a:t>你从故事中明白了什么道理？</a:t>
            </a:r>
            <a:endParaRPr kumimoji="1" lang="en-US" altLang="zh-CN" sz="3200" b="1" dirty="0">
              <a:latin typeface="+mn-ea"/>
              <a:ea typeface="+mn-ea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28603" y="2247547"/>
            <a:ext cx="8003933" cy="67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4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行动要与目的一致，要听取善意的劝告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箭头连接符 12"/>
          <p:cNvCxnSpPr/>
          <p:nvPr/>
        </p:nvCxnSpPr>
        <p:spPr>
          <a:xfrm>
            <a:off x="1087704" y="1949155"/>
            <a:ext cx="7345554" cy="0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34" name="矩形 16"/>
          <p:cNvSpPr>
            <a:spLocks noChangeArrowheads="1"/>
          </p:cNvSpPr>
          <p:nvPr/>
        </p:nvSpPr>
        <p:spPr bwMode="auto">
          <a:xfrm>
            <a:off x="39688" y="107950"/>
            <a:ext cx="2038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/>
              <a:t>板书设计</a:t>
            </a:r>
            <a:endParaRPr lang="zh-CN" altLang="en-US" sz="3600" b="1"/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101539" y="1725093"/>
            <a:ext cx="677862" cy="2062163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spc="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守株待兔</a:t>
            </a:r>
            <a:endParaRPr lang="zh-CN" altLang="en-US" sz="3200" b="1" spc="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237446" y="2760216"/>
            <a:ext cx="2702358" cy="1090978"/>
            <a:chOff x="3237446" y="2760216"/>
            <a:chExt cx="2702358" cy="1090978"/>
          </a:xfrm>
        </p:grpSpPr>
        <p:sp>
          <p:nvSpPr>
            <p:cNvPr id="28" name="矩形: 圆角 27"/>
            <p:cNvSpPr/>
            <p:nvPr/>
          </p:nvSpPr>
          <p:spPr>
            <a:xfrm>
              <a:off x="3269568" y="2773976"/>
              <a:ext cx="2637191" cy="1077218"/>
            </a:xfrm>
            <a:prstGeom prst="roundRect">
              <a:avLst>
                <a:gd name="adj" fmla="val 10665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1" hangingPunct="1"/>
              <a:endParaRPr lang="zh-CN" altLang="en-US"/>
            </a:p>
          </p:txBody>
        </p:sp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3237446" y="2760216"/>
              <a:ext cx="2702358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因释其耒而守株，冀复得兔。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153481" y="2759914"/>
            <a:ext cx="2721038" cy="1091280"/>
            <a:chOff x="6153481" y="2759914"/>
            <a:chExt cx="2721038" cy="1091280"/>
          </a:xfrm>
        </p:grpSpPr>
        <p:sp>
          <p:nvSpPr>
            <p:cNvPr id="29" name="矩形: 圆角 28"/>
            <p:cNvSpPr/>
            <p:nvPr/>
          </p:nvSpPr>
          <p:spPr>
            <a:xfrm>
              <a:off x="6153481" y="2773976"/>
              <a:ext cx="2637191" cy="1077218"/>
            </a:xfrm>
            <a:prstGeom prst="roundRect">
              <a:avLst>
                <a:gd name="adj" fmla="val 10665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1" hangingPunct="1"/>
              <a:endParaRPr lang="zh-CN" altLang="en-US"/>
            </a:p>
          </p:txBody>
        </p: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6194818" y="2759914"/>
              <a:ext cx="2679701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兔不可复得，而身为宋国笑。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4042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3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4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5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组合 29"/>
          <p:cNvGrpSpPr/>
          <p:nvPr/>
        </p:nvGrpSpPr>
        <p:grpSpPr>
          <a:xfrm>
            <a:off x="858984" y="2756175"/>
            <a:ext cx="2355804" cy="1095019"/>
            <a:chOff x="858984" y="2756175"/>
            <a:chExt cx="2355804" cy="1095019"/>
          </a:xfrm>
        </p:grpSpPr>
        <p:sp>
          <p:nvSpPr>
            <p:cNvPr id="27" name="矩形: 圆角 26"/>
            <p:cNvSpPr/>
            <p:nvPr/>
          </p:nvSpPr>
          <p:spPr>
            <a:xfrm>
              <a:off x="858984" y="2773976"/>
              <a:ext cx="2100791" cy="1077218"/>
            </a:xfrm>
            <a:prstGeom prst="roundRect">
              <a:avLst>
                <a:gd name="adj" fmla="val 10665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1" hangingPunct="1"/>
              <a:endParaRPr lang="zh-CN" altLang="en-US"/>
            </a:p>
          </p:txBody>
        </p:sp>
        <p:sp>
          <p:nvSpPr>
            <p:cNvPr id="2" name="矩形 1"/>
            <p:cNvSpPr>
              <a:spLocks noChangeArrowheads="1"/>
            </p:cNvSpPr>
            <p:nvPr/>
          </p:nvSpPr>
          <p:spPr bwMode="auto">
            <a:xfrm>
              <a:off x="932539" y="2756175"/>
              <a:ext cx="2282249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兔走触株，折颈而死。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4" name="直接箭头连接符 13"/>
          <p:cNvCxnSpPr/>
          <p:nvPr/>
        </p:nvCxnSpPr>
        <p:spPr>
          <a:xfrm>
            <a:off x="1857657" y="2193133"/>
            <a:ext cx="0" cy="485412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4499257" y="2193133"/>
            <a:ext cx="0" cy="485412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7334820" y="2193133"/>
            <a:ext cx="0" cy="485412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338974" y="1603098"/>
            <a:ext cx="1365738" cy="599522"/>
            <a:chOff x="1338974" y="1603098"/>
            <a:chExt cx="1365738" cy="599522"/>
          </a:xfrm>
        </p:grpSpPr>
        <p:sp>
          <p:nvSpPr>
            <p:cNvPr id="19" name="矩形: 圆角 18"/>
            <p:cNvSpPr/>
            <p:nvPr/>
          </p:nvSpPr>
          <p:spPr>
            <a:xfrm>
              <a:off x="1338974" y="1666549"/>
              <a:ext cx="1071741" cy="536071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1347959" y="1603098"/>
              <a:ext cx="135675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>
                  <a:latin typeface="+mj-ea"/>
                  <a:ea typeface="+mj-ea"/>
                </a:rPr>
                <a:t>起因</a:t>
              </a:r>
              <a:endParaRPr lang="zh-CN" altLang="en-US" sz="3200" b="1" dirty="0"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61875" y="1603098"/>
            <a:ext cx="1365738" cy="599522"/>
            <a:chOff x="1338974" y="1603098"/>
            <a:chExt cx="1365738" cy="599522"/>
          </a:xfrm>
        </p:grpSpPr>
        <p:sp>
          <p:nvSpPr>
            <p:cNvPr id="22" name="矩形: 圆角 21"/>
            <p:cNvSpPr/>
            <p:nvPr/>
          </p:nvSpPr>
          <p:spPr>
            <a:xfrm>
              <a:off x="1338974" y="1666549"/>
              <a:ext cx="1071741" cy="536071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1347959" y="1603098"/>
              <a:ext cx="135675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>
                  <a:latin typeface="+mj-ea"/>
                  <a:ea typeface="+mj-ea"/>
                </a:rPr>
                <a:t>经过</a:t>
              </a:r>
              <a:endParaRPr lang="zh-CN" altLang="en-US" sz="3200" b="1" dirty="0">
                <a:latin typeface="+mj-ea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17423" y="1603098"/>
            <a:ext cx="1365738" cy="599522"/>
            <a:chOff x="1338974" y="1603098"/>
            <a:chExt cx="1365738" cy="599522"/>
          </a:xfrm>
        </p:grpSpPr>
        <p:sp>
          <p:nvSpPr>
            <p:cNvPr id="25" name="矩形: 圆角 24"/>
            <p:cNvSpPr/>
            <p:nvPr/>
          </p:nvSpPr>
          <p:spPr>
            <a:xfrm>
              <a:off x="1338974" y="1666549"/>
              <a:ext cx="1071741" cy="536071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6" name="矩形 25"/>
            <p:cNvSpPr>
              <a:spLocks noChangeArrowheads="1"/>
            </p:cNvSpPr>
            <p:nvPr/>
          </p:nvSpPr>
          <p:spPr bwMode="auto">
            <a:xfrm>
              <a:off x="1347959" y="1603098"/>
              <a:ext cx="135675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>
                  <a:latin typeface="+mj-ea"/>
                  <a:ea typeface="+mj-ea"/>
                </a:rPr>
                <a:t>结果</a:t>
              </a:r>
              <a:endParaRPr lang="zh-CN" altLang="en-US" sz="3200" b="1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78"/>
          <a:stretch>
            <a:fillRect/>
          </a:stretch>
        </p:blipFill>
        <p:spPr bwMode="auto">
          <a:xfrm>
            <a:off x="6663980" y="108364"/>
            <a:ext cx="234950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对话气泡: 椭圆形 2"/>
          <p:cNvSpPr/>
          <p:nvPr/>
        </p:nvSpPr>
        <p:spPr>
          <a:xfrm>
            <a:off x="4147793" y="2720975"/>
            <a:ext cx="638175" cy="592138"/>
          </a:xfrm>
          <a:prstGeom prst="wedgeEllipseCallout">
            <a:avLst>
              <a:gd name="adj1" fmla="val -25883"/>
              <a:gd name="adj2" fmla="val -105827"/>
            </a:avLst>
          </a:prstGeom>
          <a:noFill/>
          <a:ln w="28575">
            <a:solidFill>
              <a:srgbClr val="FF0066"/>
            </a:solidFill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endParaRPr lang="zh-CN" altLang="en-US" sz="32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804893" y="1808163"/>
            <a:ext cx="10699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树桩</a:t>
            </a:r>
            <a:endParaRPr kumimoji="1"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506877" y="3525838"/>
            <a:ext cx="4157103" cy="604781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50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守候着树桩等待兔子。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63506" y="2655888"/>
            <a:ext cx="720725" cy="720725"/>
          </a:xfrm>
          <a:prstGeom prst="ellipse">
            <a:avLst/>
          </a:prstGeom>
          <a:solidFill>
            <a:srgbClr val="E8333C"/>
          </a:solidFill>
          <a:ln>
            <a:solidFill>
              <a:srgbClr val="E8333C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标题 1"/>
          <p:cNvSpPr txBox="1"/>
          <p:nvPr/>
        </p:nvSpPr>
        <p:spPr bwMode="auto">
          <a:xfrm>
            <a:off x="2506318" y="2571750"/>
            <a:ext cx="39211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守株待兔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utoUpdateAnimBg="0"/>
      <p:bldP spid="5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4"/>
          <p:cNvSpPr>
            <a:spLocks noChangeArrowheads="1"/>
          </p:cNvSpPr>
          <p:nvPr/>
        </p:nvSpPr>
        <p:spPr bwMode="auto">
          <a:xfrm>
            <a:off x="66675" y="90488"/>
            <a:ext cx="2038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/>
              <a:t>初读课文</a:t>
            </a:r>
            <a:endParaRPr lang="zh-CN" altLang="en-US" sz="3600" b="1" dirty="0"/>
          </a:p>
        </p:txBody>
      </p:sp>
      <p:sp>
        <p:nvSpPr>
          <p:cNvPr id="14339" name="文本框 2"/>
          <p:cNvSpPr txBox="1">
            <a:spLocks noChangeArrowheads="1"/>
          </p:cNvSpPr>
          <p:nvPr/>
        </p:nvSpPr>
        <p:spPr bwMode="auto">
          <a:xfrm>
            <a:off x="642938" y="798513"/>
            <a:ext cx="7616825" cy="119571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 kumimoji="1" sz="3200" b="1"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自由朗读课文，读准字音，读通句子，不会读的句子多读几遍。</a:t>
            </a:r>
            <a:endParaRPr lang="zh-CN" altLang="en-US" dirty="0"/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403225" y="1887538"/>
            <a:ext cx="8328025" cy="26527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32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守株待兔</a:t>
            </a:r>
            <a:endParaRPr lang="en-US" altLang="zh-CN" sz="32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宋人有耕者，田中有株。兔走触株，折颈而死。因释其耒而守株，冀复得兔。兔不可复得，而身为宋国笑。</a:t>
            </a:r>
            <a:endParaRPr lang="en-US" altLang="zh-CN" sz="32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064001" y="3025290"/>
            <a:ext cx="1023937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 dirty="0" err="1">
                <a:solidFill>
                  <a:srgbClr val="FF000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shì</a:t>
            </a:r>
            <a:endParaRPr lang="en-US" altLang="zh-CN" sz="2000" b="1" dirty="0">
              <a:solidFill>
                <a:srgbClr val="FF000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976938" y="3690740"/>
            <a:ext cx="1023937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 dirty="0" err="1">
                <a:solidFill>
                  <a:srgbClr val="FF000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wéi</a:t>
            </a:r>
            <a:endParaRPr lang="en-US" altLang="zh-CN" sz="2000" b="1" dirty="0">
              <a:solidFill>
                <a:srgbClr val="FF000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634288" y="2989788"/>
            <a:ext cx="68262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 dirty="0" err="1">
                <a:solidFill>
                  <a:srgbClr val="FF000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jì</a:t>
            </a:r>
            <a:endParaRPr lang="en-US" altLang="zh-CN" sz="2000" b="1" dirty="0">
              <a:solidFill>
                <a:srgbClr val="FF000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pic>
        <p:nvPicPr>
          <p:cNvPr id="14356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7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625004" y="2342409"/>
            <a:ext cx="1023937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 dirty="0" err="1">
                <a:solidFill>
                  <a:srgbClr val="FF000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gēng</a:t>
            </a:r>
            <a:endParaRPr lang="en-US" altLang="zh-CN" sz="2000" b="1" dirty="0">
              <a:solidFill>
                <a:srgbClr val="FF000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16501" y="3025290"/>
            <a:ext cx="1023937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 dirty="0" err="1">
                <a:solidFill>
                  <a:srgbClr val="FF0000"/>
                </a:solidFill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lěi</a:t>
            </a:r>
            <a:endParaRPr lang="en-US" altLang="zh-CN" sz="2000" b="1" dirty="0">
              <a:solidFill>
                <a:srgbClr val="FF0000"/>
              </a:solidFill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1472" y="2705735"/>
            <a:ext cx="5561407" cy="796170"/>
            <a:chOff x="1729872" y="3675552"/>
            <a:chExt cx="5561407" cy="796170"/>
          </a:xfrm>
        </p:grpSpPr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1828694" y="3675552"/>
              <a:ext cx="546258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/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耕   释   冀   </a:t>
              </a:r>
              <a:r>
                <a:rPr lang="zh-CN" altLang="en-US" sz="40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为</a:t>
              </a:r>
              <a:endParaRPr lang="en-US" altLang="zh-CN" sz="4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1729872" y="3675636"/>
              <a:ext cx="5544616" cy="1"/>
            </a:xfrm>
            <a:prstGeom prst="line">
              <a:avLst/>
            </a:prstGeom>
            <a:noFill/>
            <a:ln w="2857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</p:cxnSp>
        <p:cxnSp>
          <p:nvCxnSpPr>
            <p:cNvPr id="5" name="直接连接符 4"/>
            <p:cNvCxnSpPr/>
            <p:nvPr/>
          </p:nvCxnSpPr>
          <p:spPr>
            <a:xfrm>
              <a:off x="1729872" y="4471722"/>
              <a:ext cx="5544616" cy="0"/>
            </a:xfrm>
            <a:prstGeom prst="line">
              <a:avLst/>
            </a:prstGeom>
            <a:noFill/>
            <a:ln w="2857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</p:cxnSp>
      </p:grpSp>
      <p:sp>
        <p:nvSpPr>
          <p:cNvPr id="7" name="文本框 6"/>
          <p:cNvSpPr txBox="1"/>
          <p:nvPr/>
        </p:nvSpPr>
        <p:spPr>
          <a:xfrm>
            <a:off x="2117373" y="2143118"/>
            <a:ext cx="11291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FFFF00"/>
                </a:solidFill>
                <a:latin typeface="+mn-ea"/>
                <a:ea typeface="+mn-ea"/>
              </a:defRPr>
            </a:lvl1pPr>
          </a:lstStyle>
          <a:p>
            <a:pPr defTabSz="914400" eaLnBrk="1" hangingPunct="1"/>
            <a:r>
              <a:rPr lang="en-US" altLang="zh-CN" dirty="0" err="1">
                <a:solidFill>
                  <a:schemeClr val="tx1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gēng</a:t>
            </a:r>
            <a:endParaRPr lang="zh-CN" altLang="en-US" dirty="0">
              <a:solidFill>
                <a:schemeClr val="tx1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19511" y="2143118"/>
            <a:ext cx="12481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FFFF00"/>
                </a:solidFill>
                <a:latin typeface="+mn-ea"/>
                <a:ea typeface="+mn-ea"/>
              </a:defRPr>
            </a:lvl1pPr>
          </a:lstStyle>
          <a:p>
            <a:pPr defTabSz="914400" eaLnBrk="1" hangingPunct="1"/>
            <a:r>
              <a:rPr lang="en-US" altLang="zh-CN" dirty="0" err="1">
                <a:solidFill>
                  <a:schemeClr val="tx1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shì</a:t>
            </a:r>
            <a:endParaRPr lang="zh-CN" altLang="en-US" dirty="0">
              <a:solidFill>
                <a:schemeClr val="tx1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6908" y="2127123"/>
            <a:ext cx="11914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FFFF00"/>
                </a:solidFill>
                <a:latin typeface="+mn-ea"/>
                <a:ea typeface="+mn-ea"/>
              </a:defRPr>
            </a:lvl1pPr>
          </a:lstStyle>
          <a:p>
            <a:pPr defTabSz="914400" eaLnBrk="1" hangingPunct="1"/>
            <a:r>
              <a:rPr lang="en-US" altLang="zh-CN" dirty="0" err="1">
                <a:solidFill>
                  <a:schemeClr val="tx1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jì</a:t>
            </a:r>
            <a:endParaRPr lang="zh-CN" altLang="en-US" dirty="0">
              <a:solidFill>
                <a:schemeClr val="tx1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DF8F6"/>
              </a:clrFrom>
              <a:clrTo>
                <a:srgbClr val="FDF8F6">
                  <a:alpha val="0"/>
                </a:srgbClr>
              </a:clrTo>
            </a:clrChange>
          </a:blip>
          <a:srcRect t="-1" r="78655" b="16363"/>
          <a:stretch>
            <a:fillRect/>
          </a:stretch>
        </p:blipFill>
        <p:spPr>
          <a:xfrm>
            <a:off x="3936360" y="3356596"/>
            <a:ext cx="192777" cy="1348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DF8F6"/>
              </a:clrFrom>
              <a:clrTo>
                <a:srgbClr val="FDF8F6">
                  <a:alpha val="0"/>
                </a:srgbClr>
              </a:clrTo>
            </a:clrChange>
          </a:blip>
          <a:srcRect t="-1" r="78655" b="16363"/>
          <a:stretch>
            <a:fillRect/>
          </a:stretch>
        </p:blipFill>
        <p:spPr>
          <a:xfrm>
            <a:off x="2628426" y="3334124"/>
            <a:ext cx="192777" cy="134889"/>
          </a:xfrm>
          <a:prstGeom prst="rect">
            <a:avLst/>
          </a:prstGeom>
        </p:spPr>
      </p:pic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2131911" y="3524208"/>
            <a:ext cx="1248179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后鼻音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3471320" y="3524208"/>
            <a:ext cx="1248179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翘舌音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594642" y="717801"/>
            <a:ext cx="7865867" cy="119571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 kumimoji="1" sz="3200" b="1"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请一位同学读一读下面生字。其他学生跟读三遍。</a:t>
            </a:r>
            <a:endParaRPr lang="zh-CN" altLang="en-US" dirty="0"/>
          </a:p>
        </p:txBody>
      </p:sp>
      <p:sp>
        <p:nvSpPr>
          <p:cNvPr id="17" name="矩形: 圆角 16"/>
          <p:cNvSpPr/>
          <p:nvPr/>
        </p:nvSpPr>
        <p:spPr>
          <a:xfrm>
            <a:off x="2527482" y="2793386"/>
            <a:ext cx="192777" cy="56321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63209" y="2696845"/>
            <a:ext cx="2216030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dirty="0"/>
              <a:t>古代用来耕田的一种农具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5969926" y="2127123"/>
            <a:ext cx="11914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FFFF00"/>
                </a:solidFill>
                <a:latin typeface="+mn-ea"/>
                <a:ea typeface="+mn-ea"/>
              </a:defRPr>
            </a:lvl1pPr>
          </a:lstStyle>
          <a:p>
            <a:pPr defTabSz="914400" eaLnBrk="1" hangingPunct="1"/>
            <a:r>
              <a:rPr lang="en-US" altLang="zh-CN" dirty="0" err="1">
                <a:solidFill>
                  <a:srgbClr val="00B0F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wéi</a:t>
            </a:r>
            <a:endParaRPr lang="zh-CN" altLang="en-US" dirty="0">
              <a:solidFill>
                <a:srgbClr val="00B0F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4" grpId="0"/>
      <p:bldP spid="15" grpId="0"/>
      <p:bldP spid="17" grpId="0" animBg="1"/>
      <p:bldP spid="19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22300" y="696913"/>
            <a:ext cx="39274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宋体" panose="02010600030101010101" pitchFamily="2" charset="-122"/>
              </a:rPr>
              <a:t>识记“耒”：</a:t>
            </a:r>
            <a:endParaRPr kumimoji="1"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12291" name="图片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1690688"/>
            <a:ext cx="1506538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075" y="1641475"/>
            <a:ext cx="85725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050" y="1612900"/>
            <a:ext cx="1419225" cy="136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513" y="1641475"/>
            <a:ext cx="1428750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箭头: 右 6"/>
          <p:cNvSpPr/>
          <p:nvPr/>
        </p:nvSpPr>
        <p:spPr>
          <a:xfrm>
            <a:off x="2128838" y="2266950"/>
            <a:ext cx="700087" cy="304800"/>
          </a:xfrm>
          <a:prstGeom prst="rightArrow">
            <a:avLst/>
          </a:prstGeom>
          <a:solidFill>
            <a:srgbClr val="C00000"/>
          </a:solidFill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endParaRPr lang="zh-CN" altLang="en-US" sz="32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8" name="箭头: 右 7"/>
          <p:cNvSpPr/>
          <p:nvPr/>
        </p:nvSpPr>
        <p:spPr>
          <a:xfrm>
            <a:off x="4222750" y="2266950"/>
            <a:ext cx="698500" cy="304800"/>
          </a:xfrm>
          <a:prstGeom prst="rightArrow">
            <a:avLst/>
          </a:prstGeom>
          <a:solidFill>
            <a:srgbClr val="C00000"/>
          </a:solidFill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endParaRPr lang="zh-CN" altLang="en-US" sz="32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9" name="箭头: 右 8"/>
          <p:cNvSpPr/>
          <p:nvPr/>
        </p:nvSpPr>
        <p:spPr>
          <a:xfrm>
            <a:off x="6640513" y="2266950"/>
            <a:ext cx="700087" cy="304800"/>
          </a:xfrm>
          <a:prstGeom prst="rightArrow">
            <a:avLst/>
          </a:prstGeom>
          <a:solidFill>
            <a:srgbClr val="C00000"/>
          </a:solidFill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endParaRPr lang="zh-CN" altLang="en-US" sz="32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803275" y="3232150"/>
            <a:ext cx="1144588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宋体" panose="02010600030101010101" pitchFamily="2" charset="-122"/>
              </a:rPr>
              <a:t>金文</a:t>
            </a:r>
            <a:endParaRPr kumimoji="1"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013075" y="3232150"/>
            <a:ext cx="1144588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宋体" panose="02010600030101010101" pitchFamily="2" charset="-122"/>
              </a:rPr>
              <a:t>小篆</a:t>
            </a:r>
            <a:endParaRPr kumimoji="1"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986338" y="3240088"/>
            <a:ext cx="1446212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宋体" panose="02010600030101010101" pitchFamily="2" charset="-122"/>
              </a:rPr>
              <a:t>康熙字</a:t>
            </a:r>
            <a:endParaRPr kumimoji="1"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7416800" y="3240088"/>
            <a:ext cx="11461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宋体" panose="02010600030101010101" pitchFamily="2" charset="-122"/>
              </a:rPr>
              <a:t>楷体</a:t>
            </a:r>
            <a:endParaRPr kumimoji="1"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7" grpId="0" animBg="1"/>
      <p:bldP spid="8" grpId="0" animBg="1"/>
      <p:bldP spid="9" grpId="0" animBg="1"/>
      <p:bldP spid="10" grpId="0" autoUpdateAnimBg="0"/>
      <p:bldP spid="11" grpId="0" autoUpdateAnimBg="0"/>
      <p:bldP spid="12" grpId="0" autoUpdateAnimBg="0"/>
      <p:bldP spid="1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株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245284" y="1188773"/>
            <a:ext cx="1418400" cy="1418400"/>
          </a:xfrm>
          <a:prstGeom prst="rect">
            <a:avLst/>
          </a:prstGeom>
        </p:spPr>
      </p:pic>
      <p:sp>
        <p:nvSpPr>
          <p:cNvPr id="41986" name="矩形 4"/>
          <p:cNvSpPr>
            <a:spLocks noChangeArrowheads="1"/>
          </p:cNvSpPr>
          <p:nvPr/>
        </p:nvSpPr>
        <p:spPr bwMode="auto">
          <a:xfrm>
            <a:off x="22225" y="80963"/>
            <a:ext cx="2038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/>
              <a:t>识字写字</a:t>
            </a:r>
            <a:endParaRPr lang="zh-CN" altLang="en-US" sz="36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2313358" y="228348"/>
            <a:ext cx="2038350" cy="99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9pPr>
          </a:lstStyle>
          <a:p>
            <a:pPr>
              <a:lnSpc>
                <a:spcPct val="112000"/>
              </a:lnSpc>
            </a:pPr>
            <a:r>
              <a:rPr lang="zh-CN" altLang="en-US" sz="2800" dirty="0"/>
              <a:t>注意笔画要穿插避让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5457824" y="243416"/>
            <a:ext cx="3298167" cy="982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800" dirty="0"/>
              <a:t>注意笔画的长短和距离，避免拥挤</a:t>
            </a:r>
            <a:endParaRPr lang="zh-CN" altLang="en-US" sz="2800" dirty="0"/>
          </a:p>
        </p:txBody>
      </p:sp>
      <p:pic>
        <p:nvPicPr>
          <p:cNvPr id="2" name="守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3700" y="1189392"/>
            <a:ext cx="1417781" cy="1417781"/>
          </a:xfrm>
          <a:prstGeom prst="rect">
            <a:avLst/>
          </a:prstGeom>
        </p:spPr>
      </p:pic>
      <p:pic>
        <p:nvPicPr>
          <p:cNvPr id="9" name="宋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568051" y="1188773"/>
            <a:ext cx="1418400" cy="1418400"/>
          </a:xfrm>
          <a:prstGeom prst="rect">
            <a:avLst/>
          </a:prstGeom>
        </p:spPr>
      </p:pic>
      <p:pic>
        <p:nvPicPr>
          <p:cNvPr id="10" name="耕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239235" y="1188773"/>
            <a:ext cx="1418400" cy="1418400"/>
          </a:xfrm>
          <a:prstGeom prst="rect">
            <a:avLst/>
          </a:prstGeom>
        </p:spPr>
      </p:pic>
      <p:pic>
        <p:nvPicPr>
          <p:cNvPr id="11" name="折">
            <a:hlinkClick r:id="" action="ppaction://media"/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93700" y="3161723"/>
            <a:ext cx="1418400" cy="1418400"/>
          </a:xfrm>
          <a:prstGeom prst="rect">
            <a:avLst/>
          </a:prstGeom>
        </p:spPr>
      </p:pic>
      <p:pic>
        <p:nvPicPr>
          <p:cNvPr id="12" name="颈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245284" y="3161723"/>
            <a:ext cx="1418400" cy="1418400"/>
          </a:xfrm>
          <a:prstGeom prst="rect">
            <a:avLst/>
          </a:prstGeom>
        </p:spPr>
      </p:pic>
      <p:pic>
        <p:nvPicPr>
          <p:cNvPr id="13" name="释">
            <a:hlinkClick r:id="" action="ppaction://media"/>
          </p:cNvPr>
          <p:cNvPicPr>
            <a:picLocks noChangeAspec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3896868" y="3161723"/>
            <a:ext cx="1418400" cy="1418400"/>
          </a:xfrm>
          <a:prstGeom prst="rect">
            <a:avLst/>
          </a:prstGeom>
        </p:spPr>
      </p:pic>
      <p:pic>
        <p:nvPicPr>
          <p:cNvPr id="7" name="待">
            <a:hlinkClick r:id="" action="ppaction://media"/>
          </p:cNvPr>
          <p:cNvPicPr>
            <a:picLocks noChangeAspect="1"/>
          </p:cNvPicPr>
          <p:nvPr>
            <a:videoFile r:link="rId22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3896868" y="1194707"/>
            <a:ext cx="1418400" cy="1418400"/>
          </a:xfrm>
          <a:prstGeom prst="rect">
            <a:avLst/>
          </a:prstGeom>
        </p:spPr>
      </p:pic>
      <p:pic>
        <p:nvPicPr>
          <p:cNvPr id="14" name="其">
            <a:hlinkClick r:id="" action="ppaction://media"/>
          </p:cNvPr>
          <p:cNvPicPr>
            <a:picLocks noChangeAspect="1"/>
          </p:cNvPicPr>
          <p:nvPr>
            <a:videoFile r:link="rId25"/>
            <p:extLst>
              <p:ext uri="{DAA4B4D4-6D71-4841-9C94-3DE7FCFB9230}">
                <p14:media xmlns:p14="http://schemas.microsoft.com/office/powerpoint/2010/main" r:embed="rId26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5568051" y="3161723"/>
            <a:ext cx="1418400" cy="1418400"/>
          </a:xfrm>
          <a:prstGeom prst="rect">
            <a:avLst/>
          </a:prstGeom>
        </p:spPr>
      </p:pic>
      <p:pic>
        <p:nvPicPr>
          <p:cNvPr id="15" name="复">
            <a:hlinkClick r:id="" action="ppaction://media"/>
          </p:cNvPr>
          <p:cNvPicPr>
            <a:picLocks noChangeAspect="1"/>
          </p:cNvPicPr>
          <p:nvPr>
            <a:videoFile r:link="rId28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7239234" y="3161723"/>
            <a:ext cx="1418400" cy="1418400"/>
          </a:xfrm>
          <a:prstGeom prst="rect">
            <a:avLst/>
          </a:prstGeom>
        </p:spPr>
      </p:pic>
      <p:sp>
        <p:nvSpPr>
          <p:cNvPr id="16" name="等腰三角形 15"/>
          <p:cNvSpPr/>
          <p:nvPr/>
        </p:nvSpPr>
        <p:spPr>
          <a:xfrm>
            <a:off x="2812909" y="2620132"/>
            <a:ext cx="250383" cy="221459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4485925" y="4579140"/>
            <a:ext cx="250383" cy="221459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7823242" y="2620132"/>
            <a:ext cx="250383" cy="221459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89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87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67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91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11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011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04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716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892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0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6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8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88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3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9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00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5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106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1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118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3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432117" y="1663524"/>
            <a:ext cx="8279765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50000"/>
              </a:lnSpc>
              <a:spcBef>
                <a:spcPts val="1200"/>
              </a:spcBef>
              <a:buNone/>
            </a:pPr>
            <a:r>
              <a:rPr lang="zh-CN" altLang="en-US" sz="3200" b="1" spc="3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宋人有耕者，田中有株。兔走触株，折颈而死。因释其耒而守株，冀复得兔。兔不可复得，而身为宋国笑。</a:t>
            </a:r>
            <a:endParaRPr lang="zh-CN" altLang="en-US" sz="3200" b="1" spc="3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4754" y="854654"/>
            <a:ext cx="7957128" cy="6047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 kumimoji="1" sz="3200" b="1"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多种形式读：齐读、同桌互读、分组读</a:t>
            </a:r>
            <a:endParaRPr lang="zh-CN" altLang="en-US" dirty="0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7264400" y="1871722"/>
            <a:ext cx="104775" cy="415925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477542" y="2622609"/>
            <a:ext cx="104775" cy="415925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740451" y="2622609"/>
            <a:ext cx="104775" cy="415925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452862" y="3385091"/>
            <a:ext cx="104775" cy="415925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536825" y="1016787"/>
            <a:ext cx="4698684" cy="67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4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学习文言文的妙招：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755203" y="2076960"/>
            <a:ext cx="2692400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查工具书；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447603" y="2074405"/>
            <a:ext cx="2692400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借助插图；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40003" y="2078133"/>
            <a:ext cx="2692400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借助注释。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1059152" y="3204008"/>
            <a:ext cx="7937067" cy="6047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  <a:defRPr kumimoji="1" sz="3200" b="1">
                <a:latin typeface="+mn-ea"/>
                <a:ea typeface="+mn-ea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借助课文注释，尝试读懂课文的意思。</a:t>
            </a:r>
            <a:endParaRPr lang="en-US" altLang="zh-CN" dirty="0"/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6675" y="90488"/>
            <a:ext cx="2038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/>
              <a:t>细读课文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1918</Words>
  <Application>WPS 演示</Application>
  <PresentationFormat>全屏显示(16:9)</PresentationFormat>
  <Paragraphs>224</Paragraphs>
  <Slides>28</Slides>
  <Notes>1</Notes>
  <HiddenSlides>0</HiddenSlides>
  <MMClips>11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等线 Light</vt:lpstr>
      <vt:lpstr>楷体</vt:lpstr>
      <vt:lpstr>汉语拼音</vt:lpstr>
      <vt:lpstr>微软雅黑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category>状元成才路</cp:category>
  <cp:lastModifiedBy>唐唐唐小糖1</cp:lastModifiedBy>
  <cp:revision>2031</cp:revision>
  <dcterms:created xsi:type="dcterms:W3CDTF">2016-01-14T05:53:00Z</dcterms:created>
  <dcterms:modified xsi:type="dcterms:W3CDTF">2026-02-27T07:24:14Z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E31EF5DFEF0A4F628579B77E5F0D1753_12</vt:lpwstr>
  </property>
  <property fmtid="{D5CDD505-2E9C-101B-9397-08002B2CF9AE}" pid="3" name="KSOProductBuildVer">
    <vt:lpwstr>2052-12.1.0.25225</vt:lpwstr>
  </property>
</Properties>
</file>