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1" r:id="rId3"/>
    <p:sldId id="316" r:id="rId4"/>
    <p:sldId id="321" r:id="rId5"/>
    <p:sldId id="322" r:id="rId6"/>
    <p:sldId id="318" r:id="rId7"/>
    <p:sldId id="323" r:id="rId8"/>
    <p:sldId id="324" r:id="rId9"/>
    <p:sldId id="325" r:id="rId10"/>
    <p:sldId id="331" r:id="rId11"/>
    <p:sldId id="326" r:id="rId12"/>
    <p:sldId id="332" r:id="rId13"/>
    <p:sldId id="333" r:id="rId14"/>
    <p:sldId id="334" r:id="rId15"/>
    <p:sldId id="320" r:id="rId16"/>
    <p:sldId id="330" r:id="rId17"/>
    <p:sldId id="317" r:id="rId18"/>
  </p:sldIdLst>
  <p:sldSz cx="9144000" cy="5143500" type="screen16x9"/>
  <p:notesSz cx="6858000" cy="9144000"/>
  <p:embeddedFontLst>
    <p:embeddedFont>
      <p:font typeface="Calibri" panose="020F0502020204030204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楷体" panose="02010609060101010101" charset="-122"/>
      <p:regular r:id="rId32"/>
    </p:embeddedFont>
    <p:embeddedFont>
      <p:font typeface="黑体" panose="02010609060101010101" pitchFamily="49" charset="-122"/>
      <p:regular r:id="rId33"/>
    </p:embeddedFont>
  </p:embeddedFont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EB"/>
    <a:srgbClr val="0000FF"/>
    <a:srgbClr val="FF00FF"/>
    <a:srgbClr val="FFFFFF"/>
    <a:srgbClr val="00FFFF"/>
    <a:srgbClr val="E460FA"/>
    <a:srgbClr val="A5D5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2" y="85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F75215-9993-4CBF-83AD-AEC23E23389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BD4190-976B-4E51-8501-05A5895AAB7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782" b="5884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grpSp>
        <p:nvGrpSpPr>
          <p:cNvPr id="9" name="组合 5"/>
          <p:cNvGrpSpPr/>
          <p:nvPr userDrawn="1"/>
        </p:nvGrpSpPr>
        <p:grpSpPr>
          <a:xfrm>
            <a:off x="74702" y="153899"/>
            <a:ext cx="9034462" cy="4846637"/>
            <a:chOff x="314790" y="249767"/>
            <a:chExt cx="8514419" cy="4643965"/>
          </a:xfrm>
        </p:grpSpPr>
        <p:sp>
          <p:nvSpPr>
            <p:cNvPr id="10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: 形状 5"/>
            <p:cNvSpPr/>
            <p:nvPr/>
          </p:nvSpPr>
          <p:spPr>
            <a:xfrm>
              <a:off x="431487" y="330386"/>
              <a:ext cx="8281024" cy="4482728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rgbClr val="FFFFFF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826" y="266701"/>
            <a:ext cx="668412" cy="587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/>
        </p:nvSpPr>
        <p:spPr>
          <a:xfrm>
            <a:off x="755576" y="3291830"/>
            <a:ext cx="7445375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buNone/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口语交际：春游去哪里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6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5812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3"/>
          <a:srcRect l="34093"/>
          <a:stretch>
            <a:fillRect/>
          </a:stretch>
        </p:blipFill>
        <p:spPr>
          <a:xfrm>
            <a:off x="147638" y="195263"/>
            <a:ext cx="2368550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0046" y="1297760"/>
            <a:ext cx="8136904" cy="3516051"/>
            <a:chOff x="503548" y="1186147"/>
            <a:chExt cx="8136904" cy="351605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48" y="1186147"/>
              <a:ext cx="8136904" cy="3516051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72256" y="1297760"/>
              <a:ext cx="7848871" cy="3292824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10000"/>
                </a:lnSpc>
              </a:pPr>
              <a:r>
                <a:rPr lang="zh-CN" altLang="en-US" sz="2400" b="1" dirty="0">
                  <a:solidFill>
                    <a:schemeClr val="accent6">
                      <a:lumMod val="75000"/>
                    </a:schemeClr>
                  </a:solidFill>
                  <a:latin typeface="宋体" panose="02010600030101010101" pitchFamily="2" charset="-122"/>
                </a:rPr>
                <a:t>春游推荐卡</a:t>
              </a:r>
              <a:endPara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1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  我建议，春游可以去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______________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玩，理由有以下几点：</a:t>
              </a:r>
              <a:endParaRPr lang="zh-CN" altLang="en-US" sz="2400" b="1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1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  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1.__________________________________________</a:t>
              </a:r>
              <a:endParaRPr lang="zh-CN" altLang="en-US" sz="2400" b="1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1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  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2.__________________________________________</a:t>
              </a:r>
              <a:endParaRPr lang="zh-CN" altLang="en-US" sz="2400" b="1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1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  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3.__________________________________________</a:t>
              </a:r>
              <a:endParaRPr lang="zh-CN" altLang="en-US" sz="2400" b="1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1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                            推荐人：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__________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　 　 </a:t>
              </a:r>
              <a:endParaRPr lang="zh-CN" altLang="en-US" sz="2400" b="1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1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                            年　 　 月　 　 日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507050" y="239970"/>
            <a:ext cx="7848872" cy="10577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仿照上面的表达，填写春游推荐卡，要把推荐理由写清楚。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2555776" y="352906"/>
            <a:ext cx="4389600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小组合作，交流评价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131590"/>
            <a:ext cx="7848872" cy="604781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组内成员把自己写的内容，轮流说一说。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784162"/>
            <a:ext cx="8676456" cy="2377574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交际要点：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31800" indent="-431800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说的人要把推荐理由说清楚。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31800" indent="-431800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听的人要耐心听别人讲完，尽量不打断别人的话。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540" y="1203598"/>
            <a:ext cx="8280920" cy="1195712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小组互评，看谁的推荐理由最充分，推荐的地方最好玩，开展的活动最吸引人。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1540" y="2571750"/>
            <a:ext cx="8280920" cy="1195712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组内投票选出说的最好的人，共同讨论，进一步完善推荐理由。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2555776" y="352906"/>
            <a:ext cx="4389600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全班互动，交流评价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540" y="843558"/>
            <a:ext cx="8280920" cy="5407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各组代表上台汇报，其他同学认真听，举手评价。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384283"/>
            <a:ext cx="8244916" cy="2608984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交际要点：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31800" indent="-431800"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说的人可以借助照片、视频、文字把推荐理由说清楚。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31800" indent="-431800"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听的人若有感兴趣的内容，可以在别人讲完后补充或提问。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540" y="4156505"/>
            <a:ext cx="8280920" cy="5407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全班共同投票选出选出最想去的一两个春游地点。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7564" y="327133"/>
            <a:ext cx="7848872" cy="5084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交际示例：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27584" y="893103"/>
            <a:ext cx="6970712" cy="2036135"/>
            <a:chOff x="830263" y="662735"/>
            <a:chExt cx="6970712" cy="2036135"/>
          </a:xfrm>
        </p:grpSpPr>
        <p:pic>
          <p:nvPicPr>
            <p:cNvPr id="7" name="图片 6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0263" y="1039813"/>
              <a:ext cx="733425" cy="944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组合 7"/>
            <p:cNvGrpSpPr/>
            <p:nvPr/>
          </p:nvGrpSpPr>
          <p:grpSpPr bwMode="auto">
            <a:xfrm>
              <a:off x="1835150" y="662735"/>
              <a:ext cx="5965825" cy="2036135"/>
              <a:chOff x="1835696" y="663772"/>
              <a:chExt cx="5965303" cy="2033906"/>
            </a:xfrm>
          </p:grpSpPr>
          <p:sp>
            <p:nvSpPr>
              <p:cNvPr id="9" name="对话气泡: 圆角矩形 8"/>
              <p:cNvSpPr/>
              <p:nvPr/>
            </p:nvSpPr>
            <p:spPr>
              <a:xfrm>
                <a:off x="1835696" y="663772"/>
                <a:ext cx="5965303" cy="1726300"/>
              </a:xfrm>
              <a:prstGeom prst="wedgeRoundRectCallout">
                <a:avLst>
                  <a:gd name="adj1" fmla="val -54421"/>
                  <a:gd name="adj2" fmla="val 18256"/>
                  <a:gd name="adj3" fmla="val 16667"/>
                </a:avLst>
              </a:prstGeom>
              <a:solidFill>
                <a:srgbClr val="F2F9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1835696" y="663772"/>
                <a:ext cx="5965303" cy="2033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</a:pPr>
                <a:r>
                  <a:rPr lang="zh-CN" altLang="en-US" sz="2000" b="1" dirty="0">
                    <a:latin typeface="楷体" panose="02010609060101010101" charset="-122"/>
                    <a:ea typeface="楷体" panose="02010609060101010101" charset="-122"/>
                  </a:rPr>
                  <a:t>    我们小组经过投票，一致推荐到园博园春游，理由是：第一，园博园有世界各国的园林景观，可以增长知识；第二，春天园博园里的各种花儿都开了，适合拍照；第三，园博园很大，适合散步。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</a:endParaRPr>
              </a:p>
              <a:p>
                <a:pPr eaLnBrk="1" hangingPunct="1">
                  <a:lnSpc>
                    <a:spcPct val="130000"/>
                  </a:lnSpc>
                </a:pP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972344" y="2699550"/>
            <a:ext cx="7199312" cy="2120282"/>
            <a:chOff x="830263" y="2056613"/>
            <a:chExt cx="7199312" cy="2120282"/>
          </a:xfrm>
        </p:grpSpPr>
        <p:grpSp>
          <p:nvGrpSpPr>
            <p:cNvPr id="12" name="组合 11"/>
            <p:cNvGrpSpPr/>
            <p:nvPr/>
          </p:nvGrpSpPr>
          <p:grpSpPr bwMode="auto">
            <a:xfrm>
              <a:off x="830263" y="2056613"/>
              <a:ext cx="6196635" cy="2120282"/>
              <a:chOff x="537622" y="2222892"/>
              <a:chExt cx="6196828" cy="2121805"/>
            </a:xfrm>
          </p:grpSpPr>
          <p:sp>
            <p:nvSpPr>
              <p:cNvPr id="14" name="对话气泡: 圆角矩形 13"/>
              <p:cNvSpPr/>
              <p:nvPr/>
            </p:nvSpPr>
            <p:spPr>
              <a:xfrm>
                <a:off x="537622" y="2222892"/>
                <a:ext cx="6194618" cy="2121805"/>
              </a:xfrm>
              <a:prstGeom prst="wedgeRoundRectCallout">
                <a:avLst>
                  <a:gd name="adj1" fmla="val 54434"/>
                  <a:gd name="adj2" fmla="val -4269"/>
                  <a:gd name="adj3" fmla="val 16667"/>
                </a:avLst>
              </a:prstGeom>
              <a:solidFill>
                <a:srgbClr val="E5F6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5" name="矩形 10"/>
              <p:cNvSpPr>
                <a:spLocks noChangeArrowheads="1"/>
              </p:cNvSpPr>
              <p:nvPr/>
            </p:nvSpPr>
            <p:spPr bwMode="auto">
              <a:xfrm>
                <a:off x="544153" y="2260900"/>
                <a:ext cx="6190297" cy="2083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2000" b="1" dirty="0">
                    <a:latin typeface="楷体" panose="02010609060101010101" charset="-122"/>
                    <a:ea typeface="楷体" panose="02010609060101010101" charset="-122"/>
                  </a:rPr>
                  <a:t>    我们小组经过投票，一致推荐到江滩春游，理由是：第一，那里离学校很近，很快就可以到达；第二，江滩公园里有游乐设施，比如旋转木马、碰碰车等，我们还可以去空地上放风筝；第三，江滩上有许多漂亮的花，我们可以一起赏花，还可以在草坪上野餐。 不过在水边游玩时要注意安全哟。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06" b="96706" l="1760" r="99707">
                          <a14:foregroundMark x1="89443" y1="67529" x2="87097" y2="69882"/>
                          <a14:foregroundMark x1="86217" y1="72235" x2="98534" y2="75529"/>
                          <a14:foregroundMark x1="57478" y1="77647" x2="55132" y2="92000"/>
                          <a14:foregroundMark x1="55132" y1="92000" x2="55718" y2="94588"/>
                          <a14:foregroundMark x1="33138" y1="93647" x2="31378" y2="96706"/>
                          <a14:foregroundMark x1="41056" y1="36471" x2="40762" y2="44471"/>
                          <a14:foregroundMark x1="65103" y1="30824" x2="68035" y2="44000"/>
                          <a14:foregroundMark x1="47214" y1="7765" x2="32551" y2="13176"/>
                          <a14:foregroundMark x1="32551" y1="13176" x2="17009" y2="25647"/>
                          <a14:foregroundMark x1="17009" y1="25647" x2="15543" y2="28471"/>
                          <a14:foregroundMark x1="17889" y1="12000" x2="9091" y2="28471"/>
                          <a14:foregroundMark x1="32258" y1="6353" x2="16422" y2="7294"/>
                          <a14:foregroundMark x1="37537" y1="4941" x2="51906" y2="8471"/>
                          <a14:foregroundMark x1="51906" y1="8471" x2="64809" y2="16235"/>
                          <a14:foregroundMark x1="64809" y1="16235" x2="66276" y2="18118"/>
                          <a14:foregroundMark x1="4985" y1="23765" x2="3519" y2="28471"/>
                          <a14:foregroundMark x1="3519" y1="19529" x2="1760" y2="19294"/>
                          <a14:foregroundMark x1="41349" y1="706" x2="39003" y2="1882"/>
                          <a14:foregroundMark x1="86510" y1="68941" x2="99707" y2="72471"/>
                          <a14:foregroundMark x1="89736" y1="68941" x2="93842" y2="66588"/>
                          <a14:foregroundMark x1="87097" y1="67294" x2="92962" y2="61412"/>
                          <a14:foregroundMark x1="87390" y1="70118" x2="94135" y2="70353"/>
                          <a14:foregroundMark x1="87097" y1="76941" x2="95015" y2="77882"/>
                          <a14:foregroundMark x1="90909" y1="76471" x2="95894" y2="78353"/>
                          <a14:foregroundMark x1="93548" y1="73647" x2="97947" y2="76000"/>
                          <a14:foregroundMark x1="95308" y1="78353" x2="98240" y2="79765"/>
                          <a14:foregroundMark x1="97654" y1="77882" x2="98240" y2="7788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7088738" y="2328720"/>
              <a:ext cx="940837" cy="117259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1159" y="313108"/>
            <a:ext cx="6660740" cy="1009572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你们喜欢哪一组的推荐？你们会去他们推荐的地方春游吗？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61009" y="4274445"/>
            <a:ext cx="6408712" cy="5084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请大家投票选出最想去春游的地方。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9400" y="1282122"/>
            <a:ext cx="7290904" cy="1638877"/>
            <a:chOff x="579400" y="1282122"/>
            <a:chExt cx="7290904" cy="1638877"/>
          </a:xfrm>
        </p:grpSpPr>
        <p:grpSp>
          <p:nvGrpSpPr>
            <p:cNvPr id="8" name="组合 7"/>
            <p:cNvGrpSpPr/>
            <p:nvPr/>
          </p:nvGrpSpPr>
          <p:grpSpPr bwMode="auto">
            <a:xfrm>
              <a:off x="1832471" y="1474948"/>
              <a:ext cx="6037833" cy="1297829"/>
              <a:chOff x="1835696" y="663772"/>
              <a:chExt cx="6037304" cy="1296408"/>
            </a:xfrm>
          </p:grpSpPr>
          <p:sp>
            <p:nvSpPr>
              <p:cNvPr id="9" name="对话气泡: 圆角矩形 8"/>
              <p:cNvSpPr/>
              <p:nvPr/>
            </p:nvSpPr>
            <p:spPr>
              <a:xfrm>
                <a:off x="1835696" y="663772"/>
                <a:ext cx="6037304" cy="1296408"/>
              </a:xfrm>
              <a:prstGeom prst="wedgeRoundRectCallout">
                <a:avLst>
                  <a:gd name="adj1" fmla="val -54421"/>
                  <a:gd name="adj2" fmla="val 18256"/>
                  <a:gd name="adj3" fmla="val 16667"/>
                </a:avLst>
              </a:prstGeom>
              <a:solidFill>
                <a:srgbClr val="F2F9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1843723" y="723722"/>
                <a:ext cx="5965303" cy="1131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</a:pPr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    </a:t>
                </a:r>
                <a:r>
                  <a:rPr lang="zh-CN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我</a:t>
                </a:r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喜欢第一组的推荐，因为他们说清楚了自己的想法和推荐的理由。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400" y="1282122"/>
              <a:ext cx="1238263" cy="1638877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115616" y="2442779"/>
            <a:ext cx="7779399" cy="1802765"/>
            <a:chOff x="1115616" y="2442779"/>
            <a:chExt cx="7779399" cy="1802765"/>
          </a:xfrm>
        </p:grpSpPr>
        <p:grpSp>
          <p:nvGrpSpPr>
            <p:cNvPr id="12" name="组合 11"/>
            <p:cNvGrpSpPr/>
            <p:nvPr/>
          </p:nvGrpSpPr>
          <p:grpSpPr bwMode="auto">
            <a:xfrm>
              <a:off x="1115616" y="2887807"/>
              <a:ext cx="6707182" cy="1234370"/>
              <a:chOff x="537622" y="2222892"/>
              <a:chExt cx="6707391" cy="1235256"/>
            </a:xfrm>
          </p:grpSpPr>
          <p:sp>
            <p:nvSpPr>
              <p:cNvPr id="14" name="对话气泡: 圆角矩形 13"/>
              <p:cNvSpPr/>
              <p:nvPr/>
            </p:nvSpPr>
            <p:spPr>
              <a:xfrm>
                <a:off x="537622" y="2222892"/>
                <a:ext cx="6707391" cy="1235256"/>
              </a:xfrm>
              <a:prstGeom prst="wedgeRoundRectCallout">
                <a:avLst>
                  <a:gd name="adj1" fmla="val 54434"/>
                  <a:gd name="adj2" fmla="val -4269"/>
                  <a:gd name="adj3" fmla="val 16667"/>
                </a:avLst>
              </a:prstGeom>
              <a:solidFill>
                <a:srgbClr val="E5F6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2400"/>
              </a:p>
            </p:txBody>
          </p:sp>
          <p:sp>
            <p:nvSpPr>
              <p:cNvPr id="15" name="矩形 10"/>
              <p:cNvSpPr>
                <a:spLocks noChangeArrowheads="1"/>
              </p:cNvSpPr>
              <p:nvPr/>
            </p:nvSpPr>
            <p:spPr bwMode="auto">
              <a:xfrm>
                <a:off x="555219" y="2256665"/>
                <a:ext cx="6628849" cy="1134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</a:pPr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    我喜欢第二组的推荐，因为他们不但说清楚了理由，还提醒大家要注意安全。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69721" y="2442779"/>
              <a:ext cx="925294" cy="180276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/>
          <p:nvPr/>
        </p:nvSpPr>
        <p:spPr>
          <a:xfrm>
            <a:off x="323528" y="195486"/>
            <a:ext cx="2160240" cy="635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9752" y="880956"/>
            <a:ext cx="5112568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口语交际：春游去哪里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0544" y="1978381"/>
            <a:ext cx="6408712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说清楚具体的理由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10544" y="3075806"/>
            <a:ext cx="4896544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耐心倾听不插话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665232" y="233033"/>
            <a:ext cx="4389600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情境导入，激发兴趣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770686"/>
            <a:ext cx="8362259" cy="12075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学校打算组织三年级开展一次春游活动，想让大家推荐一个地方，你们觉得去哪里合适？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99592" y="2139702"/>
            <a:ext cx="3275588" cy="2568431"/>
            <a:chOff x="971600" y="2283718"/>
            <a:chExt cx="3275588" cy="25684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2283718"/>
              <a:ext cx="3275588" cy="205504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754357" y="4328929"/>
              <a:ext cx="1872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东湖绿道</a:t>
              </a:r>
              <a:endPara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60032" y="2133467"/>
            <a:ext cx="3277140" cy="2574666"/>
            <a:chOff x="4932040" y="2277483"/>
            <a:chExt cx="3277140" cy="257466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2040" y="2277483"/>
              <a:ext cx="3277140" cy="2055049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940152" y="4328929"/>
              <a:ext cx="14728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欢乐谷</a:t>
              </a:r>
              <a:endPara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1010" y="229580"/>
            <a:ext cx="2371150" cy="5084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推荐欢乐谷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771550"/>
            <a:ext cx="5904656" cy="4160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欢乐谷好玩的地方非常多，里面有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多项娱乐体验项目，包括双龙木质过山车“木翼双龙”、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720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度圆环过山车“凤舞九天”、中国最高的弹射过山车“极速飞车”等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多项游乐体验设备；还有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40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多处生态人文景观、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多台文化演艺精品和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多项主题娱乐游戏。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6660232" y="915566"/>
            <a:ext cx="1975209" cy="16852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471" y="2765684"/>
            <a:ext cx="1975209" cy="179118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5856" y="649914"/>
            <a:ext cx="3442295" cy="56784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春游去哪里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1278090"/>
            <a:ext cx="7272808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交际要求：</a:t>
            </a:r>
            <a:endParaRPr lang="en-US" altLang="zh-CN" sz="32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每个人可以选一个地方。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说说这个地方有什么好玩的。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说清楚这个地方可以开展哪些活动。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555776" y="352906"/>
            <a:ext cx="4389600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分析教材，搭建支架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631" y="1308137"/>
            <a:ext cx="5328592" cy="5084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这幅插图描绘的是哪儿的美景？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9807" y="3571071"/>
            <a:ext cx="122413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郊 外</a:t>
            </a:r>
            <a:endParaRPr lang="zh-CN" altLang="en-US" sz="32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631" y="1998966"/>
            <a:ext cx="3803327" cy="5084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这里的景色怎么样？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632" y="2548393"/>
            <a:ext cx="554461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春光明媚、山清水秀、花红草绿。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6909" y="3198204"/>
            <a:ext cx="5328592" cy="5084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我们可以在这儿开展什么活动？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7814" y="3820965"/>
            <a:ext cx="3892412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赏花、爬山、散步。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8006" t="11368" r="8169" b="14714"/>
          <a:stretch>
            <a:fillRect/>
          </a:stretch>
        </p:blipFill>
        <p:spPr>
          <a:xfrm>
            <a:off x="5763430" y="1308138"/>
            <a:ext cx="3091543" cy="2155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59730" y="1200025"/>
            <a:ext cx="4932548" cy="3643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我建议，春游可以去郊外玩，理由有以下几点：第一，郊外春光明媚、山清水秀、花红草绿；第二，我们可以去那儿赏花、爬山、散步；第三，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_________________________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；第四，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___________________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554" y="324042"/>
            <a:ext cx="7632848" cy="10577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用上“第一、第二”等序数词把此地可以开展春游的理由说清楚。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8006" t="11368" r="8169" b="14714"/>
          <a:stretch>
            <a:fillRect/>
          </a:stretch>
        </p:blipFill>
        <p:spPr>
          <a:xfrm>
            <a:off x="591395" y="2034799"/>
            <a:ext cx="3091543" cy="2155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3505" y="416935"/>
            <a:ext cx="4968552" cy="5084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这幅插图画的是什么地方？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84168" y="2343820"/>
            <a:ext cx="158417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植物园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096" y="1070870"/>
            <a:ext cx="4106119" cy="5084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画中的人都在做什么？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225" y="1658573"/>
            <a:ext cx="4380807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观察大树、拍照，把观察到的记录下来。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225" y="2795657"/>
            <a:ext cx="7981207" cy="98238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用上“有的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有的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还有的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</a:rPr>
              <a:t>”的句式说一说。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4263" y="3810380"/>
            <a:ext cx="820891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大家有的在观察大树，有的在拍照，还有的把观察到的记录下来。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6074" t="16561" r="8387" b="13329"/>
          <a:stretch>
            <a:fillRect/>
          </a:stretch>
        </p:blipFill>
        <p:spPr>
          <a:xfrm>
            <a:off x="5148064" y="438071"/>
            <a:ext cx="2930727" cy="196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771550"/>
            <a:ext cx="6984776" cy="56784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还可以在植物园里做哪些有趣的事？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9912" y="1770729"/>
            <a:ext cx="489654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可以在植物园里做游戏，制作植物标本，画植物，了解植物的知识。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6074" t="16561" r="8387" b="13329"/>
          <a:stretch>
            <a:fillRect/>
          </a:stretch>
        </p:blipFill>
        <p:spPr>
          <a:xfrm>
            <a:off x="755576" y="1770729"/>
            <a:ext cx="2930727" cy="196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47564" y="699542"/>
            <a:ext cx="7848872" cy="1126783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用上“可以</a:t>
            </a:r>
            <a:r>
              <a:rPr lang="en-US" altLang="zh-CN" sz="3000" b="1" dirty="0"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latin typeface="宋体" panose="02010600030101010101" pitchFamily="2" charset="-122"/>
              </a:rPr>
              <a:t>可以</a:t>
            </a:r>
            <a:r>
              <a:rPr lang="en-US" altLang="zh-CN" sz="3000" b="1" dirty="0"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latin typeface="宋体" panose="02010600030101010101" pitchFamily="2" charset="-122"/>
              </a:rPr>
              <a:t>还可以</a:t>
            </a:r>
            <a:r>
              <a:rPr lang="en-US" altLang="zh-CN" sz="3000" b="1" dirty="0"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latin typeface="宋体" panose="02010600030101010101" pitchFamily="2" charset="-122"/>
              </a:rPr>
              <a:t>”的句式把此地可以开展春游的理由说清楚。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1920" y="1972718"/>
            <a:ext cx="4644516" cy="2788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我建议，春游可以去植物园玩，因为在那儿，我们可以观察植物，可以制作植物标本，可以拍照，还可以在里面做游戏。</a:t>
            </a:r>
            <a:endParaRPr lang="zh-CN" altLang="en-US" sz="3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074" t="16561" r="8387" b="13329"/>
          <a:stretch>
            <a:fillRect/>
          </a:stretch>
        </p:blipFill>
        <p:spPr>
          <a:xfrm>
            <a:off x="647564" y="2292865"/>
            <a:ext cx="2930727" cy="196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1673</Words>
  <Application>WPS 演示</Application>
  <PresentationFormat>全屏显示(16:9)</PresentationFormat>
  <Paragraphs>114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楷体</vt:lpstr>
      <vt:lpstr>黑体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category>状元成才路</cp:category>
  <cp:lastModifiedBy>唐唐唐小糖1</cp:lastModifiedBy>
  <cp:revision>317</cp:revision>
  <dcterms:created xsi:type="dcterms:W3CDTF">2017-04-11T02:31:00Z</dcterms:created>
  <dcterms:modified xsi:type="dcterms:W3CDTF">2026-02-25T03:58:47Z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</vt:lpwstr>
  </property>
  <property fmtid="{D5CDD505-2E9C-101B-9397-08002B2CF9AE}" pid="3" name="ICV">
    <vt:lpwstr>4DA0BA97676342AB9058015436106825</vt:lpwstr>
  </property>
  <property fmtid="{D5CDD505-2E9C-101B-9397-08002B2CF9AE}" pid="4" name="KSOProductBuildVer">
    <vt:lpwstr>2052-12.1.0.25225</vt:lpwstr>
  </property>
</Properties>
</file>