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86" r:id="rId3"/>
    <p:sldId id="579" r:id="rId4"/>
    <p:sldId id="563" r:id="rId5"/>
    <p:sldId id="586" r:id="rId6"/>
    <p:sldId id="580" r:id="rId7"/>
    <p:sldId id="554" r:id="rId8"/>
    <p:sldId id="564" r:id="rId9"/>
    <p:sldId id="581" r:id="rId10"/>
    <p:sldId id="582" r:id="rId11"/>
    <p:sldId id="565" r:id="rId12"/>
    <p:sldId id="583" r:id="rId13"/>
    <p:sldId id="561" r:id="rId14"/>
    <p:sldId id="584" r:id="rId15"/>
    <p:sldId id="557" r:id="rId16"/>
    <p:sldId id="585" r:id="rId17"/>
    <p:sldId id="571" r:id="rId18"/>
    <p:sldId id="567" r:id="rId19"/>
    <p:sldId id="587" r:id="rId20"/>
    <p:sldId id="588" r:id="rId21"/>
    <p:sldId id="589" r:id="rId22"/>
    <p:sldId id="591" r:id="rId23"/>
    <p:sldId id="592" r:id="rId24"/>
    <p:sldId id="573" r:id="rId25"/>
    <p:sldId id="593" r:id="rId26"/>
    <p:sldId id="594" r:id="rId27"/>
    <p:sldId id="595" r:id="rId28"/>
    <p:sldId id="575" r:id="rId29"/>
    <p:sldId id="576" r:id="rId30"/>
    <p:sldId id="574" r:id="rId31"/>
    <p:sldId id="552" r:id="rId32"/>
  </p:sldIdLst>
  <p:sldSz cx="9144000" cy="5143500" type="screen16x9"/>
  <p:notesSz cx="6858000" cy="9144000"/>
  <p:custDataLst>
    <p:tags r:id="rId37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90D8"/>
    <a:srgbClr val="0000FF"/>
    <a:srgbClr val="D5F0EA"/>
    <a:srgbClr val="89D7F8"/>
    <a:srgbClr val="82A6DC"/>
    <a:srgbClr val="FDE5AB"/>
    <a:srgbClr val="FCDEB6"/>
    <a:srgbClr val="CBEDE3"/>
    <a:srgbClr val="AEE4E7"/>
    <a:srgbClr val="AAE2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30" autoAdjust="0"/>
    <p:restoredTop sz="94660"/>
  </p:normalViewPr>
  <p:slideViewPr>
    <p:cSldViewPr snapToGrid="0">
      <p:cViewPr varScale="1">
        <p:scale>
          <a:sx n="90" d="100"/>
          <a:sy n="90" d="100"/>
        </p:scale>
        <p:origin x="78" y="10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17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57FCA68-6C16-421B-B524-6AA572B6801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latin typeface="等线" panose="02010600030101010101" pitchFamily="2" charset="-122"/>
              </a:defRPr>
            </a:lvl1pPr>
          </a:lstStyle>
          <a:p>
            <a:pPr>
              <a:defRPr/>
            </a:pPr>
            <a:fld id="{D74FEFBE-9158-4A28-8743-10700FC7252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1630"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4530"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7430"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330"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4762" y="-14287"/>
            <a:ext cx="9148763" cy="5157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4556125" y="793750"/>
            <a:ext cx="2124075" cy="769938"/>
          </a:xfrm>
          <a:prstGeom prst="rect">
            <a:avLst/>
          </a:prstGeom>
          <a:pattFill prst="lgGrid">
            <a:fgClr>
              <a:srgbClr val="FFFF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2514600" y="-14287"/>
            <a:ext cx="6350" cy="16160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V="1">
            <a:off x="6392863" y="-1587"/>
            <a:ext cx="7938" cy="16144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V="1">
            <a:off x="2693988" y="2505075"/>
            <a:ext cx="6350" cy="16144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 rot="5400000">
            <a:off x="896938" y="3475038"/>
            <a:ext cx="766763" cy="2570163"/>
          </a:xfrm>
          <a:prstGeom prst="rect">
            <a:avLst/>
          </a:prstGeom>
          <a:pattFill prst="dashUpDiag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4565650" y="2573338"/>
            <a:ext cx="4562475" cy="2543175"/>
          </a:xfrm>
          <a:prstGeom prst="rect">
            <a:avLst/>
          </a:prstGeom>
          <a:pattFill prst="dash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588" y="1762125"/>
            <a:ext cx="601663" cy="2543175"/>
          </a:xfrm>
          <a:prstGeom prst="rect">
            <a:avLst/>
          </a:prstGeom>
          <a:solidFill>
            <a:srgbClr val="EDC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2147888" y="3175"/>
            <a:ext cx="5421313" cy="762000"/>
          </a:xfrm>
          <a:prstGeom prst="rect">
            <a:avLst/>
          </a:prstGeom>
          <a:pattFill prst="solidDmnd">
            <a:fgClr>
              <a:srgbClr val="EDC2C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4" name="任意多边形 11"/>
          <p:cNvSpPr/>
          <p:nvPr userDrawn="1"/>
        </p:nvSpPr>
        <p:spPr>
          <a:xfrm rot="20404778">
            <a:off x="-141287" y="3175000"/>
            <a:ext cx="642938" cy="693738"/>
          </a:xfrm>
          <a:custGeom>
            <a:avLst/>
            <a:gdLst>
              <a:gd name="connsiteX0" fmla="*/ 643545 w 643545"/>
              <a:gd name="connsiteY0" fmla="*/ 0 h 693668"/>
              <a:gd name="connsiteX1" fmla="*/ 643545 w 643545"/>
              <a:gd name="connsiteY1" fmla="*/ 693668 h 693668"/>
              <a:gd name="connsiteX2" fmla="*/ 0 w 643545"/>
              <a:gd name="connsiteY2" fmla="*/ 693668 h 693668"/>
              <a:gd name="connsiteX3" fmla="*/ 251383 w 643545"/>
              <a:gd name="connsiteY3" fmla="*/ 0 h 69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545" h="693668">
                <a:moveTo>
                  <a:pt x="643545" y="0"/>
                </a:moveTo>
                <a:lnTo>
                  <a:pt x="643545" y="693668"/>
                </a:lnTo>
                <a:lnTo>
                  <a:pt x="0" y="693668"/>
                </a:lnTo>
                <a:lnTo>
                  <a:pt x="251383" y="0"/>
                </a:lnTo>
                <a:close/>
              </a:path>
            </a:pathLst>
          </a:custGeom>
          <a:pattFill prst="horzBrick">
            <a:fgClr>
              <a:schemeClr val="bg2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5" name="等腰三角形 14"/>
          <p:cNvSpPr/>
          <p:nvPr userDrawn="1"/>
        </p:nvSpPr>
        <p:spPr>
          <a:xfrm rot="20010022">
            <a:off x="20638" y="247650"/>
            <a:ext cx="793750" cy="677863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6" name="等腰三角形 15"/>
          <p:cNvSpPr/>
          <p:nvPr userDrawn="1"/>
        </p:nvSpPr>
        <p:spPr>
          <a:xfrm rot="20010022">
            <a:off x="157163" y="14288"/>
            <a:ext cx="793750" cy="677863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7" name="等腰三角形 16"/>
          <p:cNvSpPr/>
          <p:nvPr userDrawn="1"/>
        </p:nvSpPr>
        <p:spPr>
          <a:xfrm rot="1334940">
            <a:off x="7275513" y="1041400"/>
            <a:ext cx="1103313" cy="941388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 userDrawn="1"/>
        </p:nvSpPr>
        <p:spPr>
          <a:xfrm>
            <a:off x="1336675" y="1901825"/>
            <a:ext cx="1289050" cy="127793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9" name="不完整圆 17"/>
          <p:cNvSpPr/>
          <p:nvPr userDrawn="1"/>
        </p:nvSpPr>
        <p:spPr>
          <a:xfrm>
            <a:off x="4021138" y="3752850"/>
            <a:ext cx="1089025" cy="1079500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0" name="不完整圆 18"/>
          <p:cNvSpPr/>
          <p:nvPr userDrawn="1"/>
        </p:nvSpPr>
        <p:spPr>
          <a:xfrm rot="5400000">
            <a:off x="1462881" y="2029619"/>
            <a:ext cx="1077913" cy="1089025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1" name="任意多边形 18"/>
          <p:cNvSpPr/>
          <p:nvPr userDrawn="1"/>
        </p:nvSpPr>
        <p:spPr>
          <a:xfrm>
            <a:off x="-4762" y="1395413"/>
            <a:ext cx="688975" cy="1277938"/>
          </a:xfrm>
          <a:custGeom>
            <a:avLst/>
            <a:gdLst>
              <a:gd name="connsiteX0" fmla="*/ 44939 w 689536"/>
              <a:gd name="connsiteY0" fmla="*/ 0 h 1276878"/>
              <a:gd name="connsiteX1" fmla="*/ 689536 w 689536"/>
              <a:gd name="connsiteY1" fmla="*/ 638439 h 1276878"/>
              <a:gd name="connsiteX2" fmla="*/ 44939 w 689536"/>
              <a:gd name="connsiteY2" fmla="*/ 1276878 h 1276878"/>
              <a:gd name="connsiteX3" fmla="*/ 0 w 689536"/>
              <a:gd name="connsiteY3" fmla="*/ 1272391 h 1276878"/>
              <a:gd name="connsiteX4" fmla="*/ 0 w 689536"/>
              <a:gd name="connsiteY4" fmla="*/ 4487 h 127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9536" h="1276878">
                <a:moveTo>
                  <a:pt x="44939" y="0"/>
                </a:moveTo>
                <a:cubicBezTo>
                  <a:pt x="400940" y="0"/>
                  <a:pt x="689536" y="285839"/>
                  <a:pt x="689536" y="638439"/>
                </a:cubicBezTo>
                <a:cubicBezTo>
                  <a:pt x="689536" y="991039"/>
                  <a:pt x="400940" y="1276878"/>
                  <a:pt x="44939" y="1276878"/>
                </a:cubicBezTo>
                <a:lnTo>
                  <a:pt x="0" y="1272391"/>
                </a:lnTo>
                <a:lnTo>
                  <a:pt x="0" y="4487"/>
                </a:lnTo>
                <a:close/>
              </a:path>
            </a:pathLst>
          </a:custGeom>
          <a:pattFill prst="ltVert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2184400" y="1477962"/>
            <a:ext cx="4762500" cy="2187576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3" name="等腰三角形 22"/>
          <p:cNvSpPr/>
          <p:nvPr userDrawn="1"/>
        </p:nvSpPr>
        <p:spPr>
          <a:xfrm rot="20010022">
            <a:off x="7551738" y="3506788"/>
            <a:ext cx="793750" cy="677863"/>
          </a:xfrm>
          <a:prstGeom prst="triangle">
            <a:avLst/>
          </a:prstGeom>
          <a:pattFill prst="pct40">
            <a:fgClr>
              <a:srgbClr val="FFFF00"/>
            </a:fgClr>
            <a:bgClr>
              <a:schemeClr val="bg1"/>
            </a:bgClr>
          </a:patt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4" name="等腰三角形 23"/>
          <p:cNvSpPr/>
          <p:nvPr userDrawn="1"/>
        </p:nvSpPr>
        <p:spPr>
          <a:xfrm rot="20010022">
            <a:off x="7910513" y="3844925"/>
            <a:ext cx="577850" cy="493713"/>
          </a:xfrm>
          <a:prstGeom prst="triangle">
            <a:avLst/>
          </a:prstGeom>
          <a:solidFill>
            <a:srgbClr val="EDC2C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5" name="椭圆 24"/>
          <p:cNvSpPr/>
          <p:nvPr userDrawn="1"/>
        </p:nvSpPr>
        <p:spPr>
          <a:xfrm>
            <a:off x="4216400" y="3894138"/>
            <a:ext cx="858838" cy="850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6" name="任意多边形: 形状 30"/>
          <p:cNvSpPr/>
          <p:nvPr userDrawn="1"/>
        </p:nvSpPr>
        <p:spPr>
          <a:xfrm rot="8650525">
            <a:off x="1387475" y="3625850"/>
            <a:ext cx="1454150" cy="584200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cxnSp>
        <p:nvCxnSpPr>
          <p:cNvPr id="27" name="连接符: 曲线 33"/>
          <p:cNvCxnSpPr/>
          <p:nvPr userDrawn="1"/>
        </p:nvCxnSpPr>
        <p:spPr>
          <a:xfrm rot="10800000">
            <a:off x="1692275" y="603250"/>
            <a:ext cx="573088" cy="527050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连接符: 曲线 42"/>
          <p:cNvCxnSpPr/>
          <p:nvPr userDrawn="1"/>
        </p:nvCxnSpPr>
        <p:spPr>
          <a:xfrm rot="10800000">
            <a:off x="1566863" y="719138"/>
            <a:ext cx="573088" cy="525463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曲线 43"/>
          <p:cNvCxnSpPr/>
          <p:nvPr userDrawn="1"/>
        </p:nvCxnSpPr>
        <p:spPr>
          <a:xfrm rot="10800000">
            <a:off x="1433513" y="850900"/>
            <a:ext cx="571500" cy="527050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等腰三角形 29"/>
          <p:cNvSpPr/>
          <p:nvPr userDrawn="1"/>
        </p:nvSpPr>
        <p:spPr>
          <a:xfrm rot="2315709">
            <a:off x="2997200" y="346075"/>
            <a:ext cx="881063" cy="752475"/>
          </a:xfrm>
          <a:prstGeom prst="triangle">
            <a:avLst/>
          </a:prstGeom>
          <a:pattFill prst="pct7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1" name="等腰三角形 30"/>
          <p:cNvSpPr/>
          <p:nvPr userDrawn="1"/>
        </p:nvSpPr>
        <p:spPr>
          <a:xfrm rot="2315709">
            <a:off x="3370263" y="403225"/>
            <a:ext cx="881063" cy="750888"/>
          </a:xfrm>
          <a:prstGeom prst="triangle">
            <a:avLst/>
          </a:prstGeom>
          <a:pattFill prst="wdUpDiag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428" y="50141"/>
            <a:ext cx="668412" cy="587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428" y="50141"/>
            <a:ext cx="668412" cy="587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slide" Target="slide16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microsoft.com/office/2007/relationships/media" Target="../media/media3.mp4"/><Relationship Id="rId7" Type="http://schemas.openxmlformats.org/officeDocument/2006/relationships/video" Target="../media/media3.mp4"/><Relationship Id="rId6" Type="http://schemas.openxmlformats.org/officeDocument/2006/relationships/image" Target="../media/image12.png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image" Target="../media/image11.png"/><Relationship Id="rId28" Type="http://schemas.openxmlformats.org/officeDocument/2006/relationships/slideLayout" Target="../slideLayouts/slideLayout2.xml"/><Relationship Id="rId27" Type="http://schemas.openxmlformats.org/officeDocument/2006/relationships/image" Target="../media/image19.png"/><Relationship Id="rId26" Type="http://schemas.microsoft.com/office/2007/relationships/media" Target="../media/media9.mp4"/><Relationship Id="rId25" Type="http://schemas.openxmlformats.org/officeDocument/2006/relationships/video" Target="../media/media9.mp4"/><Relationship Id="rId24" Type="http://schemas.openxmlformats.org/officeDocument/2006/relationships/image" Target="../media/image18.png"/><Relationship Id="rId23" Type="http://schemas.microsoft.com/office/2007/relationships/media" Target="../media/media8.mp4"/><Relationship Id="rId22" Type="http://schemas.openxmlformats.org/officeDocument/2006/relationships/video" Target="../media/media8.mp4"/><Relationship Id="rId21" Type="http://schemas.openxmlformats.org/officeDocument/2006/relationships/image" Target="../media/image17.png"/><Relationship Id="rId20" Type="http://schemas.microsoft.com/office/2007/relationships/media" Target="../media/media7.mp4"/><Relationship Id="rId2" Type="http://schemas.microsoft.com/office/2007/relationships/media" Target="../media/media1.mp4"/><Relationship Id="rId19" Type="http://schemas.openxmlformats.org/officeDocument/2006/relationships/video" Target="../media/media7.mp4"/><Relationship Id="rId18" Type="http://schemas.openxmlformats.org/officeDocument/2006/relationships/image" Target="../media/image16.png"/><Relationship Id="rId17" Type="http://schemas.microsoft.com/office/2007/relationships/media" Target="../media/media6.mp4"/><Relationship Id="rId16" Type="http://schemas.openxmlformats.org/officeDocument/2006/relationships/video" Target="../media/media6.mp4"/><Relationship Id="rId15" Type="http://schemas.openxmlformats.org/officeDocument/2006/relationships/image" Target="../media/image15.png"/><Relationship Id="rId14" Type="http://schemas.microsoft.com/office/2007/relationships/media" Target="../media/media5.mp4"/><Relationship Id="rId13" Type="http://schemas.openxmlformats.org/officeDocument/2006/relationships/video" Target="../media/media5.mp4"/><Relationship Id="rId12" Type="http://schemas.openxmlformats.org/officeDocument/2006/relationships/image" Target="../media/image14.png"/><Relationship Id="rId11" Type="http://schemas.microsoft.com/office/2007/relationships/media" Target="../media/media4.mp4"/><Relationship Id="rId10" Type="http://schemas.openxmlformats.org/officeDocument/2006/relationships/video" Target="../media/media4.mp4"/><Relationship Id="rId1" Type="http://schemas.openxmlformats.org/officeDocument/2006/relationships/video" Target="../media/media1.mp4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microsoft.com/office/2007/relationships/media" Target="../media/media10.mp3"/><Relationship Id="rId2" Type="http://schemas.openxmlformats.org/officeDocument/2006/relationships/audio" Target="../media/media10.mp3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hlinkClick r:id="rId1" action="ppaction://hlinksldjump"/>
          </p:cNvPr>
          <p:cNvSpPr txBox="1"/>
          <p:nvPr/>
        </p:nvSpPr>
        <p:spPr bwMode="auto">
          <a:xfrm>
            <a:off x="2478088" y="2909357"/>
            <a:ext cx="2009596" cy="586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标题 1">
            <a:hlinkClick r:id="rId2" action="ppaction://hlinksldjump"/>
          </p:cNvPr>
          <p:cNvSpPr txBox="1"/>
          <p:nvPr/>
        </p:nvSpPr>
        <p:spPr bwMode="auto">
          <a:xfrm>
            <a:off x="4749540" y="2909357"/>
            <a:ext cx="2009596" cy="586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1978799" y="2034500"/>
            <a:ext cx="501777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语文园地一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2"/>
          <p:cNvPicPr>
            <a:picLocks noChangeAspect="1"/>
          </p:cNvPicPr>
          <p:nvPr/>
        </p:nvPicPr>
        <p:blipFill>
          <a:blip r:embed="rId3"/>
          <a:srcRect l="34093"/>
          <a:stretch>
            <a:fillRect/>
          </a:stretch>
        </p:blipFill>
        <p:spPr>
          <a:xfrm>
            <a:off x="2205037" y="1473969"/>
            <a:ext cx="2366963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7"/>
          <p:cNvSpPr/>
          <p:nvPr/>
        </p:nvSpPr>
        <p:spPr>
          <a:xfrm>
            <a:off x="613285" y="513986"/>
            <a:ext cx="7595050" cy="12086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defTabSz="914400" eaLnBrk="1" latinLnBrk="1" hangingPunct="1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这只小狗的鼻子真（灵巧  灵敏），老远就闻到了食物的气味。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7591" y="2901135"/>
            <a:ext cx="7553516" cy="14563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灵敏：多用于形容反应快，能对极其微弱的刺激迅速反应，因此人和动物的嗅觉都可以用“灵敏”。</a:t>
            </a:r>
            <a:endParaRPr lang="zh-CN" altLang="en-US" dirty="0"/>
          </a:p>
        </p:txBody>
      </p:sp>
      <p:sp>
        <p:nvSpPr>
          <p:cNvPr id="9" name="文本框 7"/>
          <p:cNvSpPr txBox="1"/>
          <p:nvPr/>
        </p:nvSpPr>
        <p:spPr>
          <a:xfrm>
            <a:off x="999657" y="1821620"/>
            <a:ext cx="7591450" cy="982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灵巧：意思是灵活而巧妙，如“心思灵”“手很灵巧”。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473572" y="481624"/>
            <a:ext cx="822325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4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902687" y="1104212"/>
            <a:ext cx="78681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851773" y="1724915"/>
            <a:ext cx="7440453" cy="169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小结：词语用得好能使整句话变得准确传神，有些词虽意思相近，但在意义和用法上有区别，需结合语境恰当地选择。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520442" y="667925"/>
            <a:ext cx="8285321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自由读句子，说说这两个句子是抓住小动物的哪些部位来展示外形的。</a:t>
            </a:r>
            <a:endParaRPr lang="zh-CN" altLang="en-US" dirty="0"/>
          </a:p>
        </p:txBody>
      </p:sp>
      <p:sp>
        <p:nvSpPr>
          <p:cNvPr id="3" name="矩形 4"/>
          <p:cNvSpPr/>
          <p:nvPr/>
        </p:nvSpPr>
        <p:spPr>
          <a:xfrm>
            <a:off x="520442" y="1928711"/>
            <a:ext cx="8285321" cy="25766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60045" indent="-360045" eaLnBrk="1" latin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一身乌黑的羽毛，一对轻快有力的翅膀，加上剪刀似的尾巴，凑成了那样可爱的活泼的小燕子。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0045" indent="-360045" eaLnBrk="1" latin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独角仙的壳多为深色，挺硬的，头部尖端有一只犀牛一样的角。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4"/>
          <p:cNvSpPr/>
          <p:nvPr/>
        </p:nvSpPr>
        <p:spPr>
          <a:xfrm>
            <a:off x="2668738" y="1928711"/>
            <a:ext cx="972367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羽毛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4"/>
          <p:cNvSpPr/>
          <p:nvPr/>
        </p:nvSpPr>
        <p:spPr>
          <a:xfrm>
            <a:off x="6233080" y="1928711"/>
            <a:ext cx="972367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翅膀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4"/>
          <p:cNvSpPr/>
          <p:nvPr/>
        </p:nvSpPr>
        <p:spPr>
          <a:xfrm>
            <a:off x="1949186" y="2566386"/>
            <a:ext cx="972367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/>
          <p:nvPr/>
        </p:nvSpPr>
        <p:spPr>
          <a:xfrm>
            <a:off x="884079" y="3213217"/>
            <a:ext cx="2087682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独角仙的壳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4"/>
          <p:cNvSpPr/>
          <p:nvPr/>
        </p:nvSpPr>
        <p:spPr>
          <a:xfrm>
            <a:off x="2668738" y="3841736"/>
            <a:ext cx="536880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589903" y="2047859"/>
            <a:ext cx="3767846" cy="2426586"/>
          </a:xfrm>
          <a:prstGeom prst="roundRect">
            <a:avLst>
              <a:gd name="adj" fmla="val 1078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21291" y="687076"/>
            <a:ext cx="8369226" cy="120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4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燕子的羽毛、翅膀、尾巴分别有什么特点，独角仙的壳和角又分别有什么特点。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9903" y="2299742"/>
            <a:ext cx="3871849" cy="200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）的羽毛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    ）的翅膀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 ）的尾巴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029004" y="2604282"/>
            <a:ext cx="3583217" cy="1287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     ）的壳 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    ）的角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945232" y="2316894"/>
            <a:ext cx="1227277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945232" y="2974631"/>
            <a:ext cx="2225979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轻快有力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878498" y="3727825"/>
            <a:ext cx="1780130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剪刀似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413238" y="2603415"/>
            <a:ext cx="1889966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深色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挺硬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5413238" y="3312617"/>
            <a:ext cx="1740391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犀牛一样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730" y="1851166"/>
            <a:ext cx="1280780" cy="1280780"/>
          </a:xfrm>
          <a:prstGeom prst="rect">
            <a:avLst/>
          </a:prstGeom>
        </p:spPr>
      </p:pic>
      <p:sp>
        <p:nvSpPr>
          <p:cNvPr id="13" name="矩形: 圆角 12"/>
          <p:cNvSpPr/>
          <p:nvPr/>
        </p:nvSpPr>
        <p:spPr>
          <a:xfrm>
            <a:off x="4827246" y="2047859"/>
            <a:ext cx="3767846" cy="2426586"/>
          </a:xfrm>
          <a:prstGeom prst="roundRect">
            <a:avLst>
              <a:gd name="adj" fmla="val 1078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191" y="1888570"/>
            <a:ext cx="1263042" cy="671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56595" y="1444999"/>
            <a:ext cx="7855778" cy="225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动物外形描写要点：要把小动物的外形特点描写生动，首先应明确它的身体是由哪几个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部分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构成的，然后从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颜色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等方面明确每个部分最主要的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特点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是什么。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09049" y="736295"/>
            <a:ext cx="8468574" cy="60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4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仿照例句，描写自己喜欢或熟悉的小动物外形特点。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409048" y="1582879"/>
            <a:ext cx="5478297" cy="2608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    一身雪白柔软的皮毛，一个圆圆的小脑袋，一对小巧机警的耳朵，几根长长的胡子，加上一条黄白相间的尾巴，凑成了可爱的淘气的小猫。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7345" y="1466147"/>
            <a:ext cx="2546229" cy="2889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1848626" y="274911"/>
            <a:ext cx="6271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探究“识字加油站”，归类识字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标题 1"/>
          <p:cNvSpPr txBox="1"/>
          <p:nvPr/>
        </p:nvSpPr>
        <p:spPr bwMode="auto">
          <a:xfrm>
            <a:off x="379620" y="273984"/>
            <a:ext cx="20376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79620" y="858476"/>
            <a:ext cx="5381846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借助拼音自由朗读。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6690" y="1528013"/>
            <a:ext cx="7750620" cy="2671848"/>
            <a:chOff x="691927" y="1700854"/>
            <a:chExt cx="7750620" cy="2726770"/>
          </a:xfrm>
        </p:grpSpPr>
        <p:sp>
          <p:nvSpPr>
            <p:cNvPr id="6" name="矩形 5"/>
            <p:cNvSpPr/>
            <p:nvPr/>
          </p:nvSpPr>
          <p:spPr>
            <a:xfrm>
              <a:off x="691927" y="1701800"/>
              <a:ext cx="7750620" cy="272582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13"/>
            <p:cNvSpPr txBox="1"/>
            <p:nvPr/>
          </p:nvSpPr>
          <p:spPr>
            <a:xfrm>
              <a:off x="882206" y="1700854"/>
              <a:ext cx="7379588" cy="24804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此  它   匕（匕首）   忆  艺   乙（乙方）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沉  壳   冗（冗长）   突  状   犬（军犬）</a:t>
              </a:r>
              <a:endPara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  税   兑（兑换）   热  势   执（争执）</a:t>
              </a:r>
              <a:endPara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2192730" y="1587570"/>
            <a:ext cx="1079500" cy="30777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200000"/>
              </a:lnSpc>
              <a:defRPr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bǐ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379620" y="4253685"/>
            <a:ext cx="4188046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去掉拼音，全班齐读。</a:t>
            </a:r>
            <a:endParaRPr lang="zh-CN" altLang="en-US" dirty="0"/>
          </a:p>
        </p:txBody>
      </p:sp>
      <p:sp>
        <p:nvSpPr>
          <p:cNvPr id="23" name="TextBox 34"/>
          <p:cNvSpPr txBox="1">
            <a:spLocks noChangeArrowheads="1"/>
          </p:cNvSpPr>
          <p:nvPr/>
        </p:nvSpPr>
        <p:spPr bwMode="auto">
          <a:xfrm>
            <a:off x="4648469" y="1587570"/>
            <a:ext cx="718758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200000"/>
              </a:lnSpc>
              <a:defRPr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yì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34"/>
          <p:cNvSpPr txBox="1">
            <a:spLocks noChangeArrowheads="1"/>
          </p:cNvSpPr>
          <p:nvPr/>
        </p:nvSpPr>
        <p:spPr bwMode="auto">
          <a:xfrm>
            <a:off x="5367227" y="1587570"/>
            <a:ext cx="718758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200000"/>
              </a:lnSpc>
              <a:defRPr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yì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TextBox 34"/>
          <p:cNvSpPr txBox="1">
            <a:spLocks noChangeArrowheads="1"/>
          </p:cNvSpPr>
          <p:nvPr/>
        </p:nvSpPr>
        <p:spPr bwMode="auto">
          <a:xfrm>
            <a:off x="6233955" y="1587570"/>
            <a:ext cx="718758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200000"/>
              </a:lnSpc>
              <a:defRPr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yǐ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TextBox 34"/>
          <p:cNvSpPr txBox="1">
            <a:spLocks noChangeArrowheads="1"/>
          </p:cNvSpPr>
          <p:nvPr/>
        </p:nvSpPr>
        <p:spPr bwMode="auto">
          <a:xfrm>
            <a:off x="2142875" y="2391564"/>
            <a:ext cx="1079500" cy="30777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200000"/>
              </a:lnSpc>
              <a:defRPr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rǒng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TextBox 34"/>
          <p:cNvSpPr txBox="1">
            <a:spLocks noChangeArrowheads="1"/>
          </p:cNvSpPr>
          <p:nvPr/>
        </p:nvSpPr>
        <p:spPr bwMode="auto">
          <a:xfrm>
            <a:off x="6029840" y="2391564"/>
            <a:ext cx="1079500" cy="30777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200000"/>
              </a:lnSpc>
              <a:defRPr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quǎn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8" name="TextBox 34"/>
          <p:cNvSpPr txBox="1">
            <a:spLocks noChangeArrowheads="1"/>
          </p:cNvSpPr>
          <p:nvPr/>
        </p:nvSpPr>
        <p:spPr bwMode="auto">
          <a:xfrm>
            <a:off x="1255260" y="3260994"/>
            <a:ext cx="1079500" cy="30777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200000"/>
              </a:lnSpc>
              <a:defRPr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shuì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TextBox 34"/>
          <p:cNvSpPr txBox="1">
            <a:spLocks noChangeArrowheads="1"/>
          </p:cNvSpPr>
          <p:nvPr/>
        </p:nvSpPr>
        <p:spPr bwMode="auto">
          <a:xfrm>
            <a:off x="2142875" y="3260994"/>
            <a:ext cx="1079500" cy="30777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200000"/>
              </a:lnSpc>
              <a:defRPr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duì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TextBox 34"/>
          <p:cNvSpPr txBox="1">
            <a:spLocks noChangeArrowheads="1"/>
          </p:cNvSpPr>
          <p:nvPr/>
        </p:nvSpPr>
        <p:spPr bwMode="auto">
          <a:xfrm>
            <a:off x="6245606" y="3260994"/>
            <a:ext cx="75467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200000"/>
              </a:lnSpc>
              <a:defRPr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kern="0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zhí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676797" y="3112693"/>
            <a:ext cx="66362" cy="66362"/>
          </a:xfrm>
          <a:prstGeom prst="ellipse">
            <a:avLst/>
          </a:prstGeom>
          <a:solidFill>
            <a:srgbClr val="309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24"/>
          <p:cNvSpPr/>
          <p:nvPr/>
        </p:nvSpPr>
        <p:spPr>
          <a:xfrm>
            <a:off x="2882567" y="2263683"/>
            <a:ext cx="1313756" cy="508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3090D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翘舌音</a:t>
            </a:r>
            <a:endParaRPr lang="zh-CN" altLang="en-US" sz="2600" b="1" dirty="0">
              <a:solidFill>
                <a:srgbClr val="3090D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 animBg="1"/>
      <p:bldP spid="32" grpId="1" animBg="1"/>
      <p:bldP spid="33" grpId="0"/>
      <p:bldP spid="3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459266" y="903121"/>
            <a:ext cx="6942339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观察每组汉字，你发现了什么？</a:t>
            </a:r>
            <a:endParaRPr lang="zh-CN" altLang="en-US" sz="3200" dirty="0"/>
          </a:p>
        </p:txBody>
      </p:sp>
      <p:sp>
        <p:nvSpPr>
          <p:cNvPr id="2" name="文本框 7"/>
          <p:cNvSpPr txBox="1"/>
          <p:nvPr/>
        </p:nvSpPr>
        <p:spPr>
          <a:xfrm>
            <a:off x="459266" y="1657307"/>
            <a:ext cx="8376389" cy="23775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dirty="0"/>
              <a:t>    每组汉字都包含相同部件，如“此、它”含“匕”，“忆、艺”含“乙”，“沉、壳”含“冗”，“突、状”含“犬”，“说、税”含“兑”，“热、势”含“执”。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59266" y="530592"/>
            <a:ext cx="6942339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联系已学汉字识记：</a:t>
            </a:r>
            <a:endParaRPr lang="zh-CN" altLang="en-US" sz="3200" dirty="0"/>
          </a:p>
        </p:txBody>
      </p:sp>
      <p:sp>
        <p:nvSpPr>
          <p:cNvPr id="3" name="文本框 7"/>
          <p:cNvSpPr txBox="1"/>
          <p:nvPr/>
        </p:nvSpPr>
        <p:spPr>
          <a:xfrm>
            <a:off x="2360427" y="1473807"/>
            <a:ext cx="2838894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形近字：七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1020575" y="1377724"/>
            <a:ext cx="859171" cy="7969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chemeClr val="tx1"/>
                </a:solidFill>
              </a:rPr>
              <a:t>匕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459266" y="2284006"/>
            <a:ext cx="8355125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dirty="0"/>
              <a:t>书写指导：先写撇，再写竖弯钩，撇不出头。</a:t>
            </a:r>
            <a:endParaRPr lang="zh-CN" altLang="en-US" sz="3200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88875" y="3645293"/>
            <a:ext cx="7855395" cy="71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忄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忆    乙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艺    兑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税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59266" y="2965516"/>
            <a:ext cx="6942339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加一加识记：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59266" y="530592"/>
            <a:ext cx="6942339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创编故事识记字形：</a:t>
            </a:r>
            <a:endParaRPr lang="zh-CN" altLang="en-US" sz="3200" dirty="0"/>
          </a:p>
        </p:txBody>
      </p:sp>
      <p:sp>
        <p:nvSpPr>
          <p:cNvPr id="3" name="文本框 7"/>
          <p:cNvSpPr txBox="1"/>
          <p:nvPr/>
        </p:nvSpPr>
        <p:spPr>
          <a:xfrm>
            <a:off x="4142414" y="1377724"/>
            <a:ext cx="859171" cy="7969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chemeClr val="tx1"/>
                </a:solidFill>
              </a:rPr>
              <a:t>冗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694627" y="2380091"/>
            <a:ext cx="7811420" cy="1786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dirty="0"/>
              <a:t>    在一座大房子（冖）里，放着好几（几）件用不到的旧家具，它们堆在那里占地方，显得特别多余，这就是“冗”。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463180" y="1095229"/>
            <a:ext cx="65435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熟读“梳理与交流”，感知方法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标题 1"/>
          <p:cNvSpPr txBox="1"/>
          <p:nvPr/>
        </p:nvSpPr>
        <p:spPr bwMode="auto">
          <a:xfrm>
            <a:off x="437891" y="341841"/>
            <a:ext cx="20376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37891" y="2109726"/>
            <a:ext cx="8268217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自由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朗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读“梳理与交流”的内容，思考：你仿佛看到了什么？体会到了什么？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59266" y="243513"/>
            <a:ext cx="6942339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借助象形字特点记忆字形：</a:t>
            </a:r>
            <a:endParaRPr lang="zh-CN" altLang="en-US" sz="3200" dirty="0"/>
          </a:p>
        </p:txBody>
      </p:sp>
      <p:sp>
        <p:nvSpPr>
          <p:cNvPr id="3" name="文本框 7"/>
          <p:cNvSpPr txBox="1"/>
          <p:nvPr/>
        </p:nvSpPr>
        <p:spPr>
          <a:xfrm>
            <a:off x="6880294" y="693841"/>
            <a:ext cx="1189817" cy="12453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7200" dirty="0">
                <a:solidFill>
                  <a:schemeClr val="tx1"/>
                </a:solidFill>
              </a:rPr>
              <a:t>犬</a:t>
            </a:r>
            <a:endParaRPr lang="zh-CN" altLang="en-US" sz="7200" dirty="0">
              <a:solidFill>
                <a:schemeClr val="tx1"/>
              </a:solidFill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1282929" y="1931272"/>
            <a:ext cx="1747351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甲骨文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3520407" y="1931272"/>
            <a:ext cx="1189817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金文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5200351" y="1931272"/>
            <a:ext cx="1189817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篆体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5" name="文本框 7"/>
          <p:cNvSpPr txBox="1"/>
          <p:nvPr/>
        </p:nvSpPr>
        <p:spPr>
          <a:xfrm>
            <a:off x="6880295" y="1931272"/>
            <a:ext cx="1189817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楷书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2" name="文本框 7"/>
          <p:cNvSpPr txBox="1"/>
          <p:nvPr/>
        </p:nvSpPr>
        <p:spPr>
          <a:xfrm>
            <a:off x="459266" y="2513358"/>
            <a:ext cx="8387022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/>
              <a:t>    </a:t>
            </a:r>
            <a:r>
              <a:rPr lang="zh-CN" altLang="en-US" dirty="0"/>
              <a:t>甲骨文象大狗形。金文简化篆文整齐化。隶变后楷书写作犬。作偏旁在字左时写作犭。</a:t>
            </a:r>
            <a:endParaRPr lang="zh-CN" altLang="en-US" dirty="0"/>
          </a:p>
        </p:txBody>
      </p:sp>
      <p:pic>
        <p:nvPicPr>
          <p:cNvPr id="6" name="图片 5" descr="卡通人物&#10;&#10;AI 生成的内容可能不正确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0920" y="896177"/>
            <a:ext cx="560953" cy="1074020"/>
          </a:xfrm>
          <a:prstGeom prst="rect">
            <a:avLst/>
          </a:prstGeom>
        </p:spPr>
      </p:pic>
      <p:pic>
        <p:nvPicPr>
          <p:cNvPr id="10" name="图片 9" descr="卡通人物&#10;&#10;AI 生成的内容可能不正确。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703" y="976569"/>
            <a:ext cx="571017" cy="898927"/>
          </a:xfrm>
          <a:prstGeom prst="rect">
            <a:avLst/>
          </a:prstGeom>
        </p:spPr>
      </p:pic>
      <p:pic>
        <p:nvPicPr>
          <p:cNvPr id="16" name="图片 15" descr="卡通人物&#10;&#10;AI 生成的内容可能不正确。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789" y="1012409"/>
            <a:ext cx="677249" cy="882475"/>
          </a:xfrm>
          <a:prstGeom prst="rect">
            <a:avLst/>
          </a:prstGeom>
        </p:spPr>
      </p:pic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459267" y="3843327"/>
            <a:ext cx="2358362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组词识记：</a:t>
            </a:r>
            <a:endParaRPr lang="zh-CN" altLang="en-US" sz="3200" dirty="0"/>
          </a:p>
        </p:txBody>
      </p:sp>
      <p:sp>
        <p:nvSpPr>
          <p:cNvPr id="18" name="文本框 7"/>
          <p:cNvSpPr txBox="1"/>
          <p:nvPr/>
        </p:nvSpPr>
        <p:spPr>
          <a:xfrm>
            <a:off x="3079159" y="3765710"/>
            <a:ext cx="859171" cy="7969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chemeClr val="tx1"/>
                </a:solidFill>
              </a:rPr>
              <a:t>执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19" name="文本框 7"/>
          <p:cNvSpPr txBox="1"/>
          <p:nvPr/>
        </p:nvSpPr>
        <p:spPr>
          <a:xfrm>
            <a:off x="4394758" y="3861633"/>
            <a:ext cx="2665261" cy="6051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dirty="0"/>
              <a:t>执行、执笔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执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312875" y="2827846"/>
            <a:ext cx="1494626" cy="1494626"/>
          </a:xfrm>
          <a:prstGeom prst="rect">
            <a:avLst/>
          </a:prstGeom>
        </p:spPr>
      </p:pic>
      <p:pic>
        <p:nvPicPr>
          <p:cNvPr id="11" name="犬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6499" y="2827846"/>
            <a:ext cx="1494626" cy="1494626"/>
          </a:xfrm>
          <a:prstGeom prst="rect">
            <a:avLst/>
          </a:prstGeom>
        </p:spPr>
      </p:pic>
      <p:pic>
        <p:nvPicPr>
          <p:cNvPr id="2" name="匕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3911" y="1077124"/>
            <a:ext cx="1494626" cy="1494626"/>
          </a:xfrm>
          <a:prstGeom prst="rect">
            <a:avLst/>
          </a:prstGeom>
        </p:spPr>
      </p:pic>
      <p:pic>
        <p:nvPicPr>
          <p:cNvPr id="4" name="兑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654083" y="2827846"/>
            <a:ext cx="1494626" cy="1494626"/>
          </a:xfrm>
          <a:prstGeom prst="rect">
            <a:avLst/>
          </a:prstGeom>
        </p:spPr>
      </p:pic>
      <p:pic>
        <p:nvPicPr>
          <p:cNvPr id="5" name="冗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133445" y="1077124"/>
            <a:ext cx="1494626" cy="1494626"/>
          </a:xfrm>
          <a:prstGeom prst="rect">
            <a:avLst/>
          </a:prstGeom>
        </p:spPr>
      </p:pic>
      <p:pic>
        <p:nvPicPr>
          <p:cNvPr id="6" name="税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995291" y="2827846"/>
            <a:ext cx="1494626" cy="1494626"/>
          </a:xfrm>
          <a:prstGeom prst="rect">
            <a:avLst/>
          </a:prstGeom>
        </p:spPr>
      </p:pic>
      <p:pic>
        <p:nvPicPr>
          <p:cNvPr id="7" name="乙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478560" y="1077124"/>
            <a:ext cx="1494626" cy="1494626"/>
          </a:xfrm>
          <a:prstGeom prst="rect">
            <a:avLst/>
          </a:prstGeom>
        </p:spPr>
      </p:pic>
      <p:pic>
        <p:nvPicPr>
          <p:cNvPr id="8" name="艺">
            <a:hlinkClick r:id="" action="ppaction://media"/>
          </p:cNvPr>
          <p:cNvPicPr>
            <a:picLocks noChangeAspect="1"/>
          </p:cNvPicPr>
          <p:nvPr>
            <a:videoFile r:link="rId22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3823677" y="1077124"/>
            <a:ext cx="1494626" cy="1494626"/>
          </a:xfrm>
          <a:prstGeom prst="rect">
            <a:avLst/>
          </a:prstGeom>
        </p:spPr>
      </p:pic>
      <p:pic>
        <p:nvPicPr>
          <p:cNvPr id="9" name="忆">
            <a:hlinkClick r:id="" action="ppaction://media"/>
          </p:cNvPr>
          <p:cNvPicPr>
            <a:picLocks noChangeAspect="1"/>
          </p:cNvPicPr>
          <p:nvPr>
            <a:videoFile r:link="rId25"/>
            <p:extLst>
              <p:ext uri="{DAA4B4D4-6D71-4841-9C94-3DE7FCFB9230}">
                <p14:media xmlns:p14="http://schemas.microsoft.com/office/powerpoint/2010/main" r:embed="rId26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2168794" y="1077124"/>
            <a:ext cx="1494626" cy="1494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4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6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0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08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90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20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296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5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5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6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69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5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8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8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59266" y="243513"/>
            <a:ext cx="6942339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听写：</a:t>
            </a:r>
            <a:endParaRPr lang="zh-CN" altLang="en-US" sz="3200" dirty="0"/>
          </a:p>
        </p:txBody>
      </p:sp>
      <p:sp>
        <p:nvSpPr>
          <p:cNvPr id="3" name="文本框 7"/>
          <p:cNvSpPr txBox="1"/>
          <p:nvPr/>
        </p:nvSpPr>
        <p:spPr>
          <a:xfrm>
            <a:off x="1658529" y="1774801"/>
            <a:ext cx="1743890" cy="7969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rgbClr val="FF0000"/>
                </a:solidFill>
              </a:rPr>
              <a:t>匕首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3785041" y="1774801"/>
            <a:ext cx="1743890" cy="7969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rgbClr val="FF0000"/>
                </a:solidFill>
              </a:rPr>
              <a:t>乙方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5911553" y="1774801"/>
            <a:ext cx="1743890" cy="7969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rgbClr val="FF0000"/>
                </a:solidFill>
              </a:rPr>
              <a:t>冗长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1658529" y="3231461"/>
            <a:ext cx="1743890" cy="7969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rgbClr val="FF0000"/>
                </a:solidFill>
              </a:rPr>
              <a:t>军犬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3785041" y="3231461"/>
            <a:ext cx="1743890" cy="7969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rgbClr val="FF0000"/>
                </a:solidFill>
              </a:rPr>
              <a:t>兑换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11553" y="3231461"/>
            <a:ext cx="1743890" cy="7969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rgbClr val="FF0000"/>
                </a:solidFill>
              </a:rPr>
              <a:t>争执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1743514" y="1319679"/>
            <a:ext cx="1573919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200000"/>
              </a:lnSpc>
              <a:defRPr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bǐ</a:t>
            </a: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kumimoji="0" lang="en-US" altLang="zh-CN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shǒu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TextBox 34"/>
          <p:cNvSpPr txBox="1">
            <a:spLocks noChangeArrowheads="1"/>
          </p:cNvSpPr>
          <p:nvPr/>
        </p:nvSpPr>
        <p:spPr bwMode="auto">
          <a:xfrm>
            <a:off x="3870026" y="1319679"/>
            <a:ext cx="1573919" cy="98488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 err="1"/>
              <a:t>yǐ</a:t>
            </a:r>
            <a:r>
              <a:rPr lang="en-US" altLang="zh-CN" dirty="0"/>
              <a:t> </a:t>
            </a:r>
            <a:r>
              <a:rPr lang="en-US" altLang="zh-CN" dirty="0" err="1"/>
              <a:t>fāng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11" name="TextBox 34"/>
          <p:cNvSpPr txBox="1">
            <a:spLocks noChangeArrowheads="1"/>
          </p:cNvSpPr>
          <p:nvPr/>
        </p:nvSpPr>
        <p:spPr bwMode="auto">
          <a:xfrm>
            <a:off x="5762734" y="1319679"/>
            <a:ext cx="2041527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fontAlgn="t"/>
            <a:r>
              <a:rPr lang="en-US" altLang="zh-CN" dirty="0" err="1"/>
              <a:t>rǒng</a:t>
            </a:r>
            <a:r>
              <a:rPr lang="en-US" altLang="zh-CN" dirty="0"/>
              <a:t> </a:t>
            </a:r>
            <a:r>
              <a:rPr lang="en-US" altLang="zh-CN" dirty="0" err="1"/>
              <a:t>cháng</a:t>
            </a:r>
            <a:endParaRPr lang="en-US" altLang="zh-CN" dirty="0"/>
          </a:p>
        </p:txBody>
      </p:sp>
      <p:sp>
        <p:nvSpPr>
          <p:cNvPr id="12" name="TextBox 34"/>
          <p:cNvSpPr txBox="1">
            <a:spLocks noChangeArrowheads="1"/>
          </p:cNvSpPr>
          <p:nvPr/>
        </p:nvSpPr>
        <p:spPr bwMode="auto">
          <a:xfrm>
            <a:off x="1488557" y="2838936"/>
            <a:ext cx="1573919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fontAlgn="t"/>
            <a:r>
              <a:rPr lang="en-US" altLang="zh-CN" dirty="0" err="1"/>
              <a:t>jūn</a:t>
            </a:r>
            <a:r>
              <a:rPr lang="en-US" altLang="zh-CN" dirty="0"/>
              <a:t> </a:t>
            </a:r>
            <a:r>
              <a:rPr lang="en-US" altLang="zh-CN" dirty="0" err="1"/>
              <a:t>quǎn</a:t>
            </a:r>
            <a:endParaRPr lang="en-US" altLang="zh-CN" dirty="0"/>
          </a:p>
        </p:txBody>
      </p:sp>
      <p:sp>
        <p:nvSpPr>
          <p:cNvPr id="13" name="TextBox 34"/>
          <p:cNvSpPr txBox="1">
            <a:spLocks noChangeArrowheads="1"/>
          </p:cNvSpPr>
          <p:nvPr/>
        </p:nvSpPr>
        <p:spPr bwMode="auto">
          <a:xfrm>
            <a:off x="3870026" y="2838936"/>
            <a:ext cx="1573919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 err="1"/>
              <a:t>duì</a:t>
            </a:r>
            <a:r>
              <a:rPr lang="en-US" altLang="zh-CN" dirty="0"/>
              <a:t> </a:t>
            </a:r>
            <a:r>
              <a:rPr lang="en-US" altLang="zh-CN" dirty="0" err="1"/>
              <a:t>huàn</a:t>
            </a:r>
            <a:endParaRPr lang="en-US" altLang="zh-CN" dirty="0"/>
          </a:p>
        </p:txBody>
      </p:sp>
      <p:sp>
        <p:nvSpPr>
          <p:cNvPr id="14" name="TextBox 34"/>
          <p:cNvSpPr txBox="1">
            <a:spLocks noChangeArrowheads="1"/>
          </p:cNvSpPr>
          <p:nvPr/>
        </p:nvSpPr>
        <p:spPr bwMode="auto">
          <a:xfrm>
            <a:off x="5762734" y="2838936"/>
            <a:ext cx="2041527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fontAlgn="t"/>
            <a:r>
              <a:rPr lang="en-US" altLang="zh-CN" dirty="0" err="1"/>
              <a:t>zhēng</a:t>
            </a:r>
            <a:r>
              <a:rPr lang="en-US" altLang="zh-CN" dirty="0"/>
              <a:t> </a:t>
            </a:r>
            <a:r>
              <a:rPr lang="en-US" altLang="zh-CN" dirty="0" err="1"/>
              <a:t>zhí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7372" y="884941"/>
            <a:ext cx="5286375" cy="3905250"/>
          </a:xfrm>
          <a:prstGeom prst="rect">
            <a:avLst/>
          </a:prstGeom>
        </p:spPr>
      </p:pic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1692585" y="328073"/>
            <a:ext cx="60585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品读“日积月累”，积累诗词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4572000" y="1914633"/>
            <a:ext cx="2804987" cy="7969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chemeClr val="tx1"/>
                </a:solidFill>
              </a:rPr>
              <a:t>忆江南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802774" y="1412375"/>
            <a:ext cx="3294121" cy="287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1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词牌名，它规定了这首词唱的旋律。词的每句字数不一定相同，句子有长有短，所以又叫“长短句”。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连接符: 曲线 12"/>
          <p:cNvCxnSpPr/>
          <p:nvPr/>
        </p:nvCxnSpPr>
        <p:spPr>
          <a:xfrm rot="10800000">
            <a:off x="4013200" y="2210326"/>
            <a:ext cx="558800" cy="133350"/>
          </a:xfrm>
          <a:prstGeom prst="curvedConnector3">
            <a:avLst>
              <a:gd name="adj1" fmla="val 1136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98592" y="211256"/>
            <a:ext cx="7923263" cy="25766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algn="ctr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忆江南</a:t>
            </a:r>
            <a:endParaRPr kumimoji="0" lang="zh-CN" altLang="en-US" sz="2800" b="1" kern="1200" cap="none" normalizeH="0" baseline="3000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algn="ctr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28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唐</a:t>
            </a:r>
            <a:r>
              <a:rPr kumimoji="0" lang="en-US" altLang="zh-CN" sz="28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28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白居易 </a:t>
            </a:r>
            <a:endParaRPr kumimoji="0" lang="en-US" altLang="zh-CN" sz="2800" b="1" kern="1200" cap="none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江南好，风景旧曾谙。日出江花红胜火，春来江水绿如蓝。能不忆江南？</a:t>
            </a:r>
            <a:endParaRPr kumimoji="0" lang="zh-CN" altLang="en-US" sz="2800" b="1" kern="1200" cap="none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622144" y="2882280"/>
            <a:ext cx="5819394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自由朗读，读准字音，读通句子。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622144" y="3545265"/>
            <a:ext cx="5325872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听老师范读，边听边划出节奏。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622144" y="4185104"/>
            <a:ext cx="3153029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全班齐读。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2110920" y="1730355"/>
            <a:ext cx="88594" cy="31900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489579" y="1707164"/>
            <a:ext cx="88594" cy="31900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627401" y="1750118"/>
            <a:ext cx="88594" cy="31900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397241" y="1707164"/>
            <a:ext cx="88594" cy="31900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033190" y="2370194"/>
            <a:ext cx="88594" cy="31900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699347" y="2376544"/>
            <a:ext cx="88594" cy="31900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3864311" y="2327176"/>
            <a:ext cx="88594" cy="31900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964872" y="2151861"/>
            <a:ext cx="452449" cy="598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algn="ctr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50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</a:t>
            </a:r>
            <a:endParaRPr kumimoji="0" lang="zh-CN" altLang="en-US" sz="2600" b="1" kern="1200" cap="none" spc="50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3785888" y="1349669"/>
            <a:ext cx="663119" cy="359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10000"/>
              </a:lnSpc>
              <a:spcBef>
                <a:spcPts val="1200"/>
              </a:spcBef>
              <a:buNone/>
            </a:pPr>
            <a:r>
              <a:rPr lang="en-US" altLang="zh-CN" sz="1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cénɡ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4289698" y="1347386"/>
            <a:ext cx="467593" cy="359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10000"/>
              </a:lnSpc>
              <a:spcBef>
                <a:spcPts val="1200"/>
              </a:spcBef>
              <a:buNone/>
            </a:pPr>
            <a:r>
              <a:rPr lang="en-US" altLang="zh-CN" sz="1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ān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284874" y="2206441"/>
            <a:ext cx="3369428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要读出反问的语气。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3" grpId="0"/>
      <p:bldP spid="24" grpId="0"/>
      <p:bldP spid="25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84791" y="2868441"/>
            <a:ext cx="7863884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根据注释，说一说“江南好，风景旧曾谙”的意思。</a:t>
            </a:r>
            <a:endParaRPr lang="zh-CN" altLang="en-US" dirty="0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421206" y="4158195"/>
            <a:ext cx="7176324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20000"/>
              </a:lnSpc>
              <a:defRPr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江南的美丽风景，我从前就已熟悉。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98593" y="136828"/>
            <a:ext cx="5057928" cy="28136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忆江南</a:t>
            </a:r>
            <a:endParaRPr kumimoji="0" lang="zh-CN" altLang="en-US" sz="2800" b="1" kern="1200" cap="none" normalizeH="0" baseline="3000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28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唐</a:t>
            </a:r>
            <a:r>
              <a:rPr kumimoji="0" lang="en-US" altLang="zh-CN" sz="28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28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白居易 </a:t>
            </a:r>
            <a:endParaRPr kumimoji="0" lang="en-US" altLang="zh-CN" sz="2800" b="1" kern="1200" cap="none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江南好，风景旧曾谙。日出江花红胜火，春来江水绿如蓝。能不忆江南？</a:t>
            </a:r>
            <a:endParaRPr kumimoji="0" lang="zh-CN" altLang="en-US" sz="2800" b="1" kern="1200" cap="none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09477" y="380524"/>
            <a:ext cx="2886243" cy="2557931"/>
            <a:chOff x="5574640" y="781657"/>
            <a:chExt cx="1780588" cy="2557931"/>
          </a:xfrm>
        </p:grpSpPr>
        <p:sp>
          <p:nvSpPr>
            <p:cNvPr id="13" name="矩形 12"/>
            <p:cNvSpPr/>
            <p:nvPr/>
          </p:nvSpPr>
          <p:spPr>
            <a:xfrm>
              <a:off x="5574640" y="781657"/>
              <a:ext cx="1758347" cy="2557931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610445" y="809665"/>
              <a:ext cx="1744783" cy="2529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注释：</a:t>
              </a:r>
              <a:endPara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marL="0" marR="0" lvl="0" indent="0" defTabSz="914400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①</a:t>
              </a:r>
              <a:r>
                <a:rPr kumimoji="0" lang="en-US" altLang="zh-CN" sz="2400" b="1" i="0" u="none" strike="noStrike" kern="0" cap="none" spc="-15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[</a:t>
              </a:r>
              <a:r>
                <a:rPr kumimoji="0" lang="zh-CN" altLang="en-US" sz="2400" b="1" i="0" u="none" strike="noStrike" kern="0" cap="none" spc="-15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旧</a:t>
              </a:r>
              <a:r>
                <a:rPr kumimoji="0" lang="en-US" altLang="zh-CN" sz="2400" b="1" i="0" u="none" strike="noStrike" kern="0" cap="none" spc="-15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]</a:t>
              </a:r>
              <a:r>
                <a:rPr lang="zh-CN" altLang="en-US" sz="2400" b="1" kern="0" spc="-150" dirty="0">
                  <a:latin typeface="宋体" panose="02010600030101010101" pitchFamily="2" charset="-122"/>
                  <a:ea typeface="宋体" panose="02010600030101010101" pitchFamily="2" charset="-122"/>
                </a:rPr>
                <a:t>从前。</a:t>
              </a:r>
              <a:endParaRPr kumimoji="0" lang="en-US" altLang="zh-CN" sz="2400" b="1" i="0" u="none" strike="noStrike" kern="0" cap="none" spc="-15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marL="0" marR="0" lvl="0" indent="0" defTabSz="914400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②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[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曾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]</a:t>
              </a:r>
              <a:r>
                <a:rPr lang="zh-CN" altLang="en-US" sz="2400" b="1" kern="0" dirty="0">
                  <a:latin typeface="宋体" panose="02010600030101010101" pitchFamily="2" charset="-122"/>
                  <a:ea typeface="宋体" panose="02010600030101010101" pitchFamily="2" charset="-122"/>
                </a:rPr>
                <a:t>曾经。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marL="0" marR="0" lvl="0" indent="0" defTabSz="914400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③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[</a:t>
              </a:r>
              <a:r>
                <a:rPr lang="zh-CN" altLang="en-US" sz="2400" b="1" kern="0" dirty="0">
                  <a:latin typeface="宋体" panose="02010600030101010101" pitchFamily="2" charset="-122"/>
                  <a:ea typeface="宋体" panose="02010600030101010101" pitchFamily="2" charset="-122"/>
                </a:rPr>
                <a:t>谙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]</a:t>
              </a:r>
              <a:r>
                <a:rPr lang="zh-CN" altLang="en-US" sz="2400" b="1" kern="0" dirty="0">
                  <a:latin typeface="宋体" panose="02010600030101010101" pitchFamily="2" charset="-122"/>
                  <a:ea typeface="宋体" panose="02010600030101010101" pitchFamily="2" charset="-122"/>
                </a:rPr>
                <a:t>熟悉。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④</a:t>
              </a:r>
              <a:r>
                <a:rPr lang="en-US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[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蓝</a:t>
              </a:r>
              <a:r>
                <a:rPr lang="en-US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]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蓝草，其叶可制成青绿色染料。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765640" y="1287270"/>
            <a:ext cx="338554" cy="27699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06388" y="1287270"/>
            <a:ext cx="338554" cy="27699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60704" y="1284020"/>
            <a:ext cx="338554" cy="27699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82652" y="2381092"/>
            <a:ext cx="338554" cy="27699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584791" y="433975"/>
            <a:ext cx="7863884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圈画</a:t>
            </a:r>
            <a:r>
              <a:rPr lang="en-US" altLang="zh-CN" dirty="0"/>
              <a:t>《</a:t>
            </a:r>
            <a:r>
              <a:rPr lang="zh-CN" altLang="en-US" dirty="0"/>
              <a:t>忆江南</a:t>
            </a:r>
            <a:r>
              <a:rPr lang="en-US" altLang="zh-CN" dirty="0"/>
              <a:t>》</a:t>
            </a:r>
            <a:r>
              <a:rPr lang="zh-CN" altLang="en-US" dirty="0"/>
              <a:t>中的景物及景物颜色。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84791" y="1382963"/>
            <a:ext cx="7708604" cy="2562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忆江南</a:t>
            </a:r>
            <a:endParaRPr kumimoji="0" lang="zh-CN" altLang="en-US" sz="3200" b="1" kern="1200" cap="none" normalizeH="0" baseline="3000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32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唐</a:t>
            </a:r>
            <a:r>
              <a:rPr kumimoji="0" lang="en-US" altLang="zh-CN" sz="32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32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白居易 </a:t>
            </a:r>
            <a:endParaRPr kumimoji="0" lang="en-US" altLang="zh-CN" sz="3200" b="1" kern="1200" cap="none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江南好，风景旧曾谙。日出江花红胜火，春来江水绿如蓝。能不忆江南？</a:t>
            </a:r>
            <a:endParaRPr kumimoji="0" lang="zh-CN" altLang="en-US" sz="3200" b="1" kern="1200" cap="none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635256" y="2764464"/>
            <a:ext cx="744279" cy="49973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432700" y="2764464"/>
            <a:ext cx="744279" cy="49973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328533" y="3413574"/>
            <a:ext cx="744279" cy="49973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203560" y="2764464"/>
            <a:ext cx="430618" cy="499730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120656" y="3413573"/>
            <a:ext cx="430618" cy="499730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928731" y="3413573"/>
            <a:ext cx="430618" cy="499730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25967" y="781471"/>
            <a:ext cx="6492065" cy="7155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algn="ctr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normalizeH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日出江花红胜火，春来江水绿如蓝。</a:t>
            </a:r>
            <a:endParaRPr kumimoji="0" lang="zh-CN" altLang="en-US" sz="3200" b="1" kern="1200" cap="none" normalizeH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472250" y="1685444"/>
            <a:ext cx="7559748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读这两句词，你们看到了怎样的画面？</a:t>
            </a:r>
            <a:endParaRPr lang="zh-CN" altLang="en-US" dirty="0"/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472250" y="2515550"/>
            <a:ext cx="8055062" cy="17866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2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3200" dirty="0"/>
              <a:t>    我仿佛看到一轮红日从江面升起，把江边的鲜花照得比火还要红。清澈的江水倒映着两岸青山，比蓝草还绿，美丽极了。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3846015" y="901976"/>
            <a:ext cx="4942900" cy="192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你从“能不忆江南？</a:t>
            </a:r>
            <a:r>
              <a:rPr lang="en-US" altLang="zh-CN" dirty="0"/>
              <a:t>”</a:t>
            </a:r>
            <a:r>
              <a:rPr lang="zh-CN" altLang="en-US" dirty="0"/>
              <a:t>一句中又能体会到词人怎样的情感呢？</a:t>
            </a:r>
            <a:endParaRPr lang="zh-CN" altLang="en-US" dirty="0"/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956551" y="3204880"/>
            <a:ext cx="494290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20000"/>
              </a:lnSpc>
              <a:defRPr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对江南的热爱、怀念之情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98" y="297480"/>
            <a:ext cx="3373353" cy="4497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7372" y="884941"/>
            <a:ext cx="5286375" cy="3905250"/>
          </a:xfrm>
          <a:prstGeom prst="rect">
            <a:avLst/>
          </a:prstGeom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79488" y="342431"/>
            <a:ext cx="4721226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熟读成诵。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679488" y="1083348"/>
            <a:ext cx="5475768" cy="3202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忆江南</a:t>
            </a:r>
            <a:endParaRPr kumimoji="0" lang="zh-CN" altLang="en-US" sz="3200" b="1" kern="1200" cap="none" normalizeH="0" baseline="3000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32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唐</a:t>
            </a:r>
            <a:r>
              <a:rPr kumimoji="0" lang="en-US" altLang="zh-CN" sz="32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32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白居易 </a:t>
            </a:r>
            <a:endParaRPr kumimoji="0" lang="en-US" altLang="zh-CN" sz="3200" b="1" kern="1200" cap="none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江南好，风景旧曾谙。日出江花红胜火，春来江水绿如蓝。能不忆江南？</a:t>
            </a:r>
            <a:endParaRPr kumimoji="0" lang="zh-CN" altLang="en-US" sz="3200" b="1" kern="1200" cap="none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3" name="忆江南 配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07000" y="149542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2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/>
        </p:nvSpPr>
        <p:spPr>
          <a:xfrm>
            <a:off x="563897" y="1280630"/>
            <a:ext cx="8132555" cy="982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小燕子的翼尖或剪尾，偶尔沾了一下水面，那小圆晕便一圈一圈地荡漾开去。</a:t>
            </a:r>
            <a:endParaRPr lang="en-US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563895" y="2571750"/>
            <a:ext cx="8132554" cy="982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读到这句话，我仿佛看到小燕子沾了一下水面就迅速飞走了，体会到小燕子飞行的轻盈。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634275" y="1280630"/>
            <a:ext cx="435935" cy="480818"/>
          </a:xfrm>
          <a:prstGeom prst="ellips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08481" y="221280"/>
            <a:ext cx="2124075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: 圆角 18"/>
          <p:cNvSpPr/>
          <p:nvPr/>
        </p:nvSpPr>
        <p:spPr>
          <a:xfrm>
            <a:off x="3113806" y="774821"/>
            <a:ext cx="2713427" cy="65376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语文园地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7684" y="1377342"/>
            <a:ext cx="6868632" cy="33738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梳理与交流  品析优美生动的语句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识字加油站　部件归类　识记汉字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词句段运用　结合语境辨析近义词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仿写小动物的外形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日积月累　  忆江南　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赞美江南　怀念江南</a:t>
            </a:r>
            <a:endParaRPr kumimoji="0" lang="zh-CN" altLang="en-US" sz="2800" b="1" kern="1200" cap="none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3"/>
          <p:cNvSpPr/>
          <p:nvPr/>
        </p:nvSpPr>
        <p:spPr>
          <a:xfrm>
            <a:off x="447164" y="1349416"/>
            <a:ext cx="8132556" cy="982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有的还是花骨朵儿，看起来饱胀得马上要破裂似的。</a:t>
            </a:r>
            <a:endParaRPr lang="en-US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7163" y="2457668"/>
            <a:ext cx="8132557" cy="1574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读到这句话，我仿佛看到荷花要开了，像吃饱了一样，肚子撑得大大的，体会到作者这样写，把花骨朵儿含苞待放的状态写活了。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17543" y="1359790"/>
            <a:ext cx="701749" cy="480818"/>
          </a:xfrm>
          <a:prstGeom prst="ellips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686585" y="1359790"/>
            <a:ext cx="701749" cy="480818"/>
          </a:xfrm>
          <a:prstGeom prst="ellips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3"/>
          <p:cNvSpPr/>
          <p:nvPr/>
        </p:nvSpPr>
        <p:spPr>
          <a:xfrm>
            <a:off x="484457" y="1486199"/>
            <a:ext cx="8323941" cy="982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瓢虫款款地落下来了，折好它的黑绸衬裙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膜翅，顺顺溜溜；收拢硬翅，严丝合缝。</a:t>
            </a:r>
            <a:endParaRPr lang="en-US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4457" y="2724961"/>
            <a:ext cx="8175086" cy="982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    读到这句话，我仿佛看到瓢虫折收翅膀的优雅画面，体会到瓢虫收翅时的有条不紊，从容镇静。</a:t>
            </a: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2030819" y="1967023"/>
            <a:ext cx="142476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880345" y="1967023"/>
            <a:ext cx="7230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996224" y="1967023"/>
            <a:ext cx="7230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134824" y="1076221"/>
            <a:ext cx="1216752" cy="5084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拟人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347637" y="1486199"/>
            <a:ext cx="1424762" cy="480818"/>
          </a:xfrm>
          <a:prstGeom prst="ellips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52895" y="1975290"/>
            <a:ext cx="786807" cy="480818"/>
          </a:xfrm>
          <a:prstGeom prst="ellips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49354" y="1027006"/>
            <a:ext cx="1216752" cy="5084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比喻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 animBg="1"/>
      <p:bldP spid="10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644111" y="1725075"/>
            <a:ext cx="7855778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小结：品析优美生动的语句时，可通过抓关键字词、品修辞手法、想象画面来进行。当然也可以通过抓句式或联想、想象等表现手法来进行。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1233377" y="232312"/>
            <a:ext cx="66772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品析“词句段运用”，感悟表达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18976" y="797081"/>
            <a:ext cx="8506047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请同学们自由读句子，观察括号里的词语，谈谈你的发现。</a:t>
            </a:r>
            <a:endParaRPr lang="zh-CN" altLang="en-US" dirty="0"/>
          </a:p>
        </p:txBody>
      </p:sp>
      <p:sp>
        <p:nvSpPr>
          <p:cNvPr id="10" name="矩形 7"/>
          <p:cNvSpPr/>
          <p:nvPr/>
        </p:nvSpPr>
        <p:spPr>
          <a:xfrm>
            <a:off x="318976" y="1858940"/>
            <a:ext cx="8378457" cy="30183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defTabSz="914400" eaLnBrk="1" latinLnBrk="1" hangingPunct="1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水面的小圆晕一圈圈地（荡漾  飘荡）开去。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defTabSz="914400" eaLnBrk="1" latinLnBrk="1" hangingPunct="1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他们走在回家的路上，唱起了一首（轻巧  轻快）的歌曲。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defTabSz="914400" eaLnBrk="1" latinLnBrk="1" hangingPunct="1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这只小狗的鼻子真（灵巧  灵敏），老远就闻到了食物的气味。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68741" y="1421867"/>
            <a:ext cx="3713082" cy="5084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每组词语都是近义词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493084" y="1760364"/>
            <a:ext cx="8123275" cy="6053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defTabSz="914400" eaLnBrk="1" latinLnBrk="1" hangingPunct="1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水面的小圆晕一圈圈地（荡漾  飘荡）开去。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58758" y="1882919"/>
            <a:ext cx="822325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4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2943" y="2774915"/>
            <a:ext cx="7238114" cy="5084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荡漾：多用于形容水波等微微起伏波动。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952943" y="3430641"/>
            <a:ext cx="7238114" cy="5084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飘荡：多用于形容在空中随风飘动或飞扬。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93084" y="899991"/>
            <a:ext cx="8506047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选择合适的答案并说明理由。</a:t>
            </a: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952942" y="2342438"/>
            <a:ext cx="91971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7"/>
          <p:cNvSpPr/>
          <p:nvPr/>
        </p:nvSpPr>
        <p:spPr>
          <a:xfrm>
            <a:off x="441726" y="650525"/>
            <a:ext cx="8372664" cy="12086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 defTabSz="914400" eaLnBrk="1" latinLnBrk="1" hangingPunct="1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他们走在回家的路上，唱起了一首（轻巧  轻快）的歌曲。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72126" y="650525"/>
            <a:ext cx="822325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4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935185" y="3538877"/>
            <a:ext cx="7466716" cy="982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轻快：多用于形容不费劲或轻松愉快。如“脚步轻快”“轻快的曲子”。</a:t>
            </a:r>
            <a:endParaRPr lang="zh-CN" altLang="en-US" dirty="0"/>
          </a:p>
        </p:txBody>
      </p:sp>
      <p:sp>
        <p:nvSpPr>
          <p:cNvPr id="5" name="文本框 7"/>
          <p:cNvSpPr txBox="1"/>
          <p:nvPr/>
        </p:nvSpPr>
        <p:spPr>
          <a:xfrm>
            <a:off x="935185" y="2207809"/>
            <a:ext cx="7432638" cy="982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10000"/>
              </a:lnSpc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轻巧：多用于形容重量小而灵巧或操作轻松灵巧等。如“外形轻巧”“动作轻巧”。</a:t>
            </a:r>
            <a:endParaRPr lang="zh-CN" altLang="en-US" dirty="0"/>
          </a:p>
        </p:txBody>
      </p:sp>
      <p:cxnSp>
        <p:nvCxnSpPr>
          <p:cNvPr id="2" name="直接连接符 1"/>
          <p:cNvCxnSpPr/>
          <p:nvPr/>
        </p:nvCxnSpPr>
        <p:spPr>
          <a:xfrm>
            <a:off x="1286537" y="1816594"/>
            <a:ext cx="78681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ISPRING_PRESENTATION_TITLE" val="寒露1"/>
  <p:tag name="KSO_WPP_MARK_KEY" val="ed632875-6376-4166-b0e8-e01d787504df"/>
  <p:tag name="COMMONDATA" val="eyJoZGlkIjoiZDgyMTkxMzdjOGIzZjUwMzNjZjEzZGJlZjc1ZmY1ZGU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2406</Words>
  <Application>WPS 演示</Application>
  <PresentationFormat>全屏显示(16:9)</PresentationFormat>
  <Paragraphs>287</Paragraphs>
  <Slides>30</Slides>
  <Notes>0</Notes>
  <HiddenSlides>0</HiddenSlides>
  <MMClips>10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Calibri Light</vt:lpstr>
      <vt:lpstr>等线</vt:lpstr>
      <vt:lpstr>楷体</vt:lpstr>
      <vt:lpstr>黑体</vt:lpstr>
      <vt:lpstr>微软雅黑</vt:lpstr>
      <vt:lpstr>Arial Unicode MS</vt:lpstr>
      <vt:lpstr>汉语拼音</vt:lpstr>
      <vt:lpstr>Vijaya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寒露1</dc:title>
  <dc:creator>yuan liu</dc:creator>
  <cp:lastModifiedBy>唐唐唐小糖1</cp:lastModifiedBy>
  <cp:revision>296</cp:revision>
  <dcterms:created xsi:type="dcterms:W3CDTF">2019-09-11T02:43:00Z</dcterms:created>
  <dcterms:modified xsi:type="dcterms:W3CDTF">2026-02-25T03:43:37Z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2BF8C7002ECA43FBA0F4355FED29E2EB</vt:lpwstr>
  </property>
  <property fmtid="{D5CDD505-2E9C-101B-9397-08002B2CF9AE}" pid="3" name="KSOProductBuildVer">
    <vt:lpwstr>2052-12.1.0.25225</vt:lpwstr>
  </property>
</Properties>
</file>