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59" r:id="rId3"/>
    <p:sldId id="333" r:id="rId4"/>
    <p:sldId id="360" r:id="rId5"/>
    <p:sldId id="361" r:id="rId6"/>
    <p:sldId id="566" r:id="rId7"/>
    <p:sldId id="362" r:id="rId8"/>
    <p:sldId id="363" r:id="rId9"/>
    <p:sldId id="384" r:id="rId10"/>
    <p:sldId id="364" r:id="rId11"/>
    <p:sldId id="365" r:id="rId12"/>
    <p:sldId id="334" r:id="rId13"/>
    <p:sldId id="376" r:id="rId14"/>
    <p:sldId id="335" r:id="rId15"/>
    <p:sldId id="373" r:id="rId16"/>
    <p:sldId id="368" r:id="rId17"/>
    <p:sldId id="561" r:id="rId18"/>
    <p:sldId id="370" r:id="rId19"/>
    <p:sldId id="372" r:id="rId20"/>
    <p:sldId id="560" r:id="rId21"/>
    <p:sldId id="562" r:id="rId22"/>
    <p:sldId id="375" r:id="rId23"/>
    <p:sldId id="374" r:id="rId24"/>
    <p:sldId id="347" r:id="rId25"/>
    <p:sldId id="381" r:id="rId26"/>
    <p:sldId id="345" r:id="rId27"/>
    <p:sldId id="382" r:id="rId28"/>
    <p:sldId id="349" r:id="rId29"/>
    <p:sldId id="346" r:id="rId30"/>
    <p:sldId id="563" r:id="rId31"/>
    <p:sldId id="353" r:id="rId32"/>
    <p:sldId id="383" r:id="rId33"/>
    <p:sldId id="564" r:id="rId34"/>
    <p:sldId id="565" r:id="rId3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5AB2"/>
    <a:srgbClr val="0000FF"/>
    <a:srgbClr val="CB5467"/>
    <a:srgbClr val="FF00FF"/>
    <a:srgbClr val="FF9900"/>
    <a:srgbClr val="FDA21D"/>
    <a:srgbClr val="FCF8ED"/>
    <a:srgbClr val="0033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43" autoAdjust="0"/>
    <p:restoredTop sz="96370" autoAdjust="0"/>
  </p:normalViewPr>
  <p:slideViewPr>
    <p:cSldViewPr snapToGrid="0" showGuides="1">
      <p:cViewPr varScale="1">
        <p:scale>
          <a:sx n="140" d="100"/>
          <a:sy n="140" d="100"/>
        </p:scale>
        <p:origin x="82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128" y="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4ACA01-5B75-4317-B8AD-05292122AD9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47936382-A697-4590-85F3-78016DBF8D1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E506C3-2B8F-4695-83C0-D1696A07D3A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A2BE9A21-F940-4489-A8E2-658C0A1AAA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234" y="290603"/>
            <a:ext cx="643956" cy="5707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075" y="-111125"/>
            <a:ext cx="28511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234" y="290603"/>
            <a:ext cx="643956" cy="5707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763" y="-14288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514600" y="-14288"/>
            <a:ext cx="6350" cy="16160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392863" y="-1588"/>
            <a:ext cx="7937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5400000">
            <a:off x="896938" y="3475037"/>
            <a:ext cx="766762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8" y="1762125"/>
            <a:ext cx="601662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7888" y="3175"/>
            <a:ext cx="5421312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1" name="任意多边形 11"/>
          <p:cNvSpPr/>
          <p:nvPr/>
        </p:nvSpPr>
        <p:spPr>
          <a:xfrm rot="20404778">
            <a:off x="-141288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157163" y="14288"/>
            <a:ext cx="793750" cy="677862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334940">
            <a:off x="7275513" y="1041400"/>
            <a:ext cx="1103312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6" name="不完整圆 17"/>
          <p:cNvSpPr/>
          <p:nvPr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7" name="不完整圆 18"/>
          <p:cNvSpPr/>
          <p:nvPr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8" name="任意多边形 18"/>
          <p:cNvSpPr/>
          <p:nvPr/>
        </p:nvSpPr>
        <p:spPr>
          <a:xfrm>
            <a:off x="-4763" y="1395413"/>
            <a:ext cx="688976" cy="1277937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84400" y="1644650"/>
            <a:ext cx="4762500" cy="1854200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4400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0010022">
            <a:off x="7551738" y="3506788"/>
            <a:ext cx="793750" cy="677862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3" name="任意多边形: 形状 30"/>
          <p:cNvSpPr/>
          <p:nvPr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24" name="连接符: 曲线 33"/>
          <p:cNvCxnSpPr/>
          <p:nvPr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42"/>
          <p:cNvCxnSpPr/>
          <p:nvPr/>
        </p:nvCxnSpPr>
        <p:spPr>
          <a:xfrm rot="10800000">
            <a:off x="1566863" y="719138"/>
            <a:ext cx="573087" cy="525462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3"/>
          <p:cNvCxnSpPr/>
          <p:nvPr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rot="2315709">
            <a:off x="3370263" y="403225"/>
            <a:ext cx="881062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820" y="32471"/>
            <a:ext cx="643956" cy="5707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11438" y="2205038"/>
            <a:ext cx="1681162" cy="6048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" name="矩形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914900" y="2205038"/>
            <a:ext cx="1679575" cy="6048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3635375" y="771525"/>
            <a:ext cx="19288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仿写词语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矩形 4"/>
          <p:cNvSpPr>
            <a:spLocks noChangeArrowheads="1"/>
          </p:cNvSpPr>
          <p:nvPr/>
        </p:nvSpPr>
        <p:spPr bwMode="auto">
          <a:xfrm>
            <a:off x="520700" y="1704975"/>
            <a:ext cx="81597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依依（   ）（   ）   无（   ）无（   ）斤斤（   ）（   ）   无（   ）无（   ）亭亭（   ）（   ）   无（   ）无（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5232400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25" y="1574800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695433" y="718192"/>
            <a:ext cx="7971318" cy="123880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+mj-ea"/>
                <a:ea typeface="+mj-ea"/>
              </a:rPr>
              <a:t>读一读，一边读一边思考加点的词分别写的是什么。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8438" y="123825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巧学仿写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605426" y="1952814"/>
            <a:ext cx="8061325" cy="1577633"/>
            <a:chOff x="617220" y="2017043"/>
            <a:chExt cx="8061960" cy="1576051"/>
          </a:xfrm>
        </p:grpSpPr>
        <p:sp>
          <p:nvSpPr>
            <p:cNvPr id="14" name="矩形 13"/>
            <p:cNvSpPr/>
            <p:nvPr/>
          </p:nvSpPr>
          <p:spPr>
            <a:xfrm>
              <a:off x="617220" y="2017043"/>
              <a:ext cx="8061960" cy="1576051"/>
            </a:xfrm>
            <a:prstGeom prst="rect">
              <a:avLst/>
            </a:prstGeom>
            <a:solidFill>
              <a:srgbClr val="F5F9EC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8"/>
            <p:cNvSpPr/>
            <p:nvPr/>
          </p:nvSpPr>
          <p:spPr>
            <a:xfrm>
              <a:off x="617220" y="2059000"/>
              <a:ext cx="8061960" cy="14674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鹿忽然看到了自己的腿，不禁噘起了嘴，皱起了眉头：“唉，这四条腿太细了，怎么配得上这两只美丽的角呢！”</a:t>
              </a:r>
              <a:endPara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23"/>
            <p:cNvSpPr txBox="1"/>
            <p:nvPr/>
          </p:nvSpPr>
          <p:spPr>
            <a:xfrm>
              <a:off x="5606884" y="2349662"/>
              <a:ext cx="2910738" cy="399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· · · ·  · · ·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23"/>
            <p:cNvSpPr txBox="1"/>
            <p:nvPr/>
          </p:nvSpPr>
          <p:spPr>
            <a:xfrm>
              <a:off x="626866" y="2829907"/>
              <a:ext cx="2910738" cy="399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· ·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9"/>
          <p:cNvGrpSpPr/>
          <p:nvPr/>
        </p:nvGrpSpPr>
        <p:grpSpPr>
          <a:xfrm>
            <a:off x="650429" y="3608293"/>
            <a:ext cx="7971318" cy="1317930"/>
            <a:chOff x="668566" y="2194560"/>
            <a:chExt cx="7970232" cy="1317866"/>
          </a:xfrm>
        </p:grpSpPr>
        <p:sp>
          <p:nvSpPr>
            <p:cNvPr id="20" name="矩形 19"/>
            <p:cNvSpPr/>
            <p:nvPr/>
          </p:nvSpPr>
          <p:spPr>
            <a:xfrm>
              <a:off x="668566" y="2194560"/>
              <a:ext cx="7970232" cy="1133139"/>
            </a:xfrm>
            <a:prstGeom prst="rect">
              <a:avLst/>
            </a:prstGeom>
            <a:solidFill>
              <a:srgbClr val="EAF6FD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矩形 2"/>
            <p:cNvSpPr/>
            <p:nvPr/>
          </p:nvSpPr>
          <p:spPr>
            <a:xfrm>
              <a:off x="739644" y="2194560"/>
              <a:ext cx="7828076" cy="1133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“可是，后天就要举行婚礼了呀！”蜗牛几乎带着哭腔说。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7945085" y="2561171"/>
              <a:ext cx="67770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760570" y="3112316"/>
              <a:ext cx="258141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· · · · · ·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5679721" y="1310162"/>
            <a:ext cx="164782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弧形 24"/>
          <p:cNvSpPr/>
          <p:nvPr/>
        </p:nvSpPr>
        <p:spPr>
          <a:xfrm rot="19699190" flipH="1">
            <a:off x="6443426" y="1246486"/>
            <a:ext cx="939800" cy="917575"/>
          </a:xfrm>
          <a:prstGeom prst="arc">
            <a:avLst>
              <a:gd name="adj1" fmla="val 15996942"/>
              <a:gd name="adj2" fmla="val 18459285"/>
            </a:avLst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21623" y="1382746"/>
            <a:ext cx="5335135" cy="7280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带有动作、神态的提示语，这样写能使读者更清楚地了解故事中人物说话时的语气和心情。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5012" y="947749"/>
            <a:ext cx="767397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有感情地读例句，读出人物的语气，可以加上适当的动作、表情。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5011" y="2283065"/>
            <a:ext cx="7673975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回顾本单元的课文，找一找文中还有哪些这样的句子，再读一读，读好人物的语气。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656431" y="687173"/>
            <a:ext cx="78311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仿照例句，把句子补充完整。全班交流，评一评谁补充得好。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3"/>
          <p:cNvSpPr>
            <a:spLocks noChangeArrowheads="1"/>
          </p:cNvSpPr>
          <p:nvPr/>
        </p:nvSpPr>
        <p:spPr bwMode="auto">
          <a:xfrm>
            <a:off x="539455" y="2184761"/>
            <a:ext cx="8416009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：“你真是急死我了！”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539455" y="2943879"/>
            <a:ext cx="82105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“这次我终于可以好好地玩儿啦！”姐姐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557588" y="315913"/>
            <a:ext cx="1628775" cy="60483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第</a:t>
            </a:r>
            <a:r>
              <a:rPr lang="en-US" altLang="zh-CN" sz="3200" b="1" dirty="0">
                <a:latin typeface="+mj-ea"/>
                <a:ea typeface="+mj-ea"/>
              </a:rPr>
              <a:t>2</a:t>
            </a:r>
            <a:r>
              <a:rPr lang="zh-CN" altLang="en-US" sz="3200" b="1" dirty="0">
                <a:latin typeface="+mj-ea"/>
                <a:ea typeface="+mj-ea"/>
              </a:rPr>
              <a:t>课时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203200" y="115888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练写通知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82270" y="924560"/>
            <a:ext cx="8209280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我们在学习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动物王国开大会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时，学会了如何把通知说清楚。还记得发布通知的时候要说清楚哪些要素吗？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835977" y="3071097"/>
            <a:ext cx="7755573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通知对象、具体时间、地点、做什么、通知人和通知时间。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2"/>
          <p:cNvSpPr>
            <a:spLocks noChangeArrowheads="1"/>
          </p:cNvSpPr>
          <p:nvPr/>
        </p:nvSpPr>
        <p:spPr bwMode="auto">
          <a:xfrm>
            <a:off x="788194" y="400476"/>
            <a:ext cx="756761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读通知，说一说：一份完整的通知是由几部分构成的？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45" y="1763046"/>
            <a:ext cx="4692318" cy="2528489"/>
          </a:xfrm>
          <a:prstGeom prst="rect">
            <a:avLst/>
          </a:prstGeom>
        </p:spPr>
      </p:pic>
      <p:sp>
        <p:nvSpPr>
          <p:cNvPr id="13" name="矩形 13"/>
          <p:cNvSpPr/>
          <p:nvPr/>
        </p:nvSpPr>
        <p:spPr>
          <a:xfrm>
            <a:off x="1792869" y="1956806"/>
            <a:ext cx="4489570" cy="22592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 知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全体同学：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日下午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点，请到操场集合，观看文艺表演。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少先队大队委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63017" y="2312447"/>
            <a:ext cx="3119437" cy="76200"/>
            <a:chOff x="2767016" y="2096403"/>
            <a:chExt cx="3119335" cy="77103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767016" y="2098009"/>
              <a:ext cx="563544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032119" y="2096403"/>
              <a:ext cx="0" cy="75496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032119" y="2173506"/>
              <a:ext cx="285423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6676757" y="2140714"/>
            <a:ext cx="899603" cy="418078"/>
            <a:chOff x="5886351" y="2117988"/>
            <a:chExt cx="899792" cy="417744"/>
          </a:xfrm>
        </p:grpSpPr>
        <p:sp>
          <p:nvSpPr>
            <p:cNvPr id="21" name="矩形 20"/>
            <p:cNvSpPr/>
            <p:nvPr/>
          </p:nvSpPr>
          <p:spPr>
            <a:xfrm>
              <a:off x="5886351" y="2117988"/>
              <a:ext cx="775608" cy="41774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14"/>
            <p:cNvSpPr/>
            <p:nvPr/>
          </p:nvSpPr>
          <p:spPr>
            <a:xfrm>
              <a:off x="5913629" y="2120164"/>
              <a:ext cx="872514" cy="4122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76757" y="2798050"/>
            <a:ext cx="733315" cy="412613"/>
            <a:chOff x="5886351" y="3747546"/>
            <a:chExt cx="733168" cy="413086"/>
          </a:xfrm>
        </p:grpSpPr>
        <p:sp>
          <p:nvSpPr>
            <p:cNvPr id="25" name="矩形 24"/>
            <p:cNvSpPr/>
            <p:nvPr/>
          </p:nvSpPr>
          <p:spPr>
            <a:xfrm>
              <a:off x="5886351" y="3747546"/>
              <a:ext cx="733166" cy="413086"/>
            </a:xfrm>
            <a:prstGeom prst="rect">
              <a:avLst/>
            </a:prstGeom>
            <a:noFill/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16"/>
            <p:cNvSpPr/>
            <p:nvPr/>
          </p:nvSpPr>
          <p:spPr>
            <a:xfrm>
              <a:off x="5886354" y="3747546"/>
              <a:ext cx="733165" cy="413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正文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52310" y="2794575"/>
            <a:ext cx="617534" cy="552701"/>
            <a:chOff x="5045874" y="2330562"/>
            <a:chExt cx="617648" cy="385711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045874" y="2333526"/>
              <a:ext cx="10837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5045874" y="2713309"/>
              <a:ext cx="108372" cy="2964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154246" y="2330562"/>
              <a:ext cx="0" cy="382747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154246" y="2537448"/>
              <a:ext cx="509276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36476" y="3770291"/>
            <a:ext cx="2006377" cy="89267"/>
            <a:chOff x="3575019" y="2467700"/>
            <a:chExt cx="2006749" cy="89305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3575019" y="2467700"/>
              <a:ext cx="1517986" cy="10296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093004" y="2467700"/>
              <a:ext cx="80702" cy="8318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173706" y="2557005"/>
              <a:ext cx="40806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684706" y="3552160"/>
            <a:ext cx="733313" cy="412614"/>
            <a:chOff x="5886352" y="3728475"/>
            <a:chExt cx="733167" cy="413087"/>
          </a:xfrm>
        </p:grpSpPr>
        <p:sp>
          <p:nvSpPr>
            <p:cNvPr id="42" name="矩形 41"/>
            <p:cNvSpPr/>
            <p:nvPr/>
          </p:nvSpPr>
          <p:spPr>
            <a:xfrm>
              <a:off x="5886352" y="3747547"/>
              <a:ext cx="733167" cy="394015"/>
            </a:xfrm>
            <a:prstGeom prst="rect">
              <a:avLst/>
            </a:prstGeom>
            <a:noFill/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矩形 16"/>
            <p:cNvSpPr/>
            <p:nvPr/>
          </p:nvSpPr>
          <p:spPr>
            <a:xfrm>
              <a:off x="5890259" y="3728475"/>
              <a:ext cx="729259" cy="413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署名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84708" y="4104858"/>
            <a:ext cx="939989" cy="412614"/>
            <a:chOff x="5886352" y="3728475"/>
            <a:chExt cx="939801" cy="413087"/>
          </a:xfrm>
        </p:grpSpPr>
        <p:sp>
          <p:nvSpPr>
            <p:cNvPr id="45" name="矩形 44"/>
            <p:cNvSpPr/>
            <p:nvPr/>
          </p:nvSpPr>
          <p:spPr>
            <a:xfrm>
              <a:off x="5886352" y="3747547"/>
              <a:ext cx="733165" cy="394015"/>
            </a:xfrm>
            <a:prstGeom prst="rect">
              <a:avLst/>
            </a:prstGeom>
            <a:noFill/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16"/>
            <p:cNvSpPr/>
            <p:nvPr/>
          </p:nvSpPr>
          <p:spPr>
            <a:xfrm>
              <a:off x="5890260" y="3728475"/>
              <a:ext cx="935893" cy="413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日期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341467" y="4121674"/>
            <a:ext cx="1301386" cy="83145"/>
            <a:chOff x="4280140" y="2467700"/>
            <a:chExt cx="1301627" cy="8318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280140" y="2467700"/>
              <a:ext cx="812866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093004" y="2467700"/>
              <a:ext cx="80702" cy="8318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04" name="直接连接符 21503"/>
            <p:cNvCxnSpPr/>
            <p:nvPr/>
          </p:nvCxnSpPr>
          <p:spPr>
            <a:xfrm>
              <a:off x="5173705" y="2550424"/>
              <a:ext cx="40806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424663" y="2701672"/>
            <a:ext cx="1526457" cy="76200"/>
            <a:chOff x="2172347" y="2096403"/>
            <a:chExt cx="1526406" cy="77103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2662515" y="2096403"/>
              <a:ext cx="1036238" cy="1606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032119" y="2096403"/>
              <a:ext cx="0" cy="75496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172347" y="2173506"/>
              <a:ext cx="85977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49214" y="2346466"/>
            <a:ext cx="775445" cy="796816"/>
            <a:chOff x="5886351" y="2117988"/>
            <a:chExt cx="775608" cy="796180"/>
          </a:xfrm>
        </p:grpSpPr>
        <p:sp>
          <p:nvSpPr>
            <p:cNvPr id="49" name="矩形 48"/>
            <p:cNvSpPr/>
            <p:nvPr/>
          </p:nvSpPr>
          <p:spPr>
            <a:xfrm>
              <a:off x="5886351" y="2117988"/>
              <a:ext cx="775608" cy="7961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矩形 14"/>
            <p:cNvSpPr/>
            <p:nvPr/>
          </p:nvSpPr>
          <p:spPr>
            <a:xfrm>
              <a:off x="5913630" y="2120164"/>
              <a:ext cx="697651" cy="7813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通知对象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1" y="1788987"/>
            <a:ext cx="4692318" cy="2528489"/>
          </a:xfrm>
          <a:prstGeom prst="rect">
            <a:avLst/>
          </a:prstGeom>
        </p:spPr>
      </p:pic>
      <p:sp>
        <p:nvSpPr>
          <p:cNvPr id="3" name="矩形 13"/>
          <p:cNvSpPr/>
          <p:nvPr/>
        </p:nvSpPr>
        <p:spPr>
          <a:xfrm>
            <a:off x="923865" y="1982747"/>
            <a:ext cx="4489570" cy="22592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 知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全体同学：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日下午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点，请到操场集合，观看文艺表演。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少先队大队委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94013" y="2338388"/>
            <a:ext cx="3119437" cy="76200"/>
            <a:chOff x="2767016" y="2096403"/>
            <a:chExt cx="3119335" cy="7710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767016" y="2098009"/>
              <a:ext cx="563544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032119" y="2096403"/>
              <a:ext cx="0" cy="75496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032119" y="2173506"/>
              <a:ext cx="285423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773571" y="2166655"/>
            <a:ext cx="2446564" cy="418078"/>
            <a:chOff x="5886351" y="2117988"/>
            <a:chExt cx="1495369" cy="417744"/>
          </a:xfrm>
        </p:grpSpPr>
        <p:sp>
          <p:nvSpPr>
            <p:cNvPr id="9" name="矩形 8"/>
            <p:cNvSpPr/>
            <p:nvPr/>
          </p:nvSpPr>
          <p:spPr>
            <a:xfrm>
              <a:off x="5886351" y="2117988"/>
              <a:ext cx="1495369" cy="41774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14"/>
            <p:cNvSpPr/>
            <p:nvPr/>
          </p:nvSpPr>
          <p:spPr>
            <a:xfrm>
              <a:off x="5913629" y="2120164"/>
              <a:ext cx="1468091" cy="4122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标题：第一行中间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95979" y="2819096"/>
            <a:ext cx="2773053" cy="412613"/>
            <a:chOff x="5886351" y="3747546"/>
            <a:chExt cx="2772499" cy="413086"/>
          </a:xfrm>
        </p:grpSpPr>
        <p:sp>
          <p:nvSpPr>
            <p:cNvPr id="12" name="矩形 11"/>
            <p:cNvSpPr/>
            <p:nvPr/>
          </p:nvSpPr>
          <p:spPr>
            <a:xfrm>
              <a:off x="5886351" y="3747546"/>
              <a:ext cx="2772499" cy="413086"/>
            </a:xfrm>
            <a:prstGeom prst="rect">
              <a:avLst/>
            </a:prstGeom>
            <a:noFill/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矩形 16"/>
            <p:cNvSpPr/>
            <p:nvPr/>
          </p:nvSpPr>
          <p:spPr>
            <a:xfrm>
              <a:off x="5886353" y="3747546"/>
              <a:ext cx="2772497" cy="413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正文：另起一行空两格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83309" y="2872768"/>
            <a:ext cx="516339" cy="385551"/>
            <a:chOff x="5045874" y="2330562"/>
            <a:chExt cx="516434" cy="38571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45874" y="2333526"/>
              <a:ext cx="10837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045874" y="2713309"/>
              <a:ext cx="108372" cy="2964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154246" y="2330562"/>
              <a:ext cx="0" cy="382747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154246" y="2537448"/>
              <a:ext cx="40806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5244543" y="3611333"/>
            <a:ext cx="583914" cy="776374"/>
            <a:chOff x="5045874" y="2282704"/>
            <a:chExt cx="584022" cy="77669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045874" y="2282704"/>
              <a:ext cx="10837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5045874" y="2827657"/>
              <a:ext cx="108372" cy="2964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154246" y="2292444"/>
              <a:ext cx="0" cy="52886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54246" y="2537448"/>
              <a:ext cx="408062" cy="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562308" y="2535223"/>
              <a:ext cx="0" cy="523880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552290" y="3059400"/>
              <a:ext cx="77606" cy="2"/>
            </a:xfrm>
            <a:prstGeom prst="line">
              <a:avLst/>
            </a:prstGeom>
            <a:ln w="12700">
              <a:solidFill>
                <a:srgbClr val="773B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828458" y="3580420"/>
            <a:ext cx="2562982" cy="1151277"/>
            <a:chOff x="5886352" y="3728475"/>
            <a:chExt cx="2562470" cy="1152596"/>
          </a:xfrm>
        </p:grpSpPr>
        <p:sp>
          <p:nvSpPr>
            <p:cNvPr id="27" name="矩形 26"/>
            <p:cNvSpPr/>
            <p:nvPr/>
          </p:nvSpPr>
          <p:spPr>
            <a:xfrm>
              <a:off x="5886352" y="3747546"/>
              <a:ext cx="2562470" cy="1120627"/>
            </a:xfrm>
            <a:prstGeom prst="rect">
              <a:avLst/>
            </a:prstGeom>
            <a:noFill/>
            <a:ln w="12700">
              <a:solidFill>
                <a:srgbClr val="773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矩形 16"/>
            <p:cNvSpPr/>
            <p:nvPr/>
          </p:nvSpPr>
          <p:spPr>
            <a:xfrm>
              <a:off x="5890259" y="3728475"/>
              <a:ext cx="2494995" cy="1152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分两行写在正文右下方，署名在上一行，日期在下一行</a:t>
              </a:r>
              <a:endPara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395288" y="454025"/>
            <a:ext cx="756761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观察通知格式，全班交流：写通知要注意哪些格式？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1"/>
          <p:cNvSpPr>
            <a:spLocks noChangeArrowheads="1"/>
          </p:cNvSpPr>
          <p:nvPr/>
        </p:nvSpPr>
        <p:spPr bwMode="auto">
          <a:xfrm>
            <a:off x="1123950" y="2266950"/>
            <a:ext cx="7389813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通知正文应简洁明了，写清时间、地点和做什么，还应注意人物称呼的正确使用。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630237" y="818460"/>
            <a:ext cx="788352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读通知的正文部分，想一想：通知的正文有什么特点？要注意什么？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355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1"/>
          <p:cNvSpPr>
            <a:spLocks noChangeArrowheads="1"/>
          </p:cNvSpPr>
          <p:nvPr/>
        </p:nvSpPr>
        <p:spPr bwMode="auto">
          <a:xfrm>
            <a:off x="1109663" y="1398588"/>
            <a:ext cx="73882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通知内容：通知各班班长领取新校服。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领取时间：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日下午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地点：学校图书馆。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通知发布人：学校教导处。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通知发布时间：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663575" y="596900"/>
            <a:ext cx="45307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根据提示试写通知。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4" name="组合 7"/>
          <p:cNvGrpSpPr/>
          <p:nvPr/>
        </p:nvGrpSpPr>
        <p:grpSpPr bwMode="auto">
          <a:xfrm>
            <a:off x="525463" y="1112838"/>
            <a:ext cx="836612" cy="850900"/>
            <a:chOff x="2437" y="2032"/>
            <a:chExt cx="1244" cy="1264"/>
          </a:xfrm>
        </p:grpSpPr>
        <p:sp>
          <p:nvSpPr>
            <p:cNvPr id="2567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7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7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5" name="组合 7"/>
          <p:cNvGrpSpPr/>
          <p:nvPr/>
        </p:nvGrpSpPr>
        <p:grpSpPr bwMode="auto">
          <a:xfrm>
            <a:off x="1358900" y="1112838"/>
            <a:ext cx="836613" cy="850900"/>
            <a:chOff x="2437" y="2032"/>
            <a:chExt cx="1244" cy="1264"/>
          </a:xfrm>
        </p:grpSpPr>
        <p:sp>
          <p:nvSpPr>
            <p:cNvPr id="2567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7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7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6" name="组合 7"/>
          <p:cNvGrpSpPr/>
          <p:nvPr/>
        </p:nvGrpSpPr>
        <p:grpSpPr bwMode="auto">
          <a:xfrm>
            <a:off x="2193925" y="1112838"/>
            <a:ext cx="836613" cy="850900"/>
            <a:chOff x="2437" y="2032"/>
            <a:chExt cx="1244" cy="1264"/>
          </a:xfrm>
        </p:grpSpPr>
        <p:sp>
          <p:nvSpPr>
            <p:cNvPr id="2566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6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7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7" name="组合 7"/>
          <p:cNvGrpSpPr/>
          <p:nvPr/>
        </p:nvGrpSpPr>
        <p:grpSpPr bwMode="auto">
          <a:xfrm>
            <a:off x="3027363" y="1112838"/>
            <a:ext cx="836612" cy="850900"/>
            <a:chOff x="2437" y="2032"/>
            <a:chExt cx="1244" cy="1264"/>
          </a:xfrm>
        </p:grpSpPr>
        <p:sp>
          <p:nvSpPr>
            <p:cNvPr id="2566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6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6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8" name="组合 7"/>
          <p:cNvGrpSpPr/>
          <p:nvPr/>
        </p:nvGrpSpPr>
        <p:grpSpPr bwMode="auto">
          <a:xfrm>
            <a:off x="525463" y="1954213"/>
            <a:ext cx="836612" cy="850900"/>
            <a:chOff x="2437" y="2032"/>
            <a:chExt cx="1244" cy="1264"/>
          </a:xfrm>
        </p:grpSpPr>
        <p:sp>
          <p:nvSpPr>
            <p:cNvPr id="2566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6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6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9" name="组合 7"/>
          <p:cNvGrpSpPr/>
          <p:nvPr/>
        </p:nvGrpSpPr>
        <p:grpSpPr bwMode="auto">
          <a:xfrm>
            <a:off x="1358900" y="1954213"/>
            <a:ext cx="836613" cy="850900"/>
            <a:chOff x="2437" y="2032"/>
            <a:chExt cx="1244" cy="1264"/>
          </a:xfrm>
        </p:grpSpPr>
        <p:sp>
          <p:nvSpPr>
            <p:cNvPr id="2565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6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6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0" name="组合 7"/>
          <p:cNvGrpSpPr/>
          <p:nvPr/>
        </p:nvGrpSpPr>
        <p:grpSpPr bwMode="auto">
          <a:xfrm>
            <a:off x="2193925" y="1954213"/>
            <a:ext cx="836613" cy="850900"/>
            <a:chOff x="2437" y="2032"/>
            <a:chExt cx="1244" cy="1264"/>
          </a:xfrm>
        </p:grpSpPr>
        <p:sp>
          <p:nvSpPr>
            <p:cNvPr id="2565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5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1" name="组合 7"/>
          <p:cNvGrpSpPr/>
          <p:nvPr/>
        </p:nvGrpSpPr>
        <p:grpSpPr bwMode="auto">
          <a:xfrm>
            <a:off x="3027363" y="1954213"/>
            <a:ext cx="836612" cy="850900"/>
            <a:chOff x="2437" y="2032"/>
            <a:chExt cx="1244" cy="1264"/>
          </a:xfrm>
        </p:grpSpPr>
        <p:sp>
          <p:nvSpPr>
            <p:cNvPr id="2565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5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2" name="组合 7"/>
          <p:cNvGrpSpPr/>
          <p:nvPr/>
        </p:nvGrpSpPr>
        <p:grpSpPr bwMode="auto">
          <a:xfrm>
            <a:off x="525463" y="2794000"/>
            <a:ext cx="836612" cy="850900"/>
            <a:chOff x="2437" y="2032"/>
            <a:chExt cx="1244" cy="1264"/>
          </a:xfrm>
        </p:grpSpPr>
        <p:sp>
          <p:nvSpPr>
            <p:cNvPr id="2565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5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3" name="组合 7"/>
          <p:cNvGrpSpPr/>
          <p:nvPr/>
        </p:nvGrpSpPr>
        <p:grpSpPr bwMode="auto">
          <a:xfrm>
            <a:off x="1358900" y="2794000"/>
            <a:ext cx="836613" cy="850900"/>
            <a:chOff x="2437" y="2032"/>
            <a:chExt cx="1244" cy="1264"/>
          </a:xfrm>
        </p:grpSpPr>
        <p:sp>
          <p:nvSpPr>
            <p:cNvPr id="2564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4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4" name="组合 7"/>
          <p:cNvGrpSpPr/>
          <p:nvPr/>
        </p:nvGrpSpPr>
        <p:grpSpPr bwMode="auto">
          <a:xfrm>
            <a:off x="2193925" y="2794000"/>
            <a:ext cx="836613" cy="850900"/>
            <a:chOff x="2437" y="2032"/>
            <a:chExt cx="1244" cy="1264"/>
          </a:xfrm>
        </p:grpSpPr>
        <p:sp>
          <p:nvSpPr>
            <p:cNvPr id="2564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4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5" name="组合 7"/>
          <p:cNvGrpSpPr/>
          <p:nvPr/>
        </p:nvGrpSpPr>
        <p:grpSpPr bwMode="auto">
          <a:xfrm>
            <a:off x="3027363" y="2794000"/>
            <a:ext cx="836612" cy="850900"/>
            <a:chOff x="2437" y="2032"/>
            <a:chExt cx="1244" cy="1264"/>
          </a:xfrm>
        </p:grpSpPr>
        <p:sp>
          <p:nvSpPr>
            <p:cNvPr id="2564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4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6" name="组合 7"/>
          <p:cNvGrpSpPr/>
          <p:nvPr/>
        </p:nvGrpSpPr>
        <p:grpSpPr bwMode="auto">
          <a:xfrm>
            <a:off x="525463" y="3635375"/>
            <a:ext cx="836612" cy="850900"/>
            <a:chOff x="2437" y="2032"/>
            <a:chExt cx="1244" cy="1264"/>
          </a:xfrm>
        </p:grpSpPr>
        <p:sp>
          <p:nvSpPr>
            <p:cNvPr id="2563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3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4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7" name="组合 7"/>
          <p:cNvGrpSpPr/>
          <p:nvPr/>
        </p:nvGrpSpPr>
        <p:grpSpPr bwMode="auto">
          <a:xfrm>
            <a:off x="1358900" y="3635375"/>
            <a:ext cx="836613" cy="850900"/>
            <a:chOff x="2437" y="2032"/>
            <a:chExt cx="1244" cy="1264"/>
          </a:xfrm>
        </p:grpSpPr>
        <p:sp>
          <p:nvSpPr>
            <p:cNvPr id="2563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3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8" name="组合 7"/>
          <p:cNvGrpSpPr/>
          <p:nvPr/>
        </p:nvGrpSpPr>
        <p:grpSpPr bwMode="auto">
          <a:xfrm>
            <a:off x="2193925" y="3635375"/>
            <a:ext cx="836613" cy="850900"/>
            <a:chOff x="2437" y="2032"/>
            <a:chExt cx="1244" cy="1264"/>
          </a:xfrm>
        </p:grpSpPr>
        <p:sp>
          <p:nvSpPr>
            <p:cNvPr id="2563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3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9" name="组合 7"/>
          <p:cNvGrpSpPr/>
          <p:nvPr/>
        </p:nvGrpSpPr>
        <p:grpSpPr bwMode="auto">
          <a:xfrm>
            <a:off x="3027363" y="3635375"/>
            <a:ext cx="836612" cy="850900"/>
            <a:chOff x="2437" y="2032"/>
            <a:chExt cx="1244" cy="1264"/>
          </a:xfrm>
        </p:grpSpPr>
        <p:sp>
          <p:nvSpPr>
            <p:cNvPr id="2562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3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620" name="TextBox 1"/>
          <p:cNvSpPr txBox="1">
            <a:spLocks noChangeArrowheads="1"/>
          </p:cNvSpPr>
          <p:nvPr/>
        </p:nvSpPr>
        <p:spPr bwMode="auto">
          <a:xfrm>
            <a:off x="533400" y="1100138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1" name="TextBox 1"/>
          <p:cNvSpPr txBox="1">
            <a:spLocks noChangeArrowheads="1"/>
          </p:cNvSpPr>
          <p:nvPr/>
        </p:nvSpPr>
        <p:spPr bwMode="auto">
          <a:xfrm>
            <a:off x="2230438" y="1100138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2" name="TextBox 1"/>
          <p:cNvSpPr txBox="1">
            <a:spLocks noChangeArrowheads="1"/>
          </p:cNvSpPr>
          <p:nvPr/>
        </p:nvSpPr>
        <p:spPr bwMode="auto">
          <a:xfrm>
            <a:off x="533400" y="1954213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3" name="TextBox 1"/>
          <p:cNvSpPr txBox="1">
            <a:spLocks noChangeArrowheads="1"/>
          </p:cNvSpPr>
          <p:nvPr/>
        </p:nvSpPr>
        <p:spPr bwMode="auto">
          <a:xfrm>
            <a:off x="2230438" y="1954213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4" name="TextBox 1"/>
          <p:cNvSpPr txBox="1">
            <a:spLocks noChangeArrowheads="1"/>
          </p:cNvSpPr>
          <p:nvPr/>
        </p:nvSpPr>
        <p:spPr bwMode="auto">
          <a:xfrm>
            <a:off x="533400" y="2808288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5" name="TextBox 1"/>
          <p:cNvSpPr txBox="1">
            <a:spLocks noChangeArrowheads="1"/>
          </p:cNvSpPr>
          <p:nvPr/>
        </p:nvSpPr>
        <p:spPr bwMode="auto">
          <a:xfrm>
            <a:off x="2230438" y="2808288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6" name="TextBox 1"/>
          <p:cNvSpPr txBox="1">
            <a:spLocks noChangeArrowheads="1"/>
          </p:cNvSpPr>
          <p:nvPr/>
        </p:nvSpPr>
        <p:spPr bwMode="auto">
          <a:xfrm>
            <a:off x="533400" y="3652838"/>
            <a:ext cx="7858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7" name="TextBox 1"/>
          <p:cNvSpPr txBox="1">
            <a:spLocks noChangeArrowheads="1"/>
          </p:cNvSpPr>
          <p:nvPr/>
        </p:nvSpPr>
        <p:spPr bwMode="auto">
          <a:xfrm>
            <a:off x="2230438" y="3652838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Rectangle 5"/>
          <p:cNvSpPr>
            <a:spLocks noChangeArrowheads="1"/>
          </p:cNvSpPr>
          <p:nvPr/>
        </p:nvSpPr>
        <p:spPr bwMode="auto">
          <a:xfrm>
            <a:off x="3933825" y="1647121"/>
            <a:ext cx="4676775" cy="23778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横画或竖画较多的字，书写时要先考虑好这些笔画的长短和间距，避免拥挤。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1138" y="107950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体验书法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标题 1"/>
          <p:cNvSpPr txBox="1"/>
          <p:nvPr/>
        </p:nvSpPr>
        <p:spPr bwMode="auto">
          <a:xfrm>
            <a:off x="1198563" y="1917700"/>
            <a:ext cx="337343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7"/>
          <a:stretch>
            <a:fillRect/>
          </a:stretch>
        </p:blipFill>
        <p:spPr bwMode="auto">
          <a:xfrm>
            <a:off x="209550" y="104775"/>
            <a:ext cx="230981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2952" y="385442"/>
            <a:ext cx="2124075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指导书写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静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93429" y="2986739"/>
            <a:ext cx="1494626" cy="1494626"/>
          </a:xfrm>
          <a:prstGeom prst="rect">
            <a:avLst/>
          </a:prstGeom>
        </p:spPr>
      </p:pic>
      <p:sp>
        <p:nvSpPr>
          <p:cNvPr id="5" name="矩形 6"/>
          <p:cNvSpPr/>
          <p:nvPr/>
        </p:nvSpPr>
        <p:spPr>
          <a:xfrm>
            <a:off x="2086537" y="3479719"/>
            <a:ext cx="6548837" cy="508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“青”横向笔画平行，间距均匀。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14163" y="1543496"/>
            <a:ext cx="6548837" cy="5089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横画较多，注意横画的长短变化。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耕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93429" y="1051270"/>
            <a:ext cx="1494000" cy="14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586590" y="1771698"/>
            <a:ext cx="4037011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练写这</a:t>
            </a:r>
            <a:r>
              <a:rPr lang="en-US" altLang="zh-CN" sz="3200" b="1" dirty="0"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宋体" panose="02010600030101010101" pitchFamily="2" charset="-122"/>
              </a:rPr>
              <a:t>个字，同学互评，将写得好的作品展示出来。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4739244" y="954136"/>
            <a:ext cx="836612" cy="850900"/>
            <a:chOff x="2437" y="2032"/>
            <a:chExt cx="1244" cy="1264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7"/>
          <p:cNvGrpSpPr/>
          <p:nvPr/>
        </p:nvGrpSpPr>
        <p:grpSpPr bwMode="auto">
          <a:xfrm>
            <a:off x="5572681" y="954136"/>
            <a:ext cx="836613" cy="850900"/>
            <a:chOff x="2437" y="2032"/>
            <a:chExt cx="1244" cy="1264"/>
          </a:xfrm>
        </p:grpSpPr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7"/>
          <p:cNvGrpSpPr/>
          <p:nvPr/>
        </p:nvGrpSpPr>
        <p:grpSpPr bwMode="auto">
          <a:xfrm>
            <a:off x="6407706" y="954136"/>
            <a:ext cx="836613" cy="850900"/>
            <a:chOff x="2437" y="2032"/>
            <a:chExt cx="1244" cy="1264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" name="组合 7"/>
          <p:cNvGrpSpPr/>
          <p:nvPr/>
        </p:nvGrpSpPr>
        <p:grpSpPr bwMode="auto">
          <a:xfrm>
            <a:off x="7241144" y="954136"/>
            <a:ext cx="836612" cy="850900"/>
            <a:chOff x="2437" y="2032"/>
            <a:chExt cx="1244" cy="1264"/>
          </a:xfrm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" name="组合 7"/>
          <p:cNvGrpSpPr/>
          <p:nvPr/>
        </p:nvGrpSpPr>
        <p:grpSpPr bwMode="auto">
          <a:xfrm>
            <a:off x="4739244" y="1795511"/>
            <a:ext cx="836612" cy="850900"/>
            <a:chOff x="2437" y="2032"/>
            <a:chExt cx="1244" cy="1264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2" name="组合 7"/>
          <p:cNvGrpSpPr/>
          <p:nvPr/>
        </p:nvGrpSpPr>
        <p:grpSpPr bwMode="auto">
          <a:xfrm>
            <a:off x="5572681" y="1795511"/>
            <a:ext cx="836613" cy="850900"/>
            <a:chOff x="2437" y="2032"/>
            <a:chExt cx="1244" cy="1264"/>
          </a:xfrm>
        </p:grpSpPr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6" name="组合 7"/>
          <p:cNvGrpSpPr/>
          <p:nvPr/>
        </p:nvGrpSpPr>
        <p:grpSpPr bwMode="auto">
          <a:xfrm>
            <a:off x="6407706" y="1795511"/>
            <a:ext cx="836613" cy="850900"/>
            <a:chOff x="2437" y="2032"/>
            <a:chExt cx="1244" cy="1264"/>
          </a:xfrm>
        </p:grpSpPr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" name="组合 7"/>
          <p:cNvGrpSpPr/>
          <p:nvPr/>
        </p:nvGrpSpPr>
        <p:grpSpPr bwMode="auto">
          <a:xfrm>
            <a:off x="7241144" y="1795511"/>
            <a:ext cx="836612" cy="850900"/>
            <a:chOff x="2437" y="2032"/>
            <a:chExt cx="1244" cy="1264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4" name="组合 7"/>
          <p:cNvGrpSpPr/>
          <p:nvPr/>
        </p:nvGrpSpPr>
        <p:grpSpPr bwMode="auto">
          <a:xfrm>
            <a:off x="4739244" y="2635298"/>
            <a:ext cx="836612" cy="850900"/>
            <a:chOff x="2437" y="2032"/>
            <a:chExt cx="1244" cy="1264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" name="组合 7"/>
          <p:cNvGrpSpPr/>
          <p:nvPr/>
        </p:nvGrpSpPr>
        <p:grpSpPr bwMode="auto">
          <a:xfrm>
            <a:off x="5572681" y="2635298"/>
            <a:ext cx="836613" cy="850900"/>
            <a:chOff x="2437" y="2032"/>
            <a:chExt cx="1244" cy="1264"/>
          </a:xfrm>
        </p:grpSpPr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2" name="组合 7"/>
          <p:cNvGrpSpPr/>
          <p:nvPr/>
        </p:nvGrpSpPr>
        <p:grpSpPr bwMode="auto">
          <a:xfrm>
            <a:off x="6407706" y="2635298"/>
            <a:ext cx="836613" cy="850900"/>
            <a:chOff x="2437" y="2032"/>
            <a:chExt cx="1244" cy="1264"/>
          </a:xfrm>
        </p:grpSpPr>
        <p:sp>
          <p:nvSpPr>
            <p:cNvPr id="4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6" name="组合 7"/>
          <p:cNvGrpSpPr/>
          <p:nvPr/>
        </p:nvGrpSpPr>
        <p:grpSpPr bwMode="auto">
          <a:xfrm>
            <a:off x="7241144" y="2635298"/>
            <a:ext cx="836612" cy="850900"/>
            <a:chOff x="2437" y="2032"/>
            <a:chExt cx="1244" cy="1264"/>
          </a:xfrm>
        </p:grpSpPr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0" name="组合 7"/>
          <p:cNvGrpSpPr/>
          <p:nvPr/>
        </p:nvGrpSpPr>
        <p:grpSpPr bwMode="auto">
          <a:xfrm>
            <a:off x="4739244" y="3476673"/>
            <a:ext cx="836612" cy="850900"/>
            <a:chOff x="2437" y="2032"/>
            <a:chExt cx="1244" cy="1264"/>
          </a:xfrm>
        </p:grpSpPr>
        <p:sp>
          <p:nvSpPr>
            <p:cNvPr id="5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4" name="组合 7"/>
          <p:cNvGrpSpPr/>
          <p:nvPr/>
        </p:nvGrpSpPr>
        <p:grpSpPr bwMode="auto">
          <a:xfrm>
            <a:off x="5572681" y="3476673"/>
            <a:ext cx="836613" cy="850900"/>
            <a:chOff x="2437" y="2032"/>
            <a:chExt cx="1244" cy="1264"/>
          </a:xfrm>
        </p:grpSpPr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8" name="组合 7"/>
          <p:cNvGrpSpPr/>
          <p:nvPr/>
        </p:nvGrpSpPr>
        <p:grpSpPr bwMode="auto">
          <a:xfrm>
            <a:off x="6407706" y="3476673"/>
            <a:ext cx="836613" cy="850900"/>
            <a:chOff x="2437" y="2032"/>
            <a:chExt cx="1244" cy="1264"/>
          </a:xfrm>
        </p:grpSpPr>
        <p:sp>
          <p:nvSpPr>
            <p:cNvPr id="5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2" name="组合 7"/>
          <p:cNvGrpSpPr/>
          <p:nvPr/>
        </p:nvGrpSpPr>
        <p:grpSpPr bwMode="auto">
          <a:xfrm>
            <a:off x="7241144" y="3476673"/>
            <a:ext cx="836612" cy="850900"/>
            <a:chOff x="2437" y="2032"/>
            <a:chExt cx="1244" cy="1264"/>
          </a:xfrm>
        </p:grpSpPr>
        <p:sp>
          <p:nvSpPr>
            <p:cNvPr id="6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64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4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4747181" y="941436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1"/>
          <p:cNvSpPr txBox="1">
            <a:spLocks noChangeArrowheads="1"/>
          </p:cNvSpPr>
          <p:nvPr/>
        </p:nvSpPr>
        <p:spPr bwMode="auto">
          <a:xfrm>
            <a:off x="6444219" y="941436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TextBox 1"/>
          <p:cNvSpPr txBox="1">
            <a:spLocks noChangeArrowheads="1"/>
          </p:cNvSpPr>
          <p:nvPr/>
        </p:nvSpPr>
        <p:spPr bwMode="auto">
          <a:xfrm>
            <a:off x="4747181" y="1795511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TextBox 1"/>
          <p:cNvSpPr txBox="1">
            <a:spLocks noChangeArrowheads="1"/>
          </p:cNvSpPr>
          <p:nvPr/>
        </p:nvSpPr>
        <p:spPr bwMode="auto">
          <a:xfrm>
            <a:off x="6444219" y="1795511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Box 1"/>
          <p:cNvSpPr txBox="1">
            <a:spLocks noChangeArrowheads="1"/>
          </p:cNvSpPr>
          <p:nvPr/>
        </p:nvSpPr>
        <p:spPr bwMode="auto">
          <a:xfrm>
            <a:off x="4747181" y="2649586"/>
            <a:ext cx="785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TextBox 1"/>
          <p:cNvSpPr txBox="1">
            <a:spLocks noChangeArrowheads="1"/>
          </p:cNvSpPr>
          <p:nvPr/>
        </p:nvSpPr>
        <p:spPr bwMode="auto">
          <a:xfrm>
            <a:off x="6444219" y="2649586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TextBox 1"/>
          <p:cNvSpPr txBox="1">
            <a:spLocks noChangeArrowheads="1"/>
          </p:cNvSpPr>
          <p:nvPr/>
        </p:nvSpPr>
        <p:spPr bwMode="auto">
          <a:xfrm>
            <a:off x="4747181" y="3494136"/>
            <a:ext cx="7858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8" name="TextBox 1"/>
          <p:cNvSpPr txBox="1">
            <a:spLocks noChangeArrowheads="1"/>
          </p:cNvSpPr>
          <p:nvPr/>
        </p:nvSpPr>
        <p:spPr bwMode="auto">
          <a:xfrm>
            <a:off x="6444219" y="3494136"/>
            <a:ext cx="785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211138" y="107950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积累成语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649288" y="846138"/>
            <a:ext cx="55118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熟读成语，读准字音。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25" y="1565275"/>
            <a:ext cx="8112125" cy="29125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掩耳盗铃    杞人忧天    邯郸学步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刻舟求剑    滥竽充数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井底之蛙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杯弓蛇影    画蛇添足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0141" y="1450975"/>
            <a:ext cx="1808163" cy="575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 err="1">
                <a:solidFill>
                  <a:srgbClr val="8D5AB2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hán</a:t>
            </a:r>
            <a:r>
              <a:rPr lang="en-US" altLang="zh-CN" sz="2800" b="1" dirty="0">
                <a:solidFill>
                  <a:srgbClr val="8D5AB2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8D5AB2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dān</a:t>
            </a:r>
            <a:endParaRPr lang="zh-CN" altLang="en-US" sz="2800" b="1" dirty="0">
              <a:solidFill>
                <a:srgbClr val="8D5AB2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pic>
        <p:nvPicPr>
          <p:cNvPr id="2663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80822" y="1450975"/>
            <a:ext cx="904082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 err="1">
                <a:solidFill>
                  <a:srgbClr val="8D5AB2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qǐ</a:t>
            </a:r>
            <a:endParaRPr lang="zh-CN" altLang="en-US" sz="2800" b="1" dirty="0">
              <a:solidFill>
                <a:srgbClr val="8D5AB2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95363" y="2343679"/>
            <a:ext cx="904082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 err="1">
                <a:solidFill>
                  <a:srgbClr val="8D5AB2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yú</a:t>
            </a:r>
            <a:endParaRPr lang="zh-CN" altLang="en-US" sz="2800" b="1" dirty="0">
              <a:solidFill>
                <a:srgbClr val="8D5AB2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 descr="图片包含 人员, 照片, 墙壁, 建筑物&#10;&#10;已生成高可信度的说明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562100"/>
            <a:ext cx="9144000" cy="2193925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0538" y="1558925"/>
            <a:ext cx="8162925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掩耳盗铃：捂住自己的耳朵去盗取铃铛。比喻自己欺骗自己。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吕代春秋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自知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535113"/>
            <a:ext cx="9144000" cy="21224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323850" y="1955800"/>
            <a:ext cx="8542338" cy="1281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杞人忧天：现用来比喻为不必要的事担忧。 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列子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天瑞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562100"/>
            <a:ext cx="9144000" cy="21939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8800" y="1562100"/>
            <a:ext cx="8026400" cy="219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邯郸学步：比喻模仿不成，反而失去原有的长处。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庄子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秋水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2867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0" r="1525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520825"/>
            <a:ext cx="9144000" cy="17589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782763"/>
            <a:ext cx="7994650" cy="1281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自相矛盾：指言行前后不一或互相抵触。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韩非子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难一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230313"/>
            <a:ext cx="9144000" cy="28305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4038" y="1571625"/>
            <a:ext cx="7753350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刻舟求剑：比喻拘泥不知变通，不懂得根据实际情况处理问题。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吕氏春秋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察今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3" descr="图片包含 室内, 人员, 餐桌, 就坐&#10;&#10;已生成高可信度的说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562100"/>
            <a:ext cx="9144000" cy="21939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4200" y="1504950"/>
            <a:ext cx="7975600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滥竽充数：用来讽刺没有本领的人混在行家当中充数。有时也用于自谦。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韩非子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内储说上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535113"/>
            <a:ext cx="9144000" cy="17852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412" y="1771076"/>
            <a:ext cx="7623175" cy="128188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井底之蛙</a:t>
            </a:r>
            <a:r>
              <a:rPr lang="zh-CN" altLang="en-US" sz="3200" b="1" dirty="0">
                <a:latin typeface="+mj-ea"/>
                <a:ea typeface="+mj-ea"/>
              </a:rPr>
              <a:t>：比喻见识短浅的人。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庄子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秋水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4509" y="1370020"/>
            <a:ext cx="7392480" cy="255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同学们，本单元我们学习了很多的寓言故事，请回顾课内外读过的寓言，分享一个印象最深刻的寓言故事，并说说你从中明白的道理。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244475" y="115888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品读寓言</a:t>
            </a:r>
            <a:endParaRPr lang="zh-CN" altLang="en-US" sz="3200" b="1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557588" y="315913"/>
            <a:ext cx="1763160" cy="60483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第</a:t>
            </a:r>
            <a:r>
              <a:rPr lang="en-US" altLang="zh-CN" sz="3200" b="1" dirty="0">
                <a:latin typeface="+mj-ea"/>
                <a:ea typeface="+mj-ea"/>
              </a:rPr>
              <a:t>1</a:t>
            </a:r>
            <a:r>
              <a:rPr lang="zh-CN" altLang="en-US" sz="3200" b="1" dirty="0">
                <a:latin typeface="+mj-ea"/>
                <a:ea typeface="+mj-ea"/>
              </a:rPr>
              <a:t>课时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 descr="图片包含 就坐, 玩具, 餐桌&#10;&#10;已生成高可信度的说明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898650"/>
            <a:ext cx="9144000" cy="17589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8813" y="1898650"/>
            <a:ext cx="782637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杯弓蛇影：比喻疑神疑鬼，自己吓自己。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太平御览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36869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535113"/>
            <a:ext cx="9144000" cy="21224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413" y="1570038"/>
            <a:ext cx="7623175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画蛇添足：现用来指多此一举，弄巧成拙。</a:t>
            </a:r>
            <a:endParaRPr lang="en-US" altLang="zh-CN" sz="3200" b="1" dirty="0">
              <a:latin typeface="+mj-ea"/>
              <a:ea typeface="+mj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+mj-ea"/>
                <a:ea typeface="+mj-ea"/>
              </a:rPr>
              <a:t>出自</a:t>
            </a:r>
            <a:r>
              <a:rPr lang="en-US" altLang="zh-CN" sz="3200" b="1" dirty="0">
                <a:latin typeface="+mj-ea"/>
                <a:ea typeface="+mj-ea"/>
              </a:rPr>
              <a:t>《</a:t>
            </a:r>
            <a:r>
              <a:rPr lang="zh-CN" altLang="en-US" sz="3200" b="1" dirty="0">
                <a:latin typeface="+mj-ea"/>
                <a:ea typeface="+mj-ea"/>
              </a:rPr>
              <a:t>战国策</a:t>
            </a:r>
            <a:r>
              <a:rPr lang="en-US" altLang="zh-CN" sz="3200" b="1" dirty="0">
                <a:latin typeface="+mj-ea"/>
                <a:ea typeface="+mj-ea"/>
              </a:rPr>
              <a:t>·</a:t>
            </a:r>
            <a:r>
              <a:rPr lang="zh-CN" altLang="en-US" sz="3200" b="1" dirty="0">
                <a:latin typeface="+mj-ea"/>
                <a:ea typeface="+mj-ea"/>
              </a:rPr>
              <a:t>齐策二</a:t>
            </a:r>
            <a:r>
              <a:rPr lang="en-US" altLang="zh-CN" sz="3200" b="1" dirty="0">
                <a:latin typeface="+mj-ea"/>
                <a:ea typeface="+mj-ea"/>
              </a:rPr>
              <a:t>》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683039" y="529169"/>
            <a:ext cx="55118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再次朗读，熟读成诵。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006" y="1253849"/>
            <a:ext cx="8112125" cy="29125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掩耳盗铃    杞人忧天    邯郸学步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刻舟求剑    滥竽充数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80000"/>
              </a:lnSpc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井底之蛙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杯弓蛇影    画蛇添足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211138" y="107950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3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8"/>
          <p:cNvSpPr/>
          <p:nvPr/>
        </p:nvSpPr>
        <p:spPr>
          <a:xfrm>
            <a:off x="2528760" y="518351"/>
            <a:ext cx="4212152" cy="65376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: 圆角 18"/>
          <p:cNvSpPr/>
          <p:nvPr/>
        </p:nvSpPr>
        <p:spPr>
          <a:xfrm>
            <a:off x="1888752" y="1174810"/>
            <a:ext cx="3461826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交流对寓言的认识　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18"/>
          <p:cNvSpPr/>
          <p:nvPr/>
        </p:nvSpPr>
        <p:spPr>
          <a:xfrm>
            <a:off x="1888752" y="2289510"/>
            <a:ext cx="6040880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抓住动作、神态将提示语写具体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18"/>
          <p:cNvSpPr/>
          <p:nvPr/>
        </p:nvSpPr>
        <p:spPr>
          <a:xfrm>
            <a:off x="1888752" y="2846860"/>
            <a:ext cx="2107096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写通知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18"/>
          <p:cNvSpPr/>
          <p:nvPr/>
        </p:nvSpPr>
        <p:spPr>
          <a:xfrm>
            <a:off x="1888752" y="3404210"/>
            <a:ext cx="5792304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书写好横画或竖画较多的字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18"/>
          <p:cNvSpPr/>
          <p:nvPr/>
        </p:nvSpPr>
        <p:spPr>
          <a:xfrm>
            <a:off x="1888752" y="3961559"/>
            <a:ext cx="5315226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积累来源于寓言故事的成语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18"/>
          <p:cNvSpPr/>
          <p:nvPr/>
        </p:nvSpPr>
        <p:spPr>
          <a:xfrm>
            <a:off x="1847218" y="1732160"/>
            <a:ext cx="4520430" cy="604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写相同结构的四字词语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823913" y="904875"/>
            <a:ext cx="7494587" cy="1787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许多寓言故事给我留下了深刻印象。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乌鸦喝水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揠苗助长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这些故事我一读就记住了。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5"/>
          <p:cNvSpPr>
            <a:spLocks noChangeArrowheads="1"/>
          </p:cNvSpPr>
          <p:nvPr/>
        </p:nvSpPr>
        <p:spPr bwMode="auto">
          <a:xfrm>
            <a:off x="742950" y="2834364"/>
            <a:ext cx="7905750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分享时应注意说清楚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6116" y="1686606"/>
            <a:ext cx="7011987" cy="123880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latin typeface="+mj-ea"/>
                <a:ea typeface="+mj-ea"/>
              </a:rPr>
              <a:t>联系生活实际，说说这些寓言故事能让你想到生活中的哪些人和事。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81075" y="1046162"/>
            <a:ext cx="7248525" cy="17875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寓言中往往蕴含着道理。读了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，我明白了做事要靠自己的努力，不要有侥幸心理。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879475" y="2958843"/>
            <a:ext cx="790575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小故事大道理，多读寓言故事，会让我们明白更多的人生道理。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920750" y="3151188"/>
            <a:ext cx="7623175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寓言故事蕴含着深刻的道理，能让我们从中受到启发。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5063" y="1747838"/>
            <a:ext cx="7196137" cy="11969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读寓言故事时，我能想到生活中的许多人和事。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0963" y="457147"/>
            <a:ext cx="7142074" cy="18543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  <a:defRPr sz="32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以本单元学到的寓言为例，结合课外阅读的寓言故事，说说对寓言的体会和认识。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20306" y="2525977"/>
            <a:ext cx="6404494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寓言故事贴近生活，简洁明了，蕴含着深刻的道理，能使我们联想到生活中的人和事。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198438" y="123825"/>
            <a:ext cx="206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CB546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积累词句</a:t>
            </a:r>
            <a:endParaRPr lang="zh-CN" altLang="en-US" sz="3200" b="1" dirty="0">
              <a:solidFill>
                <a:srgbClr val="CB546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矩形 4"/>
          <p:cNvSpPr>
            <a:spLocks noChangeArrowheads="1"/>
          </p:cNvSpPr>
          <p:nvPr/>
        </p:nvSpPr>
        <p:spPr bwMode="auto">
          <a:xfrm>
            <a:off x="768350" y="2628900"/>
            <a:ext cx="37211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源源不断 津津有味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4700588" y="2627313"/>
            <a:ext cx="37211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 无边无际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175" y="973138"/>
            <a:ext cx="8121650" cy="1238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latin typeface="+mj-ea"/>
                <a:ea typeface="+mj-ea"/>
              </a:rPr>
              <a:t>读准字音，观察并思考：这两组词语在结构上有什么特点？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472532" y="2231231"/>
            <a:ext cx="312738" cy="2314575"/>
          </a:xfrm>
          <a:prstGeom prst="leftBrace">
            <a:avLst>
              <a:gd name="adj1" fmla="val 64743"/>
              <a:gd name="adj2" fmla="val 5000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030288" y="3648075"/>
            <a:ext cx="3197225" cy="5413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j-ea"/>
                <a:ea typeface="+mj-ea"/>
              </a:rPr>
              <a:t>“AABC”</a:t>
            </a:r>
            <a:r>
              <a:rPr lang="zh-CN" altLang="en-US" sz="2800" b="1" dirty="0">
                <a:latin typeface="+mj-ea"/>
                <a:ea typeface="+mj-ea"/>
              </a:rPr>
              <a:t>式词语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6515100" y="2228851"/>
            <a:ext cx="312737" cy="2316162"/>
          </a:xfrm>
          <a:prstGeom prst="leftBrace">
            <a:avLst>
              <a:gd name="adj1" fmla="val 64743"/>
              <a:gd name="adj2" fmla="val 5000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224463" y="3646488"/>
            <a:ext cx="3197225" cy="54133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j-ea"/>
                <a:ea typeface="+mj-ea"/>
              </a:rPr>
              <a:t>“ABAC”</a:t>
            </a:r>
            <a:r>
              <a:rPr lang="zh-CN" altLang="en-US" sz="2800" b="1" dirty="0">
                <a:latin typeface="+mj-ea"/>
                <a:ea typeface="+mj-ea"/>
              </a:rPr>
              <a:t>式词语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2088</Words>
  <Application>WPS 演示</Application>
  <PresentationFormat>全屏显示(16:9)</PresentationFormat>
  <Paragraphs>233</Paragraphs>
  <Slides>33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Cambria</vt:lpstr>
      <vt:lpstr>黑体</vt:lpstr>
      <vt:lpstr>字魂59号-创粗黑</vt:lpstr>
      <vt:lpstr>楷体</vt:lpstr>
      <vt:lpstr>微软雅黑</vt:lpstr>
      <vt:lpstr>Arial Unicode MS</vt:lpstr>
      <vt:lpstr>汉语拼音</vt:lpstr>
      <vt:lpstr>Vijaya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 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514</cp:revision>
  <dcterms:created xsi:type="dcterms:W3CDTF">2016-01-14T07:05:00Z</dcterms:created>
  <dcterms:modified xsi:type="dcterms:W3CDTF">2026-02-28T06:34:50Z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5E4A3EFEAD594725A4A1B6367AD629DC_12</vt:lpwstr>
  </property>
  <property fmtid="{D5CDD505-2E9C-101B-9397-08002B2CF9AE}" pid="4" name="KSOProductBuildVer">
    <vt:lpwstr>2052-12.1.0.25225</vt:lpwstr>
  </property>
</Properties>
</file>