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59" r:id="rId3"/>
    <p:sldId id="360" r:id="rId4"/>
    <p:sldId id="378" r:id="rId5"/>
    <p:sldId id="379" r:id="rId6"/>
    <p:sldId id="363" r:id="rId7"/>
    <p:sldId id="380" r:id="rId8"/>
    <p:sldId id="362" r:id="rId9"/>
    <p:sldId id="364" r:id="rId10"/>
    <p:sldId id="365" r:id="rId11"/>
    <p:sldId id="381" r:id="rId12"/>
    <p:sldId id="348" r:id="rId13"/>
    <p:sldId id="349" r:id="rId14"/>
    <p:sldId id="350" r:id="rId15"/>
    <p:sldId id="351" r:id="rId16"/>
    <p:sldId id="358" r:id="rId17"/>
    <p:sldId id="357" r:id="rId18"/>
    <p:sldId id="367" r:id="rId19"/>
    <p:sldId id="368" r:id="rId20"/>
    <p:sldId id="369" r:id="rId21"/>
    <p:sldId id="382" r:id="rId22"/>
    <p:sldId id="384" r:id="rId23"/>
    <p:sldId id="385" r:id="rId24"/>
    <p:sldId id="386" r:id="rId25"/>
    <p:sldId id="370" r:id="rId26"/>
    <p:sldId id="372" r:id="rId27"/>
    <p:sldId id="383" r:id="rId2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5AB2"/>
    <a:srgbClr val="297083"/>
    <a:srgbClr val="FF6600"/>
    <a:srgbClr val="FCBF40"/>
    <a:srgbClr val="F3FEFA"/>
    <a:srgbClr val="0000FF"/>
    <a:srgbClr val="FF00FF"/>
    <a:srgbClr val="00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96370" autoAdjust="0"/>
  </p:normalViewPr>
  <p:slideViewPr>
    <p:cSldViewPr snapToGrid="0" showGuides="1">
      <p:cViewPr varScale="1">
        <p:scale>
          <a:sx n="77" d="100"/>
          <a:sy n="77" d="100"/>
        </p:scale>
        <p:origin x="90" y="1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5167139-ADF8-4349-ACD5-0307EB10E09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1B92662-81E2-446C-91A2-EC1AD67E19E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3314A53-61F2-49E7-BB93-2A1226E9E04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833E57F4-80FE-48C2-925C-55701DD91A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766" y="84541"/>
            <a:ext cx="643956" cy="570779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-7938" y="0"/>
            <a:ext cx="9144001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</a:endParaRPr>
          </a:p>
        </p:txBody>
      </p:sp>
      <p:pic>
        <p:nvPicPr>
          <p:cNvPr id="1029" name="图片 1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1"/>
          <a:stretch>
            <a:fillRect/>
          </a:stretch>
        </p:blipFill>
        <p:spPr bwMode="auto">
          <a:xfrm>
            <a:off x="7708900" y="0"/>
            <a:ext cx="1427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93" name="矩形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54655" y="1861825"/>
            <a:ext cx="3316288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spc="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" name="矩形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42113" y="1861825"/>
            <a:ext cx="3316288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spc="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54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47432" y="602250"/>
            <a:ext cx="8159343" cy="123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再次观察图画，把天气、地点、人物的动作和语言串起来，详细地讲讲图画的内容。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4758" y="2226649"/>
            <a:ext cx="3239864" cy="23994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6"/>
          <p:cNvSpPr>
            <a:spLocks noChangeArrowheads="1"/>
          </p:cNvSpPr>
          <p:nvPr/>
        </p:nvSpPr>
        <p:spPr bwMode="auto">
          <a:xfrm>
            <a:off x="2601913" y="1095375"/>
            <a:ext cx="3940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放风筝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588963" y="1657350"/>
            <a:ext cx="796607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阳春三月，大地呈现出一片生机勃勃的景象。课堂上，老师在教我们读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草长莺飞二月天，拂堤杨柳醉春烟。儿童散学归来早，忙趁东风放纸鸢。”我也好想去草地上放风筝啊！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范文引路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628650" y="657225"/>
            <a:ext cx="78867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是，我和小明、小红约好星期天一起去公园里放风筝。终于到了星期天，这天阳光明媚，微风习习，白云懒洋洋地在天上飘着。公园的草地上放风筝的人可真多啊！你看，那边一个小男孩正牵着一只飞机风筝的线，高兴地边跑边笑，他的爸爸妈妈站在旁边也露出了欣慰的笑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639763" y="1028700"/>
            <a:ext cx="8083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抬头望去，天上的风筝真是五彩缤纷，形状各异。那边一只“老鹰”在展翅飞翔，旁边是一只“蜈蚣”在天空中自由自在地爬来爬去，远处还有一只“金鱼”在空中悠闲地游来游去呢。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774700" y="827088"/>
            <a:ext cx="75946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看到这情景，我们赶紧拿出了自己的风筝。我的风筝是一只轻巧的“燕子”，小红带来的是一只漂亮的大蝴蝶风筝。我对小明说：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我们先放燕子风筝吧！你来举着风筝，我来放。”小明高兴地同意了。小明把燕子风筝举得高高的，我一边跑一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715963" y="1082675"/>
            <a:ext cx="78422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边放线。跑了一段距离后，我喊了一声“放”，小明马上松开了手。我拽着风筝又跑了一会儿，只见风筝徐徐上升，越飞越高。小红也高兴地捧着大蝴蝶风筝，在我身后一边跑着，一边发出银铃般的笑声。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093788" y="1458913"/>
            <a:ext cx="701357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看着在天空中飞翔的风筝，我们的心情舒畅极了。我也想像风筝一样，在蔚蓝的天空中自由自在地翱翔！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92162" y="541265"/>
            <a:ext cx="7159625" cy="128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你觉得这篇习作的哪些地方写得好？为什么？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5603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592098" y="2003686"/>
            <a:ext cx="225211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习作要求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6837" y="2827156"/>
            <a:ext cx="4922633" cy="64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把图画的内容写清楚。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3"/>
          <p:cNvSpPr txBox="1">
            <a:spLocks noChangeArrowheads="1"/>
          </p:cNvSpPr>
          <p:nvPr/>
        </p:nvSpPr>
        <p:spPr bwMode="auto">
          <a:xfrm>
            <a:off x="3646488" y="92075"/>
            <a:ext cx="2098675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08973" y="1682838"/>
            <a:ext cx="5239966" cy="1922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上节课，同学们都完成了习作，这节课我们交换习作，互相评一评。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663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交流习作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376950" y="786845"/>
            <a:ext cx="2163762" cy="64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评价要求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107164" y="1596349"/>
            <a:ext cx="7751893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有没有错别字？句子是否通顺？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图画的内容是不是介绍清楚？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能按一定的顺序观察图画，展开想象。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能把自己看到的、想到的写清楚。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3"/>
          <p:cNvSpPr txBox="1">
            <a:spLocks noChangeArrowheads="1"/>
          </p:cNvSpPr>
          <p:nvPr/>
        </p:nvSpPr>
        <p:spPr bwMode="auto">
          <a:xfrm>
            <a:off x="3646488" y="92075"/>
            <a:ext cx="2098675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激趣导入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15"/>
          <p:cNvSpPr txBox="1"/>
          <p:nvPr/>
        </p:nvSpPr>
        <p:spPr>
          <a:xfrm>
            <a:off x="2459345" y="848184"/>
            <a:ext cx="4435475" cy="4012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3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村  居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3000"/>
              </a:lnSpc>
            </a:pPr>
            <a:r>
              <a:rPr lang="en-US" altLang="zh-CN" sz="3200" b="1" spc="300" dirty="0">
                <a:latin typeface="宋体" panose="02010600030101010101" pitchFamily="2" charset="-122"/>
              </a:rPr>
              <a:t>[</a:t>
            </a:r>
            <a:r>
              <a:rPr lang="zh-CN" altLang="en-US" sz="3200" b="1" spc="300" dirty="0">
                <a:latin typeface="宋体" panose="02010600030101010101" pitchFamily="2" charset="-122"/>
              </a:rPr>
              <a:t>清</a:t>
            </a:r>
            <a:r>
              <a:rPr lang="en-US" altLang="zh-CN" sz="3200" b="1" spc="300" dirty="0">
                <a:latin typeface="宋体" panose="02010600030101010101" pitchFamily="2" charset="-122"/>
              </a:rPr>
              <a:t>] </a:t>
            </a:r>
            <a:r>
              <a:rPr lang="zh-CN" altLang="en-US" sz="3200" b="1" spc="300" dirty="0">
                <a:latin typeface="宋体" panose="02010600030101010101" pitchFamily="2" charset="-122"/>
              </a:rPr>
              <a:t>高 鼎</a:t>
            </a:r>
            <a:endParaRPr lang="en-US" altLang="zh-CN" sz="3200" b="1" spc="300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3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3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3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儿童散学归来早，</a:t>
            </a:r>
            <a:endParaRPr lang="en-US" altLang="zh-CN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3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600" b="1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2698">
            <a:off x="6800962" y="2721982"/>
            <a:ext cx="2020187" cy="14898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9717" y="2294585"/>
            <a:ext cx="1895838" cy="185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indent="0">
              <a:buNone/>
            </a:pPr>
            <a:r>
              <a:rPr lang="zh-CN" altLang="en-US" dirty="0"/>
              <a:t>    大家喜欢放风筝吗？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修改习作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7487" y="586936"/>
            <a:ext cx="8709025" cy="1133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  <a:defRPr sz="3200" b="1"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/>
              <a:t>请同学们说说这三个示例中有哪些写得好的地方，还有哪些地方需要修改。</a:t>
            </a:r>
            <a:endParaRPr lang="zh-CN" altLang="en-US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619607" y="1772644"/>
            <a:ext cx="8181468" cy="3167932"/>
            <a:chOff x="657732" y="1613618"/>
            <a:chExt cx="8181468" cy="3167932"/>
          </a:xfrm>
        </p:grpSpPr>
        <p:grpSp>
          <p:nvGrpSpPr>
            <p:cNvPr id="7" name="组合 6"/>
            <p:cNvGrpSpPr/>
            <p:nvPr/>
          </p:nvGrpSpPr>
          <p:grpSpPr>
            <a:xfrm>
              <a:off x="657732" y="1613618"/>
              <a:ext cx="8181468" cy="3167932"/>
              <a:chOff x="260063" y="2084925"/>
              <a:chExt cx="8181468" cy="7022958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80713" y="2238183"/>
                <a:ext cx="1425068" cy="1118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30000"/>
                  </a:lnSpc>
                </a:pPr>
                <a:r>
                  <a:rPr lang="zh-CN" altLang="en-US" sz="2400" b="1" kern="1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示例一：</a:t>
                </a:r>
                <a:endParaRPr lang="zh-CN" altLang="en-US" sz="24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60063" y="2084925"/>
                <a:ext cx="8181468" cy="7022958"/>
                <a:chOff x="260063" y="2084925"/>
                <a:chExt cx="8181468" cy="7022958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326231" y="2238183"/>
                  <a:ext cx="8051800" cy="672892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60063" y="2084925"/>
                  <a:ext cx="8181468" cy="7022958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" name="矩形 7"/>
            <p:cNvSpPr/>
            <p:nvPr/>
          </p:nvSpPr>
          <p:spPr>
            <a:xfrm>
              <a:off x="778382" y="2187119"/>
              <a:ext cx="7889368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2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春天来了，草地上很多人在放风筝。看着这些美丽的风筝，明明不禁说：</a:t>
              </a:r>
              <a:r>
                <a:rPr lang="en-US" altLang="zh-CN" sz="22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22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快把我们的风筝放起来吧！</a:t>
              </a:r>
              <a:r>
                <a:rPr lang="en-US" altLang="zh-CN" sz="22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2200" b="1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说着，他把风筝高高地举过头顶，我右手拿着线轴，左手拉着风筝线，飞快地向前跑。这时，明明把风筝向空中一抛，我急忙迎风加速跑了起来，风筝就摇摇晃晃地飞了起来。我随着风的大小放线收线，风筝一点儿一点儿地飞向了蔚蓝的天空。在一旁观看的丽丽不停地大声叫好。</a:t>
              </a:r>
              <a:endPara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5258" y="702034"/>
            <a:ext cx="8313484" cy="3739432"/>
            <a:chOff x="260063" y="2084925"/>
            <a:chExt cx="8313484" cy="8289911"/>
          </a:xfrm>
        </p:grpSpPr>
        <p:sp>
          <p:nvSpPr>
            <p:cNvPr id="8" name="矩形 7"/>
            <p:cNvSpPr/>
            <p:nvPr/>
          </p:nvSpPr>
          <p:spPr>
            <a:xfrm>
              <a:off x="380713" y="2238183"/>
              <a:ext cx="1425068" cy="1118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示例二：</a:t>
              </a:r>
              <a:endParaRPr lang="zh-CN" altLang="en-US" sz="24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60063" y="2084925"/>
              <a:ext cx="8313484" cy="8289911"/>
              <a:chOff x="260063" y="2084925"/>
              <a:chExt cx="8313484" cy="828991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26231" y="2238183"/>
                <a:ext cx="8177466" cy="793688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60063" y="2084925"/>
                <a:ext cx="8313484" cy="828991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535908" y="1212035"/>
            <a:ext cx="80608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开始放风筝了，我举起了燕子风筝，东东自己拉着线，过了一会儿，东东大叫一声：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放！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我便把风筝向高空一扬，东东立刻向前跑了起来，风筝也慢慢升上了天空。看着风筝越飞越高，我高兴得手舞足蹈，追着东东一边往前跑一边喊：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东东再放高一点儿！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见东东拉了拉风筝线，又把线放长了一些，风筝果然随着风儿越飞越高。在蓝天白云的衬托下，我们那只燕子显得格外漂亮。这时，我放眼望去，天空中还有很多风筝，有黄色的蝴蝶、灰色的老鹰、绿色的青蛙，还有红色的小金鱼</a:t>
            </a:r>
            <a:r>
              <a:rPr lang="en-US" altLang="zh-CN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构成了一幅美丽的图画。</a:t>
            </a:r>
            <a:endParaRPr lang="zh-CN" altLang="en-US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258" y="632184"/>
            <a:ext cx="8313484" cy="4092216"/>
            <a:chOff x="260063" y="2084925"/>
            <a:chExt cx="8313484" cy="8289911"/>
          </a:xfrm>
        </p:grpSpPr>
        <p:sp>
          <p:nvSpPr>
            <p:cNvPr id="3" name="矩形 2"/>
            <p:cNvSpPr/>
            <p:nvPr/>
          </p:nvSpPr>
          <p:spPr>
            <a:xfrm>
              <a:off x="380713" y="2238183"/>
              <a:ext cx="1425068" cy="1118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示例三：</a:t>
              </a:r>
              <a:endParaRPr lang="zh-CN" altLang="en-US" sz="24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60063" y="2084925"/>
              <a:ext cx="8313484" cy="8289911"/>
              <a:chOff x="260063" y="2084925"/>
              <a:chExt cx="8313484" cy="828991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26231" y="2263910"/>
                <a:ext cx="8177466" cy="7936889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60063" y="2084925"/>
                <a:ext cx="8313484" cy="828991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535908" y="1148535"/>
            <a:ext cx="806081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一到公园，我就看见那儿已经有许多人在放风筝了，天空中五颜六色的风筝高高飞起，美丽极了。我兴奋地开始放风筝了。我先把线系在风筝上，然后一只手拿着风筝，一只手拿着线，边跑边慢慢放线，风筝就慢慢飘上天空，飞到了一定高度就不往上飞了。我把线一收一放，风筝继续向上飞去。看着我的老鹰风筝逐渐高过蜻蜓风筝、金鱼风筝，我心里美滋滋的。突然风停了，我的“黑鹰”转着圈往下掉，我生怕它落在水里，急忙用绞盘收线，并飞也似的向远处跑去。“黑鹰”安全地落到了草地上。过了很久，风才来，我又把风筝放上蓝天。我望着风筝，真想叫它采几朵白云回来，放在教室里，那该多好哇。</a:t>
            </a:r>
            <a:endParaRPr lang="zh-CN" altLang="en-US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11052" y="1063983"/>
            <a:ext cx="797094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8D5AB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示例一中对三个小朋友放风筝的情景都描写到了。</a:t>
            </a:r>
            <a:endParaRPr lang="zh-CN" altLang="en-US" sz="2600" b="1" dirty="0">
              <a:solidFill>
                <a:srgbClr val="8D5AB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11052" y="451526"/>
            <a:ext cx="113834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8D5AB2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评价：</a:t>
            </a:r>
            <a:endParaRPr lang="zh-CN" altLang="en-US" sz="2600" b="1" dirty="0">
              <a:solidFill>
                <a:srgbClr val="8D5AB2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11052" y="1556426"/>
            <a:ext cx="8536098" cy="146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8D5AB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示例二主要是写“我”和东东放风筝的过程，这个过程里，“我”和东东放风筝的动作、语言都写得特别好，但是第三个小朋友没有写到。</a:t>
            </a:r>
            <a:endParaRPr lang="zh-CN" altLang="en-US" sz="2600" b="1" dirty="0">
              <a:solidFill>
                <a:srgbClr val="8D5AB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1052" y="3025354"/>
            <a:ext cx="8536098" cy="146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solidFill>
                  <a:srgbClr val="8D5AB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示例三主要是写“我”放风筝的过程，语言写得也很优美，写得非常有意思，将“我”放风筝时的动作和心理活动都写出来了，但是其他两个小朋友却没有提到。</a:t>
            </a:r>
            <a:endParaRPr lang="zh-CN" altLang="en-US" sz="2600" b="1" dirty="0">
              <a:solidFill>
                <a:srgbClr val="8D5AB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15814" y="482972"/>
            <a:ext cx="6683046" cy="128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根据意见，修改习作，修改完之后再读一读。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262" y="2041816"/>
            <a:ext cx="6245475" cy="26736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46189" y="847451"/>
            <a:ext cx="7096055" cy="128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誊写修改后的习作，并在小组内交换读，选出本组内的优秀习作。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072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246189" y="2506908"/>
            <a:ext cx="7096055" cy="128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优秀作者朗读自己的习作，并张贴在班级展示栏。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板书设计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: 圆角 18"/>
          <p:cNvSpPr/>
          <p:nvPr/>
        </p:nvSpPr>
        <p:spPr>
          <a:xfrm>
            <a:off x="2132611" y="881178"/>
            <a:ext cx="4878777" cy="65376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习作：看图画，写一写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: 圆角 18"/>
          <p:cNvSpPr/>
          <p:nvPr/>
        </p:nvSpPr>
        <p:spPr>
          <a:xfrm>
            <a:off x="311631" y="2166729"/>
            <a:ext cx="9059158" cy="107919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观察图画→描述画面→完成习作→交换互评→修改完善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1617933" y="1198939"/>
            <a:ext cx="61960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习作：看图画，写一写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9"/>
          <a:stretch>
            <a:fillRect/>
          </a:stretch>
        </p:blipFill>
        <p:spPr bwMode="auto">
          <a:xfrm>
            <a:off x="146050" y="122238"/>
            <a:ext cx="23082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3242"/>
            <a:ext cx="9144000" cy="30302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87258" y="836247"/>
            <a:ext cx="6102251" cy="6417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  <a:defRPr sz="32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仔细观察课本插图，想一想：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87259" y="1623022"/>
            <a:ext cx="8718550" cy="105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图画上天气怎么样？在什么地方？有哪些人？他们在干什么？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041" y="2885265"/>
            <a:ext cx="7883918" cy="1668843"/>
            <a:chOff x="466593" y="1782916"/>
            <a:chExt cx="7883918" cy="166884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93486" y="1782916"/>
              <a:ext cx="7557025" cy="1668843"/>
            </a:xfrm>
            <a:custGeom>
              <a:avLst/>
              <a:gdLst>
                <a:gd name="connsiteX0" fmla="*/ 3727714 w 7557025"/>
                <a:gd name="connsiteY0" fmla="*/ 566584 h 1668843"/>
                <a:gd name="connsiteX1" fmla="*/ 3414040 w 7557025"/>
                <a:gd name="connsiteY1" fmla="*/ 820584 h 1668843"/>
                <a:gd name="connsiteX2" fmla="*/ 3727714 w 7557025"/>
                <a:gd name="connsiteY2" fmla="*/ 1074584 h 1668843"/>
                <a:gd name="connsiteX3" fmla="*/ 4041388 w 7557025"/>
                <a:gd name="connsiteY3" fmla="*/ 820584 h 1668843"/>
                <a:gd name="connsiteX4" fmla="*/ 3727714 w 7557025"/>
                <a:gd name="connsiteY4" fmla="*/ 566584 h 1668843"/>
                <a:gd name="connsiteX5" fmla="*/ 0 w 7557025"/>
                <a:gd name="connsiteY5" fmla="*/ 0 h 1668843"/>
                <a:gd name="connsiteX6" fmla="*/ 7557025 w 7557025"/>
                <a:gd name="connsiteY6" fmla="*/ 0 h 1668843"/>
                <a:gd name="connsiteX7" fmla="*/ 7557025 w 7557025"/>
                <a:gd name="connsiteY7" fmla="*/ 1668843 h 1668843"/>
                <a:gd name="connsiteX8" fmla="*/ 0 w 7557025"/>
                <a:gd name="connsiteY8" fmla="*/ 1668843 h 166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7025" h="1668843">
                  <a:moveTo>
                    <a:pt x="3727714" y="566584"/>
                  </a:moveTo>
                  <a:cubicBezTo>
                    <a:pt x="3554477" y="566584"/>
                    <a:pt x="3414040" y="680304"/>
                    <a:pt x="3414040" y="820584"/>
                  </a:cubicBezTo>
                  <a:cubicBezTo>
                    <a:pt x="3414040" y="960864"/>
                    <a:pt x="3554477" y="1074584"/>
                    <a:pt x="3727714" y="1074584"/>
                  </a:cubicBezTo>
                  <a:cubicBezTo>
                    <a:pt x="3900951" y="1074584"/>
                    <a:pt x="4041388" y="960864"/>
                    <a:pt x="4041388" y="820584"/>
                  </a:cubicBezTo>
                  <a:cubicBezTo>
                    <a:pt x="4041388" y="680304"/>
                    <a:pt x="3900951" y="566584"/>
                    <a:pt x="3727714" y="566584"/>
                  </a:cubicBezTo>
                  <a:close/>
                  <a:moveTo>
                    <a:pt x="0" y="0"/>
                  </a:moveTo>
                  <a:lnTo>
                    <a:pt x="7557025" y="0"/>
                  </a:lnTo>
                  <a:lnTo>
                    <a:pt x="7557025" y="1668843"/>
                  </a:lnTo>
                  <a:lnTo>
                    <a:pt x="0" y="1668843"/>
                  </a:lnTo>
                  <a:close/>
                </a:path>
              </a:pathLst>
            </a:custGeom>
          </p:spPr>
        </p:pic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3117850" y="1803555"/>
              <a:ext cx="711200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人物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5194300" y="1784505"/>
              <a:ext cx="711200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天气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3117850" y="2646707"/>
              <a:ext cx="711200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地点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4"/>
            <p:cNvSpPr txBox="1">
              <a:spLocks noChangeArrowheads="1"/>
            </p:cNvSpPr>
            <p:nvPr/>
          </p:nvSpPr>
          <p:spPr bwMode="auto">
            <a:xfrm>
              <a:off x="5207000" y="2645275"/>
              <a:ext cx="711200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事情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4"/>
            <p:cNvSpPr txBox="1">
              <a:spLocks noChangeArrowheads="1"/>
            </p:cNvSpPr>
            <p:nvPr/>
          </p:nvSpPr>
          <p:spPr bwMode="auto">
            <a:xfrm>
              <a:off x="466593" y="1854355"/>
              <a:ext cx="2527300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三个小朋友、一家三口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4"/>
            <p:cNvSpPr txBox="1">
              <a:spLocks noChangeArrowheads="1"/>
            </p:cNvSpPr>
            <p:nvPr/>
          </p:nvSpPr>
          <p:spPr bwMode="auto">
            <a:xfrm>
              <a:off x="1179062" y="2978378"/>
              <a:ext cx="1595627" cy="359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1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一片大草地上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4"/>
            <p:cNvSpPr txBox="1">
              <a:spLocks noChangeArrowheads="1"/>
            </p:cNvSpPr>
            <p:nvPr/>
          </p:nvSpPr>
          <p:spPr bwMode="auto">
            <a:xfrm>
              <a:off x="6150109" y="1908605"/>
              <a:ext cx="1803401" cy="359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1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天气很好，晴天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6232655" y="2978378"/>
              <a:ext cx="1406395" cy="359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10000"/>
                </a:lnSpc>
                <a:spcBef>
                  <a:spcPts val="12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一起放风筝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112713"/>
            <a:ext cx="250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观察图片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43257" y="2108313"/>
            <a:ext cx="4572000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lnSpc>
                <a:spcPct val="125000"/>
              </a:lnSpc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按照一定的顺序观察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74363" y="600445"/>
            <a:ext cx="7867650" cy="367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认真观察近处放风筝的两个小男孩和拿风筝的小女孩，请三位学生上台表演，再现这个情境。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其他学生观察，尝试描述动作。注意准确运用动词。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3590" y="909673"/>
            <a:ext cx="5165890" cy="370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marL="457200" indent="-457200" eaLnBrk="1" latinLnBrk="1" hangingPunct="1">
              <a:lnSpc>
                <a:spcPct val="125000"/>
              </a:lnSpc>
              <a:buFont typeface="Wingdings" panose="05000000000000000000" pitchFamily="2" charset="2"/>
              <a:buChar char="l"/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indent="0">
              <a:buNone/>
            </a:pPr>
            <a:r>
              <a:rPr lang="zh-CN" altLang="en-US" dirty="0"/>
              <a:t>    右边的小男孩先拿起燕子风筝，然后将风筝举过头顶，接着另一个小男孩牵着线快速地向前跑去。旁边拿着蝴蝶风筝的小女孩望着他们，跃跃欲试。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20" y="1218628"/>
            <a:ext cx="3239864" cy="23994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13168" y="604423"/>
            <a:ext cx="8047038" cy="123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远处一家三口的动作又是怎样的呢？请三位同学描述，看谁说得最准确、生动。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77080" y="2172698"/>
            <a:ext cx="7583126" cy="185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小男孩扯着风筝线缓缓后退，一旁的爸爸妈妈仰头望着三角形风筝，爸爸伸手指着风筝。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60388" y="338138"/>
            <a:ext cx="504031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联系生活，想象语言。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42988" y="1020763"/>
            <a:ext cx="7504112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看到天上的风筝，你会说：“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风筝高高飞起来了，你会说：“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 hangingPunct="1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如果你是旁边的小女孩，你会说：“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97192" y="484382"/>
            <a:ext cx="7273925" cy="123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回想自己放风筝的经历，分组讨论图上的每个人物分别会说些什么。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2519" y="1723183"/>
            <a:ext cx="7144289" cy="308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marL="457200" indent="-457200" eaLnBrk="1" latinLnBrk="1" hangingPunct="1">
              <a:lnSpc>
                <a:spcPct val="125000"/>
              </a:lnSpc>
              <a:buFont typeface="Wingdings" panose="05000000000000000000" pitchFamily="2" charset="2"/>
              <a:buChar char="l"/>
              <a:defRPr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indent="0">
              <a:buNone/>
            </a:pPr>
            <a:r>
              <a:rPr lang="zh-CN" altLang="en-US" dirty="0">
                <a:solidFill>
                  <a:srgbClr val="8D5AB2"/>
                </a:solidFill>
              </a:rPr>
              <a:t>    小女孩说：“我多想把风筝放起来啊！”奔跑的小男孩说：“我这次一定要把风筝放起来。”后退的小男孩说：“风筝越飞越高了。”爸爸妈妈说：“看，儿子放的风筝飞得真高！”</a:t>
            </a:r>
            <a:endParaRPr lang="zh-CN" altLang="en-US" dirty="0">
              <a:solidFill>
                <a:srgbClr val="8D5AB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2358</Words>
  <Application>WPS 演示</Application>
  <PresentationFormat>全屏显示(16:9)</PresentationFormat>
  <Paragraphs>135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Cambria</vt:lpstr>
      <vt:lpstr>黑体</vt:lpstr>
      <vt:lpstr>等线 Light</vt:lpstr>
      <vt:lpstr>楷体</vt:lpstr>
      <vt:lpstr>Calibri</vt:lpstr>
      <vt:lpstr>微软雅黑</vt:lpstr>
      <vt:lpstr>Arial Unicode MS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 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469</cp:revision>
  <dcterms:created xsi:type="dcterms:W3CDTF">2016-01-14T07:05:00Z</dcterms:created>
  <dcterms:modified xsi:type="dcterms:W3CDTF">2026-02-28T06:35:55Z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EB219C57F21D4CCC8F909C4B6964DAD3_12</vt:lpwstr>
  </property>
  <property fmtid="{D5CDD505-2E9C-101B-9397-08002B2CF9AE}" pid="4" name="KSOProductBuildVer">
    <vt:lpwstr>2052-12.1.0.25225</vt:lpwstr>
  </property>
</Properties>
</file>