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5"/>
  </p:notesMasterIdLst>
  <p:handoutMasterIdLst>
    <p:handoutMasterId r:id="rId39"/>
  </p:handoutMasterIdLst>
  <p:sldIdLst>
    <p:sldId id="318" r:id="rId3"/>
    <p:sldId id="324" r:id="rId4"/>
    <p:sldId id="357" r:id="rId6"/>
    <p:sldId id="351" r:id="rId7"/>
    <p:sldId id="328" r:id="rId8"/>
    <p:sldId id="353" r:id="rId9"/>
    <p:sldId id="329" r:id="rId10"/>
    <p:sldId id="354" r:id="rId11"/>
    <p:sldId id="334" r:id="rId12"/>
    <p:sldId id="335" r:id="rId13"/>
    <p:sldId id="355" r:id="rId14"/>
    <p:sldId id="356" r:id="rId15"/>
    <p:sldId id="325" r:id="rId16"/>
    <p:sldId id="358" r:id="rId17"/>
    <p:sldId id="326" r:id="rId18"/>
    <p:sldId id="336" r:id="rId19"/>
    <p:sldId id="349" r:id="rId20"/>
    <p:sldId id="338" r:id="rId21"/>
    <p:sldId id="361" r:id="rId22"/>
    <p:sldId id="339" r:id="rId23"/>
    <p:sldId id="362" r:id="rId24"/>
    <p:sldId id="363" r:id="rId25"/>
    <p:sldId id="337" r:id="rId26"/>
    <p:sldId id="340" r:id="rId27"/>
    <p:sldId id="327" r:id="rId28"/>
    <p:sldId id="332" r:id="rId29"/>
    <p:sldId id="333" r:id="rId30"/>
    <p:sldId id="348" r:id="rId31"/>
    <p:sldId id="342" r:id="rId32"/>
    <p:sldId id="347" r:id="rId33"/>
    <p:sldId id="364" r:id="rId34"/>
    <p:sldId id="359" r:id="rId35"/>
    <p:sldId id="360" r:id="rId36"/>
    <p:sldId id="344" r:id="rId37"/>
    <p:sldId id="341" r:id="rId38"/>
  </p:sldIdLst>
  <p:sldSz cx="9144000" cy="5143500" type="screen16x9"/>
  <p:notesSz cx="6858000" cy="9144000"/>
  <p:embeddedFontLst>
    <p:embeddedFont>
      <p:font typeface="Calibri" panose="020F0502020204030204"/>
      <p:regular r:id="rId43"/>
      <p:bold r:id="rId44"/>
      <p:italic r:id="rId45"/>
      <p:boldItalic r:id="rId46"/>
    </p:embeddedFont>
    <p:embeddedFont>
      <p:font typeface="Calibri" panose="020F0502020204030204" pitchFamily="34" charset="0"/>
      <p:regular r:id="rId47"/>
      <p:bold r:id="rId48"/>
      <p:italic r:id="rId49"/>
      <p:boldItalic r:id="rId50"/>
    </p:embeddedFont>
    <p:embeddedFont>
      <p:font typeface="楷体" panose="02010609060101010101" charset="-122"/>
      <p:regular r:id="rId51"/>
    </p:embeddedFont>
    <p:embeddedFont>
      <p:font typeface="黑体" panose="02010609060101010101" pitchFamily="49" charset="-122"/>
      <p:regular r:id="rId52"/>
    </p:embeddedFont>
  </p:embeddedFontLst>
  <p:custDataLst>
    <p:tags r:id="rId53"/>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a:ea typeface="宋体" panose="02010600030101010101" pitchFamily="2" charset="-122"/>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14D1F"/>
    <a:srgbClr val="60675D"/>
    <a:srgbClr val="9EA59B"/>
    <a:srgbClr val="FEF9F2"/>
    <a:srgbClr val="F6903C"/>
    <a:srgbClr val="0033CC"/>
    <a:srgbClr val="E6E6E6"/>
    <a:srgbClr val="FFFFFF"/>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90" d="100"/>
          <a:sy n="90" d="100"/>
        </p:scale>
        <p:origin x="102" y="906"/>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3" Type="http://schemas.openxmlformats.org/officeDocument/2006/relationships/tags" Target="tags/tag1.xml"/><Relationship Id="rId52" Type="http://schemas.openxmlformats.org/officeDocument/2006/relationships/font" Target="fonts/font10.fntdata"/><Relationship Id="rId51" Type="http://schemas.openxmlformats.org/officeDocument/2006/relationships/font" Target="fonts/font9.fntdata"/><Relationship Id="rId50" Type="http://schemas.openxmlformats.org/officeDocument/2006/relationships/font" Target="fonts/font8.fntdata"/><Relationship Id="rId5" Type="http://schemas.openxmlformats.org/officeDocument/2006/relationships/notesMaster" Target="notesMasters/notesMaster1.xml"/><Relationship Id="rId49" Type="http://schemas.openxmlformats.org/officeDocument/2006/relationships/font" Target="fonts/font7.fntdata"/><Relationship Id="rId48" Type="http://schemas.openxmlformats.org/officeDocument/2006/relationships/font" Target="fonts/font6.fntdata"/><Relationship Id="rId47" Type="http://schemas.openxmlformats.org/officeDocument/2006/relationships/font" Target="fonts/font5.fntdata"/><Relationship Id="rId46" Type="http://schemas.openxmlformats.org/officeDocument/2006/relationships/font" Target="fonts/font4.fntdata"/><Relationship Id="rId45" Type="http://schemas.openxmlformats.org/officeDocument/2006/relationships/font" Target="fonts/font3.fntdata"/><Relationship Id="rId44" Type="http://schemas.openxmlformats.org/officeDocument/2006/relationships/font" Target="fonts/font2.fntdata"/><Relationship Id="rId43" Type="http://schemas.openxmlformats.org/officeDocument/2006/relationships/font" Target="fonts/font1.fntdata"/><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2.xml"/><Relationship Id="rId39" Type="http://schemas.openxmlformats.org/officeDocument/2006/relationships/handoutMaster" Target="handoutMasters/handoutMaster1.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状元成才路</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DE98105A-5065-4C14-8B1E-06F35A44F5DB}"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状元成才路</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状元成才路</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63913B66-B225-46FB-B8B3-6C6FF0D9BF97}"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状元成才路</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14" name="图片 13"/>
          <p:cNvPicPr>
            <a:picLocks noChangeAspect="1"/>
          </p:cNvPicPr>
          <p:nvPr userDrawn="1"/>
        </p:nvPicPr>
        <p:blipFill>
          <a:blip r:embed="rId2"/>
          <a:srcRect t="58618"/>
          <a:stretch>
            <a:fillRect/>
          </a:stretch>
        </p:blipFill>
        <p:spPr>
          <a:xfrm>
            <a:off x="0" y="-164554"/>
            <a:ext cx="9144000" cy="5308054"/>
          </a:xfrm>
          <a:prstGeom prst="rect">
            <a:avLst/>
          </a:prstGeom>
        </p:spPr>
      </p:pic>
      <p:pic>
        <p:nvPicPr>
          <p:cNvPr id="3" name="图片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423428" y="50141"/>
            <a:ext cx="668412" cy="587128"/>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10_自定义版式">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11_自定义版式">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3.pn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5"/>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slide" Target="slide25.xml"/><Relationship Id="rId3" Type="http://schemas.openxmlformats.org/officeDocument/2006/relationships/slide" Target="slide2.xml"/><Relationship Id="rId2" Type="http://schemas.openxmlformats.org/officeDocument/2006/relationships/image" Target="../media/image5.pn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microsoft.com/office/2007/relationships/hdphoto" Target="../media/image16.wdp"/><Relationship Id="rId2" Type="http://schemas.openxmlformats.org/officeDocument/2006/relationships/image" Target="../media/image15.png"/><Relationship Id="rId1"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2.png"/><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rcRect t="22601"/>
          <a:stretch>
            <a:fillRect/>
          </a:stretch>
        </p:blipFill>
        <p:spPr>
          <a:xfrm>
            <a:off x="0" y="-164554"/>
            <a:ext cx="9144000" cy="5308054"/>
          </a:xfrm>
          <a:prstGeom prst="rect">
            <a:avLst/>
          </a:prstGeom>
        </p:spPr>
      </p:pic>
      <p:pic>
        <p:nvPicPr>
          <p:cNvPr id="3076" name="图片 20"/>
          <p:cNvPicPr>
            <a:picLocks noChangeAspect="1"/>
          </p:cNvPicPr>
          <p:nvPr/>
        </p:nvPicPr>
        <p:blipFill>
          <a:blip r:embed="rId2"/>
          <a:stretch>
            <a:fillRect/>
          </a:stretch>
        </p:blipFill>
        <p:spPr>
          <a:xfrm>
            <a:off x="3779838" y="5451475"/>
            <a:ext cx="1184275" cy="377825"/>
          </a:xfrm>
          <a:prstGeom prst="rect">
            <a:avLst/>
          </a:prstGeom>
          <a:noFill/>
          <a:ln w="9525">
            <a:noFill/>
          </a:ln>
        </p:spPr>
      </p:pic>
      <p:sp>
        <p:nvSpPr>
          <p:cNvPr id="8" name="文本框 1">
            <a:hlinkClick r:id="rId3" action="ppaction://hlinksldjump"/>
          </p:cNvPr>
          <p:cNvSpPr txBox="1"/>
          <p:nvPr/>
        </p:nvSpPr>
        <p:spPr>
          <a:xfrm>
            <a:off x="1581613" y="1779662"/>
            <a:ext cx="2232248" cy="732893"/>
          </a:xfrm>
          <a:prstGeom prst="rect">
            <a:avLst/>
          </a:prstGeom>
          <a:noFill/>
          <a:ln w="9525">
            <a:noFill/>
          </a:ln>
        </p:spPr>
        <p:txBody>
          <a:bodyPr wrap="square">
            <a:spAutoFit/>
          </a:bodyPr>
          <a:lstStyle/>
          <a:p>
            <a:pPr algn="ctr" eaLnBrk="1" hangingPunct="1">
              <a:lnSpc>
                <a:spcPct val="120000"/>
              </a:lnSpc>
              <a:buNone/>
            </a:pPr>
            <a:r>
              <a:rPr lang="zh-CN" altLang="en-US" sz="4000" b="1" dirty="0">
                <a:latin typeface="楷体" panose="02010609060101010101" charset="-122"/>
                <a:ea typeface="楷体" panose="02010609060101010101" charset="-122"/>
              </a:rPr>
              <a:t>第</a:t>
            </a:r>
            <a:r>
              <a:rPr lang="en-US" altLang="zh-CN" sz="4000" b="1" dirty="0">
                <a:latin typeface="楷体" panose="02010609060101010101" charset="-122"/>
                <a:ea typeface="楷体" panose="02010609060101010101" charset="-122"/>
              </a:rPr>
              <a:t>1</a:t>
            </a:r>
            <a:r>
              <a:rPr lang="zh-CN" altLang="en-US" sz="4000" b="1" dirty="0">
                <a:latin typeface="楷体" panose="02010609060101010101" charset="-122"/>
                <a:ea typeface="楷体" panose="02010609060101010101" charset="-122"/>
              </a:rPr>
              <a:t>课时</a:t>
            </a:r>
            <a:endParaRPr lang="en-US" altLang="zh-CN" sz="4000" b="1" dirty="0">
              <a:latin typeface="楷体" panose="02010609060101010101" charset="-122"/>
              <a:ea typeface="楷体" panose="02010609060101010101" charset="-122"/>
            </a:endParaRPr>
          </a:p>
        </p:txBody>
      </p:sp>
      <p:sp>
        <p:nvSpPr>
          <p:cNvPr id="9" name="文本框 1">
            <a:hlinkClick r:id="rId4" action="ppaction://hlinksldjump"/>
          </p:cNvPr>
          <p:cNvSpPr txBox="1"/>
          <p:nvPr/>
        </p:nvSpPr>
        <p:spPr>
          <a:xfrm>
            <a:off x="5148064" y="1779661"/>
            <a:ext cx="2232248" cy="732893"/>
          </a:xfrm>
          <a:prstGeom prst="rect">
            <a:avLst/>
          </a:prstGeom>
          <a:noFill/>
          <a:ln w="9525">
            <a:noFill/>
          </a:ln>
        </p:spPr>
        <p:txBody>
          <a:bodyPr wrap="square">
            <a:spAutoFit/>
          </a:bodyPr>
          <a:lstStyle>
            <a:defPPr>
              <a:defRPr lang="zh-CN"/>
            </a:defPPr>
            <a:lvl1pPr algn="ctr" eaLnBrk="1" hangingPunct="1">
              <a:lnSpc>
                <a:spcPct val="120000"/>
              </a:lnSpc>
              <a:defRPr sz="4000" b="1">
                <a:latin typeface="楷体" panose="02010609060101010101" charset="-122"/>
                <a:ea typeface="楷体" panose="02010609060101010101" charset="-122"/>
              </a:defRPr>
            </a:lvl1pPr>
          </a:lstStyle>
          <a:p>
            <a:r>
              <a:rPr lang="zh-CN" altLang="en-US" dirty="0"/>
              <a:t>第</a:t>
            </a:r>
            <a:r>
              <a:rPr lang="en-US" altLang="zh-CN" dirty="0"/>
              <a:t>2</a:t>
            </a:r>
            <a:r>
              <a:rPr lang="zh-CN" altLang="en-US" dirty="0"/>
              <a:t>课时</a:t>
            </a:r>
            <a:endParaRPr lang="en-US" altLang="zh-CN"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331640" y="393773"/>
            <a:ext cx="6012160" cy="540725"/>
          </a:xfrm>
          <a:prstGeom prst="rect">
            <a:avLst/>
          </a:prstGeom>
        </p:spPr>
        <p:txBody>
          <a:bodyPr wrap="square">
            <a:spAutoFit/>
          </a:bodyPr>
          <a:lstStyle/>
          <a:p>
            <a:pPr eaLnBrk="1" hangingPunct="1">
              <a:lnSpc>
                <a:spcPct val="120000"/>
              </a:lnSpc>
            </a:pPr>
            <a:r>
              <a:rPr lang="zh-CN" altLang="zh-CN" sz="2800" b="1" dirty="0">
                <a:latin typeface="+mj-ea"/>
                <a:ea typeface="+mj-ea"/>
              </a:rPr>
              <a:t>你们还可以补充桃花的哪些知识？</a:t>
            </a:r>
            <a:endParaRPr lang="zh-CN" altLang="en-US" sz="2800" b="1" dirty="0">
              <a:latin typeface="+mj-ea"/>
              <a:ea typeface="+mj-ea"/>
            </a:endParaRPr>
          </a:p>
        </p:txBody>
      </p:sp>
      <p:grpSp>
        <p:nvGrpSpPr>
          <p:cNvPr id="5" name="组合 4"/>
          <p:cNvGrpSpPr/>
          <p:nvPr/>
        </p:nvGrpSpPr>
        <p:grpSpPr>
          <a:xfrm>
            <a:off x="827584" y="1174852"/>
            <a:ext cx="7042720" cy="1321640"/>
            <a:chOff x="830263" y="662735"/>
            <a:chExt cx="7042720" cy="1321640"/>
          </a:xfrm>
        </p:grpSpPr>
        <p:pic>
          <p:nvPicPr>
            <p:cNvPr id="6" name="图片 5"/>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30263" y="1039813"/>
              <a:ext cx="733425" cy="94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组合 6"/>
            <p:cNvGrpSpPr/>
            <p:nvPr/>
          </p:nvGrpSpPr>
          <p:grpSpPr bwMode="auto">
            <a:xfrm>
              <a:off x="1835150" y="662735"/>
              <a:ext cx="6037833" cy="1297829"/>
              <a:chOff x="1835696" y="663772"/>
              <a:chExt cx="6037304" cy="1296408"/>
            </a:xfrm>
          </p:grpSpPr>
          <p:sp>
            <p:nvSpPr>
              <p:cNvPr id="8" name="对话气泡: 圆角矩形 7"/>
              <p:cNvSpPr/>
              <p:nvPr/>
            </p:nvSpPr>
            <p:spPr>
              <a:xfrm>
                <a:off x="1835696" y="663772"/>
                <a:ext cx="6037304" cy="1296408"/>
              </a:xfrm>
              <a:prstGeom prst="wedgeRoundRectCallout">
                <a:avLst>
                  <a:gd name="adj1" fmla="val -54421"/>
                  <a:gd name="adj2" fmla="val 18256"/>
                  <a:gd name="adj3" fmla="val 16667"/>
                </a:avLst>
              </a:prstGeom>
              <a:solidFill>
                <a:srgbClr val="F2F9E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9" name="矩形 8"/>
              <p:cNvSpPr>
                <a:spLocks noChangeArrowheads="1"/>
              </p:cNvSpPr>
              <p:nvPr/>
            </p:nvSpPr>
            <p:spPr bwMode="auto">
              <a:xfrm>
                <a:off x="1843723" y="723722"/>
                <a:ext cx="5965303" cy="1131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zh-CN" altLang="en-US" sz="2800" b="1" dirty="0">
                    <a:latin typeface="楷体" panose="02010609060101010101" charset="-122"/>
                    <a:ea typeface="楷体" panose="02010609060101010101" charset="-122"/>
                  </a:rPr>
                  <a:t>    </a:t>
                </a:r>
                <a:r>
                  <a:rPr lang="zh-CN" altLang="zh-CN" sz="2800" b="1" dirty="0">
                    <a:latin typeface="楷体" panose="02010609060101010101" charset="-122"/>
                    <a:ea typeface="楷体" panose="02010609060101010101" charset="-122"/>
                  </a:rPr>
                  <a:t>桃花是先开花后长叶子的，而其他很多树都是先长叶子后开花。</a:t>
                </a:r>
                <a:endParaRPr lang="zh-CN" altLang="en-US" sz="2800" b="1" dirty="0">
                  <a:latin typeface="楷体" panose="02010609060101010101" charset="-122"/>
                  <a:ea typeface="楷体" panose="02010609060101010101" charset="-122"/>
                </a:endParaRPr>
              </a:p>
            </p:txBody>
          </p:sp>
        </p:grpSp>
      </p:grpSp>
      <p:grpSp>
        <p:nvGrpSpPr>
          <p:cNvPr id="10" name="组合 9"/>
          <p:cNvGrpSpPr/>
          <p:nvPr/>
        </p:nvGrpSpPr>
        <p:grpSpPr>
          <a:xfrm>
            <a:off x="1057849" y="2859782"/>
            <a:ext cx="7689313" cy="1234370"/>
            <a:chOff x="830263" y="2056613"/>
            <a:chExt cx="7689313" cy="1234370"/>
          </a:xfrm>
        </p:grpSpPr>
        <p:grpSp>
          <p:nvGrpSpPr>
            <p:cNvPr id="11" name="组合 10"/>
            <p:cNvGrpSpPr/>
            <p:nvPr/>
          </p:nvGrpSpPr>
          <p:grpSpPr bwMode="auto">
            <a:xfrm>
              <a:off x="830263" y="2056613"/>
              <a:ext cx="6707182" cy="1234370"/>
              <a:chOff x="537622" y="2222892"/>
              <a:chExt cx="6707391" cy="1235256"/>
            </a:xfrm>
          </p:grpSpPr>
          <p:sp>
            <p:nvSpPr>
              <p:cNvPr id="13" name="对话气泡: 圆角矩形 12"/>
              <p:cNvSpPr/>
              <p:nvPr/>
            </p:nvSpPr>
            <p:spPr>
              <a:xfrm>
                <a:off x="537622" y="2222892"/>
                <a:ext cx="6707391" cy="1235256"/>
              </a:xfrm>
              <a:prstGeom prst="wedgeRoundRectCallout">
                <a:avLst>
                  <a:gd name="adj1" fmla="val 54434"/>
                  <a:gd name="adj2" fmla="val -4269"/>
                  <a:gd name="adj3" fmla="val 16667"/>
                </a:avLst>
              </a:prstGeom>
              <a:solidFill>
                <a:srgbClr val="E5F6F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400"/>
              </a:p>
            </p:txBody>
          </p:sp>
          <p:sp>
            <p:nvSpPr>
              <p:cNvPr id="14" name="矩形 10"/>
              <p:cNvSpPr>
                <a:spLocks noChangeArrowheads="1"/>
              </p:cNvSpPr>
              <p:nvPr/>
            </p:nvSpPr>
            <p:spPr bwMode="auto">
              <a:xfrm>
                <a:off x="555219" y="2256665"/>
                <a:ext cx="6377074" cy="1161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zh-CN" altLang="en-US" sz="2800" b="1" dirty="0">
                    <a:latin typeface="楷体" panose="02010609060101010101" charset="-122"/>
                    <a:ea typeface="楷体" panose="02010609060101010101" charset="-122"/>
                  </a:rPr>
                  <a:t>    </a:t>
                </a:r>
                <a:r>
                  <a:rPr lang="zh-CN" altLang="zh-CN" sz="2800" b="1" dirty="0">
                    <a:latin typeface="楷体" panose="02010609060101010101" charset="-122"/>
                    <a:ea typeface="楷体" panose="02010609060101010101" charset="-122"/>
                  </a:rPr>
                  <a:t>桃树枝干上会分泌一些桃胶，这些桃胶还是一味中药。</a:t>
                </a:r>
                <a:endParaRPr lang="zh-CN" altLang="en-US" sz="2800" b="1" dirty="0">
                  <a:latin typeface="楷体" panose="02010609060101010101" charset="-122"/>
                  <a:ea typeface="楷体" panose="02010609060101010101" charset="-122"/>
                </a:endParaRPr>
              </a:p>
            </p:txBody>
          </p:sp>
        </p:grpSp>
        <p:pic>
          <p:nvPicPr>
            <p:cNvPr id="12" name="图片 11"/>
            <p:cNvPicPr>
              <a:picLocks noChangeAspect="1"/>
            </p:cNvPicPr>
            <p:nvPr/>
          </p:nvPicPr>
          <p:blipFill>
            <a:blip r:embed="rId2">
              <a:extLst>
                <a:ext uri="{BEBA8EAE-BF5A-486C-A8C5-ECC9F3942E4B}">
                  <a14:imgProps xmlns:a14="http://schemas.microsoft.com/office/drawing/2010/main">
                    <a14:imgLayer r:embed="rId3">
                      <a14:imgEffect>
                        <a14:backgroundRemoval t="706" b="96706" l="1760" r="99707">
                          <a14:foregroundMark x1="89443" y1="67529" x2="87097" y2="69882"/>
                          <a14:foregroundMark x1="86217" y1="72235" x2="98534" y2="75529"/>
                          <a14:foregroundMark x1="57478" y1="77647" x2="55132" y2="92000"/>
                          <a14:foregroundMark x1="55132" y1="92000" x2="55718" y2="94588"/>
                          <a14:foregroundMark x1="33138" y1="93647" x2="31378" y2="96706"/>
                          <a14:foregroundMark x1="41056" y1="36471" x2="40762" y2="44471"/>
                          <a14:foregroundMark x1="65103" y1="30824" x2="68035" y2="44000"/>
                          <a14:foregroundMark x1="47214" y1="7765" x2="32551" y2="13176"/>
                          <a14:foregroundMark x1="32551" y1="13176" x2="17009" y2="25647"/>
                          <a14:foregroundMark x1="17009" y1="25647" x2="15543" y2="28471"/>
                          <a14:foregroundMark x1="17889" y1="12000" x2="9091" y2="28471"/>
                          <a14:foregroundMark x1="32258" y1="6353" x2="16422" y2="7294"/>
                          <a14:foregroundMark x1="37537" y1="4941" x2="51906" y2="8471"/>
                          <a14:foregroundMark x1="51906" y1="8471" x2="64809" y2="16235"/>
                          <a14:foregroundMark x1="64809" y1="16235" x2="66276" y2="18118"/>
                          <a14:foregroundMark x1="4985" y1="23765" x2="3519" y2="28471"/>
                          <a14:foregroundMark x1="3519" y1="19529" x2="1760" y2="19294"/>
                          <a14:foregroundMark x1="41349" y1="706" x2="39003" y2="1882"/>
                          <a14:foregroundMark x1="86510" y1="68941" x2="99707" y2="72471"/>
                          <a14:foregroundMark x1="89736" y1="68941" x2="93842" y2="66588"/>
                          <a14:foregroundMark x1="87097" y1="67294" x2="92962" y2="61412"/>
                          <a14:foregroundMark x1="87390" y1="70118" x2="94135" y2="70353"/>
                          <a14:foregroundMark x1="87097" y1="76941" x2="95015" y2="77882"/>
                          <a14:foregroundMark x1="90909" y1="76471" x2="95894" y2="78353"/>
                          <a14:foregroundMark x1="93548" y1="73647" x2="97947" y2="76000"/>
                          <a14:foregroundMark x1="95308" y1="78353" x2="98240" y2="79765"/>
                          <a14:foregroundMark x1="97654" y1="77882" x2="98240" y2="77882"/>
                        </a14:backgroundRemoval>
                      </a14:imgEffect>
                    </a14:imgLayer>
                  </a14:imgProps>
                </a:ext>
              </a:extLst>
            </a:blip>
            <a:stretch>
              <a:fillRect/>
            </a:stretch>
          </p:blipFill>
          <p:spPr>
            <a:xfrm flipH="1">
              <a:off x="7578739" y="2118386"/>
              <a:ext cx="940837" cy="1172597"/>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right)">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043608" y="1291585"/>
            <a:ext cx="6819496" cy="3584421"/>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77576" y="88120"/>
            <a:ext cx="8182856" cy="1126783"/>
          </a:xfrm>
          <a:prstGeom prst="rect">
            <a:avLst/>
          </a:prstGeom>
        </p:spPr>
        <p:txBody>
          <a:bodyPr wrap="square">
            <a:spAutoFit/>
          </a:bodyPr>
          <a:lstStyle/>
          <a:p>
            <a:pPr eaLnBrk="1" hangingPunct="1">
              <a:lnSpc>
                <a:spcPct val="120000"/>
              </a:lnSpc>
            </a:pPr>
            <a:r>
              <a:rPr lang="zh-CN" altLang="en-US" sz="3000" b="1" dirty="0">
                <a:latin typeface="宋体" panose="02010600030101010101" pitchFamily="2" charset="-122"/>
              </a:rPr>
              <a:t>    仿照桃花记录卡，结合观察所得，写一份植物观察记录卡。</a:t>
            </a:r>
            <a:endParaRPr lang="zh-CN" altLang="en-US" sz="3000" b="1" dirty="0">
              <a:latin typeface="宋体" panose="02010600030101010101" pitchFamily="2" charset="-122"/>
            </a:endParaRPr>
          </a:p>
        </p:txBody>
      </p:sp>
      <p:sp>
        <p:nvSpPr>
          <p:cNvPr id="5" name="矩形 4"/>
          <p:cNvSpPr/>
          <p:nvPr/>
        </p:nvSpPr>
        <p:spPr>
          <a:xfrm>
            <a:off x="1290337" y="1291585"/>
            <a:ext cx="700833" cy="400110"/>
          </a:xfrm>
          <a:prstGeom prst="rect">
            <a:avLst/>
          </a:prstGeom>
        </p:spPr>
        <p:txBody>
          <a:bodyPr wrap="none">
            <a:spAutoFit/>
          </a:bodyPr>
          <a:lstStyle/>
          <a:p>
            <a:r>
              <a:rPr lang="zh-CN" altLang="en-US" sz="2000" b="1" dirty="0"/>
              <a:t>名称</a:t>
            </a:r>
            <a:endParaRPr lang="zh-CN" altLang="en-US" sz="2000" b="1" dirty="0"/>
          </a:p>
        </p:txBody>
      </p:sp>
      <p:sp>
        <p:nvSpPr>
          <p:cNvPr id="6" name="矩形 5"/>
          <p:cNvSpPr/>
          <p:nvPr/>
        </p:nvSpPr>
        <p:spPr>
          <a:xfrm>
            <a:off x="1290337" y="3035736"/>
            <a:ext cx="758541" cy="400110"/>
          </a:xfrm>
          <a:prstGeom prst="rect">
            <a:avLst/>
          </a:prstGeom>
        </p:spPr>
        <p:txBody>
          <a:bodyPr wrap="none">
            <a:spAutoFit/>
          </a:bodyPr>
          <a:lstStyle/>
          <a:p>
            <a:r>
              <a:rPr lang="zh-CN" altLang="en-US" sz="2000" b="1" dirty="0"/>
              <a:t>颜色 </a:t>
            </a:r>
            <a:endParaRPr lang="zh-CN" altLang="en-US" sz="2000" b="1" dirty="0"/>
          </a:p>
        </p:txBody>
      </p:sp>
      <p:sp>
        <p:nvSpPr>
          <p:cNvPr id="7" name="矩形 6"/>
          <p:cNvSpPr/>
          <p:nvPr/>
        </p:nvSpPr>
        <p:spPr>
          <a:xfrm>
            <a:off x="1290337" y="3579862"/>
            <a:ext cx="700833" cy="400110"/>
          </a:xfrm>
          <a:prstGeom prst="rect">
            <a:avLst/>
          </a:prstGeom>
        </p:spPr>
        <p:txBody>
          <a:bodyPr wrap="none">
            <a:spAutoFit/>
          </a:bodyPr>
          <a:lstStyle/>
          <a:p>
            <a:r>
              <a:rPr lang="zh-CN" altLang="en-US" sz="2000" b="1" dirty="0"/>
              <a:t>气味</a:t>
            </a:r>
            <a:endParaRPr lang="zh-CN" altLang="en-US" sz="2000" b="1" dirty="0"/>
          </a:p>
        </p:txBody>
      </p:sp>
      <p:sp>
        <p:nvSpPr>
          <p:cNvPr id="8" name="矩形 7"/>
          <p:cNvSpPr/>
          <p:nvPr/>
        </p:nvSpPr>
        <p:spPr>
          <a:xfrm>
            <a:off x="1290337" y="1739592"/>
            <a:ext cx="700833" cy="400110"/>
          </a:xfrm>
          <a:prstGeom prst="rect">
            <a:avLst/>
          </a:prstGeom>
        </p:spPr>
        <p:txBody>
          <a:bodyPr wrap="none">
            <a:spAutoFit/>
          </a:bodyPr>
          <a:lstStyle/>
          <a:p>
            <a:r>
              <a:rPr lang="zh-CN" altLang="en-US" sz="2000" b="1" dirty="0"/>
              <a:t>样子</a:t>
            </a:r>
            <a:endParaRPr lang="zh-CN" altLang="en-US" sz="2000" b="1" dirty="0"/>
          </a:p>
        </p:txBody>
      </p:sp>
      <p:sp>
        <p:nvSpPr>
          <p:cNvPr id="9" name="矩形 8"/>
          <p:cNvSpPr/>
          <p:nvPr/>
        </p:nvSpPr>
        <p:spPr>
          <a:xfrm>
            <a:off x="1290337" y="4083918"/>
            <a:ext cx="700833" cy="400110"/>
          </a:xfrm>
          <a:prstGeom prst="rect">
            <a:avLst/>
          </a:prstGeom>
        </p:spPr>
        <p:txBody>
          <a:bodyPr wrap="none">
            <a:spAutoFit/>
          </a:bodyPr>
          <a:lstStyle/>
          <a:p>
            <a:r>
              <a:rPr lang="zh-CN" altLang="en-US" sz="2000" b="1" dirty="0"/>
              <a:t>其他</a:t>
            </a:r>
            <a:endParaRPr lang="zh-CN" altLang="en-US" sz="2000" b="1" dirty="0"/>
          </a:p>
        </p:txBody>
      </p:sp>
      <p:sp>
        <p:nvSpPr>
          <p:cNvPr id="10" name="矩形 9"/>
          <p:cNvSpPr/>
          <p:nvPr/>
        </p:nvSpPr>
        <p:spPr>
          <a:xfrm>
            <a:off x="1974594" y="1275606"/>
            <a:ext cx="918170" cy="400110"/>
          </a:xfrm>
          <a:prstGeom prst="rect">
            <a:avLst/>
          </a:prstGeom>
        </p:spPr>
        <p:txBody>
          <a:bodyPr wrap="square">
            <a:spAutoFit/>
          </a:bodyPr>
          <a:lstStyle/>
          <a:p>
            <a:r>
              <a:rPr lang="zh-CN" altLang="en-US" sz="2000" b="1" dirty="0">
                <a:solidFill>
                  <a:srgbClr val="FF0000"/>
                </a:solidFill>
                <a:latin typeface="楷体" panose="02010609060101010101" charset="-122"/>
                <a:ea typeface="楷体" panose="02010609060101010101" charset="-122"/>
              </a:rPr>
              <a:t>荷花</a:t>
            </a:r>
            <a:endParaRPr lang="zh-CN" altLang="en-US" sz="2000" b="1" dirty="0">
              <a:solidFill>
                <a:srgbClr val="FF0000"/>
              </a:solidFill>
              <a:latin typeface="楷体" panose="02010609060101010101" charset="-122"/>
              <a:ea typeface="楷体" panose="02010609060101010101" charset="-122"/>
            </a:endParaRPr>
          </a:p>
        </p:txBody>
      </p:sp>
      <p:sp>
        <p:nvSpPr>
          <p:cNvPr id="11" name="矩形 10"/>
          <p:cNvSpPr/>
          <p:nvPr/>
        </p:nvSpPr>
        <p:spPr>
          <a:xfrm>
            <a:off x="1946438" y="3003798"/>
            <a:ext cx="2552256" cy="400110"/>
          </a:xfrm>
          <a:prstGeom prst="rect">
            <a:avLst/>
          </a:prstGeom>
        </p:spPr>
        <p:txBody>
          <a:bodyPr wrap="square">
            <a:spAutoFit/>
          </a:bodyPr>
          <a:lstStyle/>
          <a:p>
            <a:r>
              <a:rPr lang="zh-CN" altLang="en-US" sz="2000" b="1" dirty="0">
                <a:solidFill>
                  <a:srgbClr val="FF0000"/>
                </a:solidFill>
                <a:latin typeface="楷体" panose="02010609060101010101" charset="-122"/>
                <a:ea typeface="楷体" panose="02010609060101010101" charset="-122"/>
              </a:rPr>
              <a:t>有粉红的，也有白的</a:t>
            </a:r>
            <a:endParaRPr lang="zh-CN" altLang="en-US" sz="2000" b="1" dirty="0">
              <a:solidFill>
                <a:srgbClr val="FF0000"/>
              </a:solidFill>
              <a:latin typeface="楷体" panose="02010609060101010101" charset="-122"/>
              <a:ea typeface="楷体" panose="02010609060101010101" charset="-122"/>
            </a:endParaRPr>
          </a:p>
        </p:txBody>
      </p:sp>
      <p:sp>
        <p:nvSpPr>
          <p:cNvPr id="12" name="矩形 11"/>
          <p:cNvSpPr/>
          <p:nvPr/>
        </p:nvSpPr>
        <p:spPr>
          <a:xfrm>
            <a:off x="1950932" y="3539753"/>
            <a:ext cx="2552256" cy="400110"/>
          </a:xfrm>
          <a:prstGeom prst="rect">
            <a:avLst/>
          </a:prstGeom>
        </p:spPr>
        <p:txBody>
          <a:bodyPr wrap="square">
            <a:spAutoFit/>
          </a:bodyPr>
          <a:lstStyle/>
          <a:p>
            <a:r>
              <a:rPr lang="zh-CN" altLang="en-US" sz="2000" b="1" dirty="0">
                <a:solidFill>
                  <a:srgbClr val="FF0000"/>
                </a:solidFill>
                <a:latin typeface="楷体" panose="02010609060101010101" charset="-122"/>
                <a:ea typeface="楷体" panose="02010609060101010101" charset="-122"/>
              </a:rPr>
              <a:t>淡淡的清香</a:t>
            </a:r>
            <a:endParaRPr lang="zh-CN" altLang="en-US" sz="2000" b="1" dirty="0">
              <a:solidFill>
                <a:srgbClr val="FF0000"/>
              </a:solidFill>
              <a:latin typeface="楷体" panose="02010609060101010101" charset="-122"/>
              <a:ea typeface="楷体" panose="02010609060101010101" charset="-122"/>
            </a:endParaRPr>
          </a:p>
        </p:txBody>
      </p:sp>
      <p:sp>
        <p:nvSpPr>
          <p:cNvPr id="13" name="矩形 12"/>
          <p:cNvSpPr/>
          <p:nvPr/>
        </p:nvSpPr>
        <p:spPr>
          <a:xfrm>
            <a:off x="1959096" y="1677690"/>
            <a:ext cx="5904008" cy="1323439"/>
          </a:xfrm>
          <a:prstGeom prst="rect">
            <a:avLst/>
          </a:prstGeom>
        </p:spPr>
        <p:txBody>
          <a:bodyPr wrap="square">
            <a:spAutoFit/>
          </a:bodyPr>
          <a:lstStyle/>
          <a:p>
            <a:r>
              <a:rPr lang="zh-CN" altLang="en-US" sz="2000" b="1" dirty="0">
                <a:solidFill>
                  <a:srgbClr val="FF0000"/>
                </a:solidFill>
                <a:latin typeface="楷体" panose="02010609060101010101" charset="-122"/>
                <a:ea typeface="楷体" panose="02010609060101010101" charset="-122"/>
              </a:rPr>
              <a:t>挨挨挤挤的，像一个个碧绿的大圆盘。花朵在这些大圆盘之间冒出来。有的才展开两三片花瓣儿；有的花瓣儿全展开了，露出嫩黄色的小莲蓬；有的还是花骨朵儿，看起来饱胀得马上要破裂似的。</a:t>
            </a:r>
            <a:endParaRPr lang="zh-CN" altLang="en-US" sz="2000" b="1" dirty="0">
              <a:solidFill>
                <a:srgbClr val="FF0000"/>
              </a:solidFill>
              <a:latin typeface="楷体" panose="02010609060101010101" charset="-122"/>
              <a:ea typeface="楷体" panose="02010609060101010101" charset="-122"/>
            </a:endParaRPr>
          </a:p>
        </p:txBody>
      </p:sp>
      <p:sp>
        <p:nvSpPr>
          <p:cNvPr id="14" name="矩形 13"/>
          <p:cNvSpPr/>
          <p:nvPr/>
        </p:nvSpPr>
        <p:spPr>
          <a:xfrm>
            <a:off x="1959096" y="4024104"/>
            <a:ext cx="5214125" cy="707886"/>
          </a:xfrm>
          <a:prstGeom prst="rect">
            <a:avLst/>
          </a:prstGeom>
        </p:spPr>
        <p:txBody>
          <a:bodyPr wrap="square">
            <a:spAutoFit/>
          </a:bodyPr>
          <a:lstStyle/>
          <a:p>
            <a:pPr eaLnBrk="1" hangingPunct="1"/>
            <a:r>
              <a:rPr lang="zh-CN" altLang="en-US" sz="2000" b="1" dirty="0">
                <a:solidFill>
                  <a:srgbClr val="FF0000"/>
                </a:solidFill>
                <a:latin typeface="楷体" panose="02010609060101010101" charset="-122"/>
                <a:ea typeface="楷体" panose="02010609060101010101" charset="-122"/>
              </a:rPr>
              <a:t>全身皆宝，藕和莲子能食用，莲子、根茎、藕节、叶、花及种子的胚芽等都可入药。</a:t>
            </a:r>
            <a:endParaRPr lang="zh-CN" altLang="en-US" sz="2000" b="1" dirty="0">
              <a:solidFill>
                <a:srgbClr val="FF0000"/>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txBox="1"/>
          <p:nvPr/>
        </p:nvSpPr>
        <p:spPr bwMode="auto">
          <a:xfrm>
            <a:off x="2555776" y="267494"/>
            <a:ext cx="4389600" cy="597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lstStyle>
            <a:lvl1pPr defTabSz="850900">
              <a:defRPr>
                <a:solidFill>
                  <a:schemeClr val="tx1"/>
                </a:solidFill>
                <a:latin typeface="Calibri" panose="020F0502020204030204" pitchFamily="34" charset="0"/>
                <a:ea typeface="宋体" panose="02010600030101010101" pitchFamily="2" charset="-122"/>
              </a:defRPr>
            </a:lvl1pPr>
            <a:lvl2pPr marL="742950" indent="-285750" defTabSz="850900">
              <a:defRPr>
                <a:solidFill>
                  <a:schemeClr val="tx1"/>
                </a:solidFill>
                <a:latin typeface="Calibri" panose="020F0502020204030204" pitchFamily="34" charset="0"/>
                <a:ea typeface="宋体" panose="02010600030101010101" pitchFamily="2" charset="-122"/>
              </a:defRPr>
            </a:lvl2pPr>
            <a:lvl3pPr marL="1143000" indent="-228600" defTabSz="850900">
              <a:defRPr>
                <a:solidFill>
                  <a:schemeClr val="tx1"/>
                </a:solidFill>
                <a:latin typeface="Calibri" panose="020F0502020204030204" pitchFamily="34" charset="0"/>
                <a:ea typeface="宋体" panose="02010600030101010101" pitchFamily="2" charset="-122"/>
              </a:defRPr>
            </a:lvl3pPr>
            <a:lvl4pPr marL="1600200" indent="-228600" defTabSz="850900">
              <a:defRPr>
                <a:solidFill>
                  <a:schemeClr val="tx1"/>
                </a:solidFill>
                <a:latin typeface="Calibri" panose="020F0502020204030204" pitchFamily="34" charset="0"/>
                <a:ea typeface="宋体" panose="02010600030101010101" pitchFamily="2" charset="-122"/>
              </a:defRPr>
            </a:lvl4pPr>
            <a:lvl5pPr marL="2057400" indent="-228600" defTabSz="850900">
              <a:defRPr>
                <a:solidFill>
                  <a:schemeClr val="tx1"/>
                </a:solidFill>
                <a:latin typeface="Calibri" panose="020F0502020204030204" pitchFamily="34" charset="0"/>
                <a:ea typeface="宋体" panose="02010600030101010101" pitchFamily="2" charset="-122"/>
              </a:defRPr>
            </a:lvl5pPr>
            <a:lvl6pPr marL="2514600" indent="-228600" defTabSz="8509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8509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8509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8509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3200" b="1" dirty="0">
                <a:latin typeface="黑体" panose="02010609060101010101" pitchFamily="49" charset="-122"/>
                <a:ea typeface="黑体" panose="02010609060101010101" pitchFamily="49" charset="-122"/>
              </a:rPr>
              <a:t>修改记录卡，完善信息</a:t>
            </a:r>
            <a:endParaRPr lang="zh-CN" altLang="en-US" sz="3200" b="1" dirty="0">
              <a:latin typeface="黑体" panose="02010609060101010101" pitchFamily="49" charset="-122"/>
              <a:ea typeface="黑体" panose="02010609060101010101" pitchFamily="49" charset="-122"/>
            </a:endParaRPr>
          </a:p>
        </p:txBody>
      </p:sp>
      <p:sp>
        <p:nvSpPr>
          <p:cNvPr id="16" name="矩形 15"/>
          <p:cNvSpPr/>
          <p:nvPr/>
        </p:nvSpPr>
        <p:spPr>
          <a:xfrm>
            <a:off x="786776" y="1707654"/>
            <a:ext cx="7570448" cy="1651221"/>
          </a:xfrm>
          <a:prstGeom prst="rect">
            <a:avLst/>
          </a:prstGeom>
        </p:spPr>
        <p:txBody>
          <a:bodyPr wrap="square">
            <a:spAutoFit/>
          </a:bodyPr>
          <a:lstStyle/>
          <a:p>
            <a:pPr eaLnBrk="1" hangingPunct="1">
              <a:lnSpc>
                <a:spcPct val="110000"/>
              </a:lnSpc>
            </a:pPr>
            <a:r>
              <a:rPr lang="zh-CN" altLang="en-US" sz="3200" b="1" dirty="0">
                <a:latin typeface="宋体" panose="02010600030101010101" pitchFamily="2" charset="-122"/>
              </a:rPr>
              <a:t>    下面的记录卡</a:t>
            </a:r>
            <a:r>
              <a:rPr lang="zh-CN" altLang="zh-CN" sz="3200" b="1" dirty="0">
                <a:latin typeface="宋体" panose="02010600030101010101" pitchFamily="2" charset="-122"/>
              </a:rPr>
              <a:t>介绍全面、清楚吗？有没有在某个方面进行了重点的观察和详细的记录呢？你们有什么建议？</a:t>
            </a:r>
            <a:endParaRPr lang="zh-CN" altLang="en-US" sz="3200" b="1" dirty="0">
              <a:latin typeface="宋体" panose="0201060003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3347864" y="987574"/>
            <a:ext cx="5796136" cy="3537117"/>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454546" y="1632201"/>
            <a:ext cx="1296144" cy="461665"/>
          </a:xfrm>
          <a:prstGeom prst="rect">
            <a:avLst/>
          </a:prstGeom>
        </p:spPr>
        <p:txBody>
          <a:bodyPr wrap="square">
            <a:spAutoFit/>
          </a:bodyPr>
          <a:lstStyle/>
          <a:p>
            <a:r>
              <a:rPr lang="zh-CN" altLang="en-US" sz="2400" b="1" dirty="0"/>
              <a:t>名称：</a:t>
            </a:r>
            <a:endParaRPr lang="zh-CN" altLang="en-US" sz="2400" b="1" dirty="0"/>
          </a:p>
        </p:txBody>
      </p:sp>
      <p:sp>
        <p:nvSpPr>
          <p:cNvPr id="5" name="矩形 4"/>
          <p:cNvSpPr/>
          <p:nvPr/>
        </p:nvSpPr>
        <p:spPr>
          <a:xfrm>
            <a:off x="3454546" y="2757691"/>
            <a:ext cx="1296144" cy="461665"/>
          </a:xfrm>
          <a:prstGeom prst="rect">
            <a:avLst/>
          </a:prstGeom>
        </p:spPr>
        <p:txBody>
          <a:bodyPr wrap="square">
            <a:spAutoFit/>
          </a:bodyPr>
          <a:lstStyle/>
          <a:p>
            <a:r>
              <a:rPr lang="zh-CN" altLang="en-US" sz="2400" b="1" dirty="0"/>
              <a:t>颜色： </a:t>
            </a:r>
            <a:endParaRPr lang="zh-CN" altLang="en-US" sz="2400" b="1" dirty="0"/>
          </a:p>
        </p:txBody>
      </p:sp>
      <p:sp>
        <p:nvSpPr>
          <p:cNvPr id="6" name="矩形 5"/>
          <p:cNvSpPr/>
          <p:nvPr/>
        </p:nvSpPr>
        <p:spPr>
          <a:xfrm>
            <a:off x="3454546" y="3320436"/>
            <a:ext cx="1435936" cy="461665"/>
          </a:xfrm>
          <a:prstGeom prst="rect">
            <a:avLst/>
          </a:prstGeom>
        </p:spPr>
        <p:txBody>
          <a:bodyPr wrap="square">
            <a:spAutoFit/>
          </a:bodyPr>
          <a:lstStyle/>
          <a:p>
            <a:r>
              <a:rPr lang="zh-CN" altLang="en-US" sz="2400" b="1" dirty="0"/>
              <a:t>气味：</a:t>
            </a:r>
            <a:endParaRPr lang="zh-CN" altLang="en-US" sz="2400" b="1" dirty="0"/>
          </a:p>
        </p:txBody>
      </p:sp>
      <p:sp>
        <p:nvSpPr>
          <p:cNvPr id="7" name="矩形 6"/>
          <p:cNvSpPr/>
          <p:nvPr/>
        </p:nvSpPr>
        <p:spPr>
          <a:xfrm>
            <a:off x="3454546" y="2194946"/>
            <a:ext cx="1293409" cy="461665"/>
          </a:xfrm>
          <a:prstGeom prst="rect">
            <a:avLst/>
          </a:prstGeom>
        </p:spPr>
        <p:txBody>
          <a:bodyPr wrap="square">
            <a:spAutoFit/>
          </a:bodyPr>
          <a:lstStyle/>
          <a:p>
            <a:r>
              <a:rPr lang="zh-CN" altLang="en-US" sz="2400" b="1" dirty="0"/>
              <a:t>样子：</a:t>
            </a:r>
            <a:endParaRPr lang="zh-CN" altLang="en-US" sz="2400" b="1" dirty="0"/>
          </a:p>
        </p:txBody>
      </p:sp>
      <p:sp>
        <p:nvSpPr>
          <p:cNvPr id="8" name="矩形 7"/>
          <p:cNvSpPr/>
          <p:nvPr/>
        </p:nvSpPr>
        <p:spPr>
          <a:xfrm>
            <a:off x="3454546" y="3883181"/>
            <a:ext cx="1314222" cy="461665"/>
          </a:xfrm>
          <a:prstGeom prst="rect">
            <a:avLst/>
          </a:prstGeom>
        </p:spPr>
        <p:txBody>
          <a:bodyPr wrap="square">
            <a:spAutoFit/>
          </a:bodyPr>
          <a:lstStyle/>
          <a:p>
            <a:r>
              <a:rPr lang="zh-CN" altLang="en-US" sz="2400" b="1" dirty="0"/>
              <a:t>其他：</a:t>
            </a:r>
            <a:endParaRPr lang="zh-CN" altLang="en-US" sz="2400" b="1" dirty="0"/>
          </a:p>
        </p:txBody>
      </p:sp>
      <p:sp>
        <p:nvSpPr>
          <p:cNvPr id="9" name="矩形 8"/>
          <p:cNvSpPr/>
          <p:nvPr/>
        </p:nvSpPr>
        <p:spPr>
          <a:xfrm>
            <a:off x="5123964" y="987574"/>
            <a:ext cx="3076115" cy="540725"/>
          </a:xfrm>
          <a:prstGeom prst="rect">
            <a:avLst/>
          </a:prstGeom>
        </p:spPr>
        <p:txBody>
          <a:bodyPr wrap="square">
            <a:spAutoFit/>
          </a:bodyPr>
          <a:lstStyle/>
          <a:p>
            <a:pPr eaLnBrk="1" hangingPunct="1">
              <a:lnSpc>
                <a:spcPct val="120000"/>
              </a:lnSpc>
            </a:pPr>
            <a:r>
              <a:rPr lang="zh-CN" altLang="zh-CN" sz="2800" b="1" dirty="0">
                <a:latin typeface="+mj-ea"/>
                <a:ea typeface="+mj-ea"/>
              </a:rPr>
              <a:t>植物记录卡</a:t>
            </a:r>
            <a:endParaRPr lang="zh-CN" altLang="en-US" sz="2800" b="1" dirty="0">
              <a:latin typeface="+mj-ea"/>
              <a:ea typeface="+mj-ea"/>
            </a:endParaRPr>
          </a:p>
        </p:txBody>
      </p:sp>
      <p:sp>
        <p:nvSpPr>
          <p:cNvPr id="10" name="矩形 9"/>
          <p:cNvSpPr/>
          <p:nvPr/>
        </p:nvSpPr>
        <p:spPr>
          <a:xfrm>
            <a:off x="4427984" y="1583651"/>
            <a:ext cx="1266693" cy="461665"/>
          </a:xfrm>
          <a:prstGeom prst="rect">
            <a:avLst/>
          </a:prstGeom>
        </p:spPr>
        <p:txBody>
          <a:bodyPr wrap="square">
            <a:spAutoFit/>
          </a:bodyPr>
          <a:lstStyle/>
          <a:p>
            <a:r>
              <a:rPr lang="zh-CN" altLang="zh-CN" sz="2400" b="1" kern="100" dirty="0">
                <a:solidFill>
                  <a:srgbClr val="0033CC"/>
                </a:solidFill>
                <a:latin typeface="楷体" panose="02010609060101010101" charset="-122"/>
                <a:ea typeface="楷体" panose="02010609060101010101" charset="-122"/>
                <a:cs typeface="Times New Roman" panose="02020603050405020304" pitchFamily="18" charset="0"/>
              </a:rPr>
              <a:t>仙人掌</a:t>
            </a:r>
            <a:endParaRPr lang="zh-CN" altLang="en-US" sz="2400" b="1" kern="100" dirty="0">
              <a:solidFill>
                <a:srgbClr val="0033CC"/>
              </a:solidFill>
              <a:latin typeface="楷体" panose="02010609060101010101" charset="-122"/>
              <a:ea typeface="楷体" panose="02010609060101010101" charset="-122"/>
              <a:cs typeface="Times New Roman" panose="02020603050405020304" pitchFamily="18" charset="0"/>
            </a:endParaRPr>
          </a:p>
        </p:txBody>
      </p:sp>
      <p:sp>
        <p:nvSpPr>
          <p:cNvPr id="11" name="矩形 10"/>
          <p:cNvSpPr/>
          <p:nvPr/>
        </p:nvSpPr>
        <p:spPr>
          <a:xfrm>
            <a:off x="4427984" y="2730853"/>
            <a:ext cx="1136213" cy="461665"/>
          </a:xfrm>
          <a:prstGeom prst="rect">
            <a:avLst/>
          </a:prstGeom>
        </p:spPr>
        <p:txBody>
          <a:bodyPr wrap="square">
            <a:spAutoFit/>
          </a:bodyPr>
          <a:lstStyle/>
          <a:p>
            <a:r>
              <a:rPr lang="zh-CN" altLang="zh-CN" sz="2400" b="1" kern="100" dirty="0">
                <a:solidFill>
                  <a:srgbClr val="0033CC"/>
                </a:solidFill>
                <a:latin typeface="楷体" panose="02010609060101010101" charset="-122"/>
                <a:ea typeface="楷体" panose="02010609060101010101" charset="-122"/>
                <a:cs typeface="Times New Roman" panose="02020603050405020304" pitchFamily="18" charset="0"/>
              </a:rPr>
              <a:t>绿色</a:t>
            </a:r>
            <a:endParaRPr lang="zh-CN" altLang="en-US" sz="2400" b="1" kern="100" dirty="0">
              <a:solidFill>
                <a:srgbClr val="0033CC"/>
              </a:solidFill>
              <a:latin typeface="楷体" panose="02010609060101010101" charset="-122"/>
              <a:ea typeface="楷体" panose="02010609060101010101" charset="-122"/>
              <a:cs typeface="Times New Roman" panose="02020603050405020304" pitchFamily="18" charset="0"/>
            </a:endParaRPr>
          </a:p>
        </p:txBody>
      </p:sp>
      <p:sp>
        <p:nvSpPr>
          <p:cNvPr id="12" name="矩形 11"/>
          <p:cNvSpPr/>
          <p:nvPr/>
        </p:nvSpPr>
        <p:spPr>
          <a:xfrm>
            <a:off x="4427984" y="3304454"/>
            <a:ext cx="1209247" cy="461665"/>
          </a:xfrm>
          <a:prstGeom prst="rect">
            <a:avLst/>
          </a:prstGeom>
        </p:spPr>
        <p:txBody>
          <a:bodyPr wrap="square">
            <a:spAutoFit/>
          </a:bodyPr>
          <a:lstStyle/>
          <a:p>
            <a:r>
              <a:rPr lang="zh-CN" altLang="zh-CN" sz="2400" b="1" kern="100" dirty="0">
                <a:solidFill>
                  <a:srgbClr val="0033CC"/>
                </a:solidFill>
                <a:latin typeface="楷体" panose="02010609060101010101" charset="-122"/>
                <a:ea typeface="楷体" panose="02010609060101010101" charset="-122"/>
                <a:cs typeface="Times New Roman" panose="02020603050405020304" pitchFamily="18" charset="0"/>
              </a:rPr>
              <a:t>没有</a:t>
            </a:r>
            <a:endParaRPr lang="zh-CN" altLang="en-US" sz="2400" b="1" kern="100" dirty="0">
              <a:solidFill>
                <a:srgbClr val="0033CC"/>
              </a:solidFill>
              <a:latin typeface="楷体" panose="02010609060101010101" charset="-122"/>
              <a:ea typeface="楷体" panose="02010609060101010101" charset="-122"/>
              <a:cs typeface="Times New Roman" panose="02020603050405020304" pitchFamily="18" charset="0"/>
            </a:endParaRPr>
          </a:p>
        </p:txBody>
      </p:sp>
      <p:sp>
        <p:nvSpPr>
          <p:cNvPr id="13" name="矩形 12"/>
          <p:cNvSpPr/>
          <p:nvPr/>
        </p:nvSpPr>
        <p:spPr>
          <a:xfrm>
            <a:off x="4427984" y="2157252"/>
            <a:ext cx="2348720" cy="461665"/>
          </a:xfrm>
          <a:prstGeom prst="rect">
            <a:avLst/>
          </a:prstGeom>
        </p:spPr>
        <p:txBody>
          <a:bodyPr wrap="square">
            <a:spAutoFit/>
          </a:bodyPr>
          <a:lstStyle/>
          <a:p>
            <a:r>
              <a:rPr lang="zh-CN" altLang="zh-CN" sz="2400" b="1" kern="100" dirty="0">
                <a:solidFill>
                  <a:srgbClr val="0033CC"/>
                </a:solidFill>
                <a:latin typeface="楷体" panose="02010609060101010101" charset="-122"/>
                <a:ea typeface="楷体" panose="02010609060101010101" charset="-122"/>
                <a:cs typeface="Times New Roman" panose="02020603050405020304" pitchFamily="18" charset="0"/>
              </a:rPr>
              <a:t>身上长满了刺</a:t>
            </a:r>
            <a:endParaRPr lang="zh-CN" altLang="en-US" sz="2400" b="1" kern="100" dirty="0">
              <a:solidFill>
                <a:srgbClr val="0033CC"/>
              </a:solidFill>
              <a:latin typeface="楷体" panose="02010609060101010101" charset="-122"/>
              <a:ea typeface="楷体" panose="02010609060101010101" charset="-122"/>
              <a:cs typeface="Times New Roman" panose="02020603050405020304" pitchFamily="18" charset="0"/>
            </a:endParaRPr>
          </a:p>
        </p:txBody>
      </p:sp>
      <p:sp>
        <p:nvSpPr>
          <p:cNvPr id="14" name="矩形 13"/>
          <p:cNvSpPr/>
          <p:nvPr/>
        </p:nvSpPr>
        <p:spPr>
          <a:xfrm>
            <a:off x="4427984" y="3878054"/>
            <a:ext cx="1775972" cy="461665"/>
          </a:xfrm>
          <a:prstGeom prst="rect">
            <a:avLst/>
          </a:prstGeom>
        </p:spPr>
        <p:txBody>
          <a:bodyPr wrap="square">
            <a:spAutoFit/>
          </a:bodyPr>
          <a:lstStyle/>
          <a:p>
            <a:r>
              <a:rPr lang="zh-CN" altLang="zh-CN" sz="2400" b="1" kern="100" dirty="0">
                <a:solidFill>
                  <a:srgbClr val="0033CC"/>
                </a:solidFill>
                <a:latin typeface="楷体" panose="02010609060101010101" charset="-122"/>
                <a:ea typeface="楷体" panose="02010609060101010101" charset="-122"/>
                <a:cs typeface="Times New Roman" panose="02020603050405020304" pitchFamily="18" charset="0"/>
              </a:rPr>
              <a:t>可以做药</a:t>
            </a:r>
            <a:endParaRPr lang="zh-CN" altLang="en-US" sz="2400" b="1" kern="100" dirty="0">
              <a:solidFill>
                <a:srgbClr val="0033CC"/>
              </a:solidFill>
              <a:latin typeface="楷体" panose="02010609060101010101" charset="-122"/>
              <a:ea typeface="楷体" panose="02010609060101010101" charset="-122"/>
              <a:cs typeface="Times New Roman" panose="02020603050405020304" pitchFamily="18" charset="0"/>
            </a:endParaRPr>
          </a:p>
        </p:txBody>
      </p:sp>
      <p:pic>
        <p:nvPicPr>
          <p:cNvPr id="15" name="图片 14"/>
          <p:cNvPicPr>
            <a:picLocks noChangeAspect="1"/>
          </p:cNvPicPr>
          <p:nvPr/>
        </p:nvPicPr>
        <p:blipFill>
          <a:blip r:embed="rId1"/>
          <a:stretch>
            <a:fillRect/>
          </a:stretch>
        </p:blipFill>
        <p:spPr>
          <a:xfrm>
            <a:off x="6584188" y="1860395"/>
            <a:ext cx="1944216" cy="2502661"/>
          </a:xfrm>
          <a:prstGeom prst="rect">
            <a:avLst/>
          </a:prstGeom>
        </p:spPr>
      </p:pic>
      <p:sp>
        <p:nvSpPr>
          <p:cNvPr id="17" name="矩形 16"/>
          <p:cNvSpPr/>
          <p:nvPr/>
        </p:nvSpPr>
        <p:spPr>
          <a:xfrm>
            <a:off x="399573" y="3272165"/>
            <a:ext cx="2879874" cy="707886"/>
          </a:xfrm>
          <a:prstGeom prst="rect">
            <a:avLst/>
          </a:prstGeom>
        </p:spPr>
        <p:txBody>
          <a:bodyPr wrap="square">
            <a:spAutoFit/>
          </a:bodyPr>
          <a:lstStyle/>
          <a:p>
            <a:pPr eaLnBrk="1" hangingPunct="1"/>
            <a:r>
              <a:rPr lang="zh-CN" altLang="zh-CN" sz="2000" b="1" dirty="0">
                <a:solidFill>
                  <a:srgbClr val="FF0000"/>
                </a:solidFill>
                <a:latin typeface="楷体" panose="02010609060101010101" charset="-122"/>
                <a:ea typeface="楷体" panose="02010609060101010101" charset="-122"/>
              </a:rPr>
              <a:t>刺具体长在哪里？样子是怎样的？</a:t>
            </a:r>
            <a:endParaRPr lang="zh-CN" altLang="en-US" sz="2000" b="1" dirty="0">
              <a:solidFill>
                <a:srgbClr val="FF0000"/>
              </a:solidFill>
              <a:latin typeface="楷体" panose="02010609060101010101" charset="-122"/>
              <a:ea typeface="楷体" panose="02010609060101010101" charset="-122"/>
            </a:endParaRPr>
          </a:p>
        </p:txBody>
      </p:sp>
      <p:sp>
        <p:nvSpPr>
          <p:cNvPr id="18" name="矩形 17"/>
          <p:cNvSpPr/>
          <p:nvPr/>
        </p:nvSpPr>
        <p:spPr>
          <a:xfrm>
            <a:off x="6384923" y="1463509"/>
            <a:ext cx="2651573" cy="400110"/>
          </a:xfrm>
          <a:prstGeom prst="rect">
            <a:avLst/>
          </a:prstGeom>
        </p:spPr>
        <p:txBody>
          <a:bodyPr wrap="square">
            <a:spAutoFit/>
          </a:bodyPr>
          <a:lstStyle/>
          <a:p>
            <a:pPr eaLnBrk="1" hangingPunct="1"/>
            <a:r>
              <a:rPr lang="zh-CN" altLang="zh-CN" sz="2000" b="1" dirty="0">
                <a:solidFill>
                  <a:srgbClr val="FF0000"/>
                </a:solidFill>
                <a:latin typeface="楷体" panose="02010609060101010101" charset="-122"/>
                <a:ea typeface="楷体" panose="02010609060101010101" charset="-122"/>
              </a:rPr>
              <a:t>仙人掌会</a:t>
            </a:r>
            <a:r>
              <a:rPr lang="zh-CN" altLang="en-US" sz="2000" b="1" dirty="0">
                <a:solidFill>
                  <a:srgbClr val="FF0000"/>
                </a:solidFill>
                <a:latin typeface="楷体" panose="02010609060101010101" charset="-122"/>
                <a:ea typeface="楷体" panose="02010609060101010101" charset="-122"/>
              </a:rPr>
              <a:t>不会</a:t>
            </a:r>
            <a:r>
              <a:rPr lang="zh-CN" altLang="zh-CN" sz="2000" b="1" dirty="0">
                <a:solidFill>
                  <a:srgbClr val="FF0000"/>
                </a:solidFill>
                <a:latin typeface="楷体" panose="02010609060101010101" charset="-122"/>
                <a:ea typeface="楷体" panose="02010609060101010101" charset="-122"/>
              </a:rPr>
              <a:t>开花</a:t>
            </a:r>
            <a:r>
              <a:rPr lang="zh-CN" altLang="en-US" sz="2000" b="1" dirty="0">
                <a:solidFill>
                  <a:srgbClr val="FF0000"/>
                </a:solidFill>
                <a:latin typeface="楷体" panose="02010609060101010101" charset="-122"/>
                <a:ea typeface="楷体" panose="02010609060101010101" charset="-122"/>
              </a:rPr>
              <a:t>？</a:t>
            </a:r>
            <a:endParaRPr lang="zh-CN" altLang="en-US" sz="2000" b="1" dirty="0">
              <a:solidFill>
                <a:srgbClr val="FF0000"/>
              </a:solidFill>
              <a:latin typeface="楷体" panose="02010609060101010101" charset="-122"/>
              <a:ea typeface="楷体" panose="02010609060101010101" charset="-122"/>
            </a:endParaRPr>
          </a:p>
        </p:txBody>
      </p:sp>
      <p:sp>
        <p:nvSpPr>
          <p:cNvPr id="19" name="矩形 18"/>
          <p:cNvSpPr/>
          <p:nvPr/>
        </p:nvSpPr>
        <p:spPr>
          <a:xfrm>
            <a:off x="399573" y="2483662"/>
            <a:ext cx="2785206" cy="707886"/>
          </a:xfrm>
          <a:prstGeom prst="rect">
            <a:avLst/>
          </a:prstGeom>
        </p:spPr>
        <p:txBody>
          <a:bodyPr wrap="square">
            <a:spAutoFit/>
          </a:bodyPr>
          <a:lstStyle/>
          <a:p>
            <a:pPr eaLnBrk="1" hangingPunct="1"/>
            <a:r>
              <a:rPr lang="zh-CN" altLang="en-US" sz="2000" b="1" dirty="0">
                <a:solidFill>
                  <a:srgbClr val="FF0000"/>
                </a:solidFill>
                <a:latin typeface="楷体" panose="02010609060101010101" charset="-122"/>
                <a:ea typeface="楷体" panose="02010609060101010101" charset="-122"/>
              </a:rPr>
              <a:t>是否可以删除不明显特征，记录典型特征？</a:t>
            </a:r>
            <a:endParaRPr lang="zh-CN" altLang="en-US" sz="2000" b="1" dirty="0">
              <a:solidFill>
                <a:srgbClr val="FF0000"/>
              </a:solidFill>
              <a:latin typeface="楷体" panose="02010609060101010101" charset="-122"/>
              <a:ea typeface="楷体" panose="02010609060101010101" charset="-122"/>
            </a:endParaRPr>
          </a:p>
        </p:txBody>
      </p:sp>
      <p:sp>
        <p:nvSpPr>
          <p:cNvPr id="20" name="矩形 19"/>
          <p:cNvSpPr/>
          <p:nvPr/>
        </p:nvSpPr>
        <p:spPr>
          <a:xfrm>
            <a:off x="399573" y="3923032"/>
            <a:ext cx="3168352" cy="400110"/>
          </a:xfrm>
          <a:prstGeom prst="rect">
            <a:avLst/>
          </a:prstGeom>
        </p:spPr>
        <p:txBody>
          <a:bodyPr wrap="square">
            <a:spAutoFit/>
          </a:bodyPr>
          <a:lstStyle/>
          <a:p>
            <a:pPr eaLnBrk="1" hangingPunct="1"/>
            <a:r>
              <a:rPr lang="zh-CN" altLang="en-US" sz="2000" b="1" dirty="0">
                <a:solidFill>
                  <a:srgbClr val="FF0000"/>
                </a:solidFill>
                <a:latin typeface="楷体" panose="02010609060101010101" charset="-122"/>
                <a:ea typeface="楷体" panose="02010609060101010101" charset="-122"/>
              </a:rPr>
              <a:t>做药</a:t>
            </a:r>
            <a:r>
              <a:rPr lang="zh-CN" altLang="zh-CN" sz="2000" b="1" dirty="0">
                <a:solidFill>
                  <a:srgbClr val="FF0000"/>
                </a:solidFill>
                <a:latin typeface="楷体" panose="02010609060101010101" charset="-122"/>
                <a:ea typeface="楷体" panose="02010609060101010101" charset="-122"/>
              </a:rPr>
              <a:t>可以治疗什么病呢？</a:t>
            </a:r>
            <a:endParaRPr lang="zh-CN" altLang="en-US" sz="2000" b="1" dirty="0">
              <a:solidFill>
                <a:srgbClr val="FF0000"/>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mph" presetSubtype="0" fill="hold" grpId="0" nodeType="clickEffect">
                                  <p:stCondLst>
                                    <p:cond delay="0"/>
                                  </p:stCondLst>
                                  <p:childTnLst>
                                    <p:animClr clrSpc="hsl" dir="cw">
                                      <p:cBhvr override="childStyle">
                                        <p:cTn id="11" dur="500" fill="hold"/>
                                        <p:tgtEl>
                                          <p:spTgt spid="12"/>
                                        </p:tgtEl>
                                        <p:attrNameLst>
                                          <p:attrName>style.color</p:attrName>
                                        </p:attrNameLst>
                                      </p:cBhvr>
                                      <p:by>
                                        <p:hsl h="7200000" s="0" l="0"/>
                                      </p:by>
                                    </p:animClr>
                                    <p:animClr clrSpc="hsl" dir="cw">
                                      <p:cBhvr>
                                        <p:cTn id="12" dur="500" fill="hold"/>
                                        <p:tgtEl>
                                          <p:spTgt spid="12"/>
                                        </p:tgtEl>
                                        <p:attrNameLst>
                                          <p:attrName>fillcolor</p:attrName>
                                        </p:attrNameLst>
                                      </p:cBhvr>
                                      <p:by>
                                        <p:hsl h="7200000" s="0" l="0"/>
                                      </p:by>
                                    </p:animClr>
                                    <p:animClr clrSpc="hsl" dir="cw">
                                      <p:cBhvr>
                                        <p:cTn id="13" dur="500" fill="hold"/>
                                        <p:tgtEl>
                                          <p:spTgt spid="12"/>
                                        </p:tgtEl>
                                        <p:attrNameLst>
                                          <p:attrName>stroke.color</p:attrName>
                                        </p:attrNameLst>
                                      </p:cBhvr>
                                      <p:by>
                                        <p:hsl h="7200000" s="0" l="0"/>
                                      </p:by>
                                    </p:animClr>
                                    <p:set>
                                      <p:cBhvr>
                                        <p:cTn id="14" dur="500" fill="hold"/>
                                        <p:tgtEl>
                                          <p:spTgt spid="12"/>
                                        </p:tgtEl>
                                        <p:attrNameLst>
                                          <p:attrName>fill.type</p:attrName>
                                        </p:attrNameLst>
                                      </p:cBhvr>
                                      <p:to>
                                        <p:strVal val="solid"/>
                                      </p:to>
                                    </p:set>
                                  </p:childTnLst>
                                </p:cTn>
                              </p:par>
                            </p:childTnLst>
                          </p:cTn>
                        </p:par>
                        <p:par>
                          <p:cTn id="15" fill="hold">
                            <p:stCondLst>
                              <p:cond delay="500"/>
                            </p:stCondLst>
                            <p:childTnLst>
                              <p:par>
                                <p:cTn id="16" presetID="22" presetClass="entr" presetSubtype="2" fill="hold" grpId="0" nodeType="afterEffect">
                                  <p:stCondLst>
                                    <p:cond delay="250"/>
                                  </p:stCondLst>
                                  <p:childTnLst>
                                    <p:set>
                                      <p:cBhvr>
                                        <p:cTn id="17" dur="1" fill="hold">
                                          <p:stCondLst>
                                            <p:cond delay="0"/>
                                          </p:stCondLst>
                                        </p:cTn>
                                        <p:tgtEl>
                                          <p:spTgt spid="19"/>
                                        </p:tgtEl>
                                        <p:attrNameLst>
                                          <p:attrName>style.visibility</p:attrName>
                                        </p:attrNameLst>
                                      </p:cBhvr>
                                      <p:to>
                                        <p:strVal val="visible"/>
                                      </p:to>
                                    </p:set>
                                    <p:animEffect transition="in" filter="wipe(right)">
                                      <p:cBhvr>
                                        <p:cTn id="18" dur="50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mph" presetSubtype="0" fill="hold" grpId="0" nodeType="clickEffect">
                                  <p:stCondLst>
                                    <p:cond delay="0"/>
                                  </p:stCondLst>
                                  <p:childTnLst>
                                    <p:animClr clrSpc="hsl" dir="cw">
                                      <p:cBhvr override="childStyle">
                                        <p:cTn id="22" dur="500" fill="hold"/>
                                        <p:tgtEl>
                                          <p:spTgt spid="13"/>
                                        </p:tgtEl>
                                        <p:attrNameLst>
                                          <p:attrName>style.color</p:attrName>
                                        </p:attrNameLst>
                                      </p:cBhvr>
                                      <p:by>
                                        <p:hsl h="7200000" s="0" l="0"/>
                                      </p:by>
                                    </p:animClr>
                                    <p:animClr clrSpc="hsl" dir="cw">
                                      <p:cBhvr>
                                        <p:cTn id="23" dur="500" fill="hold"/>
                                        <p:tgtEl>
                                          <p:spTgt spid="13"/>
                                        </p:tgtEl>
                                        <p:attrNameLst>
                                          <p:attrName>fillcolor</p:attrName>
                                        </p:attrNameLst>
                                      </p:cBhvr>
                                      <p:by>
                                        <p:hsl h="7200000" s="0" l="0"/>
                                      </p:by>
                                    </p:animClr>
                                    <p:animClr clrSpc="hsl" dir="cw">
                                      <p:cBhvr>
                                        <p:cTn id="24" dur="500" fill="hold"/>
                                        <p:tgtEl>
                                          <p:spTgt spid="13"/>
                                        </p:tgtEl>
                                        <p:attrNameLst>
                                          <p:attrName>stroke.color</p:attrName>
                                        </p:attrNameLst>
                                      </p:cBhvr>
                                      <p:by>
                                        <p:hsl h="7200000" s="0" l="0"/>
                                      </p:by>
                                    </p:animClr>
                                    <p:set>
                                      <p:cBhvr>
                                        <p:cTn id="25" dur="500" fill="hold"/>
                                        <p:tgtEl>
                                          <p:spTgt spid="13"/>
                                        </p:tgtEl>
                                        <p:attrNameLst>
                                          <p:attrName>fill.type</p:attrName>
                                        </p:attrNameLst>
                                      </p:cBhvr>
                                      <p:to>
                                        <p:strVal val="solid"/>
                                      </p:to>
                                    </p:set>
                                  </p:childTnLst>
                                </p:cTn>
                              </p:par>
                            </p:childTnLst>
                          </p:cTn>
                        </p:par>
                        <p:par>
                          <p:cTn id="26" fill="hold">
                            <p:stCondLst>
                              <p:cond delay="500"/>
                            </p:stCondLst>
                            <p:childTnLst>
                              <p:par>
                                <p:cTn id="27" presetID="22" presetClass="entr" presetSubtype="2" fill="hold" grpId="0" nodeType="afterEffect">
                                  <p:stCondLst>
                                    <p:cond delay="250"/>
                                  </p:stCondLst>
                                  <p:childTnLst>
                                    <p:set>
                                      <p:cBhvr>
                                        <p:cTn id="28" dur="1" fill="hold">
                                          <p:stCondLst>
                                            <p:cond delay="0"/>
                                          </p:stCondLst>
                                        </p:cTn>
                                        <p:tgtEl>
                                          <p:spTgt spid="17"/>
                                        </p:tgtEl>
                                        <p:attrNameLst>
                                          <p:attrName>style.visibility</p:attrName>
                                        </p:attrNameLst>
                                      </p:cBhvr>
                                      <p:to>
                                        <p:strVal val="visible"/>
                                      </p:to>
                                    </p:set>
                                    <p:animEffect transition="in" filter="wipe(right)">
                                      <p:cBhvr>
                                        <p:cTn id="29" dur="500"/>
                                        <p:tgtEl>
                                          <p:spTgt spid="17"/>
                                        </p:tgtEl>
                                      </p:cBhvr>
                                    </p:animEffect>
                                  </p:childTnLst>
                                </p:cTn>
                              </p:par>
                            </p:childTnLst>
                          </p:cTn>
                        </p:par>
                      </p:childTnLst>
                    </p:cTn>
                  </p:par>
                  <p:par>
                    <p:cTn id="30" fill="hold">
                      <p:stCondLst>
                        <p:cond delay="indefinite"/>
                      </p:stCondLst>
                      <p:childTnLst>
                        <p:par>
                          <p:cTn id="31" fill="hold">
                            <p:stCondLst>
                              <p:cond delay="0"/>
                            </p:stCondLst>
                            <p:childTnLst>
                              <p:par>
                                <p:cTn id="32" presetID="21" presetClass="emph" presetSubtype="0" fill="hold" grpId="0" nodeType="clickEffect">
                                  <p:stCondLst>
                                    <p:cond delay="0"/>
                                  </p:stCondLst>
                                  <p:childTnLst>
                                    <p:animClr clrSpc="hsl" dir="cw">
                                      <p:cBhvr override="childStyle">
                                        <p:cTn id="33" dur="500" fill="hold"/>
                                        <p:tgtEl>
                                          <p:spTgt spid="14"/>
                                        </p:tgtEl>
                                        <p:attrNameLst>
                                          <p:attrName>style.color</p:attrName>
                                        </p:attrNameLst>
                                      </p:cBhvr>
                                      <p:by>
                                        <p:hsl h="7200000" s="0" l="0"/>
                                      </p:by>
                                    </p:animClr>
                                    <p:animClr clrSpc="hsl" dir="cw">
                                      <p:cBhvr>
                                        <p:cTn id="34" dur="500" fill="hold"/>
                                        <p:tgtEl>
                                          <p:spTgt spid="14"/>
                                        </p:tgtEl>
                                        <p:attrNameLst>
                                          <p:attrName>fillcolor</p:attrName>
                                        </p:attrNameLst>
                                      </p:cBhvr>
                                      <p:by>
                                        <p:hsl h="7200000" s="0" l="0"/>
                                      </p:by>
                                    </p:animClr>
                                    <p:animClr clrSpc="hsl" dir="cw">
                                      <p:cBhvr>
                                        <p:cTn id="35" dur="500" fill="hold"/>
                                        <p:tgtEl>
                                          <p:spTgt spid="14"/>
                                        </p:tgtEl>
                                        <p:attrNameLst>
                                          <p:attrName>stroke.color</p:attrName>
                                        </p:attrNameLst>
                                      </p:cBhvr>
                                      <p:by>
                                        <p:hsl h="7200000" s="0" l="0"/>
                                      </p:by>
                                    </p:animClr>
                                    <p:set>
                                      <p:cBhvr>
                                        <p:cTn id="36" dur="500" fill="hold"/>
                                        <p:tgtEl>
                                          <p:spTgt spid="14"/>
                                        </p:tgtEl>
                                        <p:attrNameLst>
                                          <p:attrName>fill.type</p:attrName>
                                        </p:attrNameLst>
                                      </p:cBhvr>
                                      <p:to>
                                        <p:strVal val="solid"/>
                                      </p:to>
                                    </p:set>
                                  </p:childTnLst>
                                </p:cTn>
                              </p:par>
                            </p:childTnLst>
                          </p:cTn>
                        </p:par>
                        <p:par>
                          <p:cTn id="37" fill="hold">
                            <p:stCondLst>
                              <p:cond delay="500"/>
                            </p:stCondLst>
                            <p:childTnLst>
                              <p:par>
                                <p:cTn id="38" presetID="22" presetClass="entr" presetSubtype="2" fill="hold" grpId="0" nodeType="afterEffect">
                                  <p:stCondLst>
                                    <p:cond delay="250"/>
                                  </p:stCondLst>
                                  <p:childTnLst>
                                    <p:set>
                                      <p:cBhvr>
                                        <p:cTn id="39" dur="1" fill="hold">
                                          <p:stCondLst>
                                            <p:cond delay="0"/>
                                          </p:stCondLst>
                                        </p:cTn>
                                        <p:tgtEl>
                                          <p:spTgt spid="20"/>
                                        </p:tgtEl>
                                        <p:attrNameLst>
                                          <p:attrName>style.visibility</p:attrName>
                                        </p:attrNameLst>
                                      </p:cBhvr>
                                      <p:to>
                                        <p:strVal val="visible"/>
                                      </p:to>
                                    </p:set>
                                    <p:animEffect transition="in" filter="wipe(right)">
                                      <p:cBhvr>
                                        <p:cTn id="40" dur="500"/>
                                        <p:tgtEl>
                                          <p:spTgt spid="20"/>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down)">
                                      <p:cBhvr>
                                        <p:cTn id="4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p:bldP spid="13" grpId="0"/>
      <p:bldP spid="14" grpId="0"/>
      <p:bldP spid="17" grpId="0"/>
      <p:bldP spid="18" grpId="0"/>
      <p:bldP spid="19" grpId="0"/>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827584" y="843558"/>
            <a:ext cx="7848872" cy="2968505"/>
          </a:xfrm>
          <a:prstGeom prst="rect">
            <a:avLst/>
          </a:prstGeom>
        </p:spPr>
        <p:txBody>
          <a:bodyPr wrap="square">
            <a:spAutoFit/>
          </a:bodyPr>
          <a:lstStyle/>
          <a:p>
            <a:pPr eaLnBrk="1" hangingPunct="1">
              <a:lnSpc>
                <a:spcPct val="120000"/>
              </a:lnSpc>
            </a:pPr>
            <a:r>
              <a:rPr lang="zh-CN" altLang="en-US" sz="3200" b="1" dirty="0">
                <a:latin typeface="宋体" panose="02010600030101010101" pitchFamily="2" charset="-122"/>
              </a:rPr>
              <a:t>    这个植物记录卡确实过于简单，将植物的样子和典型特征没有介绍清楚。大家在写记录卡时，不要写一些无关紧要的内容，要</a:t>
            </a:r>
            <a:r>
              <a:rPr lang="zh-CN" altLang="en-US" sz="3200" b="1" dirty="0">
                <a:solidFill>
                  <a:srgbClr val="FF0000"/>
                </a:solidFill>
                <a:latin typeface="宋体" panose="02010600030101010101" pitchFamily="2" charset="-122"/>
              </a:rPr>
              <a:t>选取重要的部分写详细</a:t>
            </a:r>
            <a:r>
              <a:rPr lang="zh-CN" altLang="en-US" sz="3200" b="1" dirty="0">
                <a:latin typeface="宋体" panose="02010600030101010101" pitchFamily="2" charset="-122"/>
              </a:rPr>
              <a:t>，</a:t>
            </a:r>
            <a:r>
              <a:rPr lang="zh-CN" altLang="en-US" sz="3200" b="1" dirty="0">
                <a:solidFill>
                  <a:srgbClr val="FF0000"/>
                </a:solidFill>
                <a:latin typeface="宋体" panose="02010600030101010101" pitchFamily="2" charset="-122"/>
              </a:rPr>
              <a:t>清晰呈现植物的特点</a:t>
            </a:r>
            <a:r>
              <a:rPr lang="zh-CN" altLang="en-US" sz="3200" b="1" dirty="0">
                <a:latin typeface="宋体" panose="02010600030101010101" pitchFamily="2" charset="-122"/>
              </a:rPr>
              <a:t>。</a:t>
            </a:r>
            <a:endParaRPr lang="zh-CN" altLang="en-US" sz="3200" b="1" dirty="0">
              <a:latin typeface="宋体" panose="02010600030101010101" pitchFamily="2"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395536" y="137048"/>
            <a:ext cx="7704856" cy="919867"/>
          </a:xfrm>
          <a:prstGeom prst="rect">
            <a:avLst/>
          </a:prstGeom>
        </p:spPr>
        <p:txBody>
          <a:bodyPr wrap="square">
            <a:spAutoFit/>
          </a:bodyPr>
          <a:lstStyle/>
          <a:p>
            <a:pPr eaLnBrk="1" hangingPunct="1">
              <a:lnSpc>
                <a:spcPct val="120000"/>
              </a:lnSpc>
            </a:pPr>
            <a:r>
              <a:rPr lang="en-US" altLang="zh-CN" sz="2400" b="1" dirty="0">
                <a:latin typeface="+mj-ea"/>
                <a:ea typeface="+mj-ea"/>
              </a:rPr>
              <a:t>    </a:t>
            </a:r>
            <a:r>
              <a:rPr lang="zh-CN" altLang="en-US" sz="2400" b="1" dirty="0">
                <a:latin typeface="+mj-ea"/>
                <a:ea typeface="+mj-ea"/>
              </a:rPr>
              <a:t>再</a:t>
            </a:r>
            <a:r>
              <a:rPr lang="zh-CN" altLang="zh-CN" sz="2400" b="1" dirty="0">
                <a:latin typeface="+mj-ea"/>
                <a:ea typeface="+mj-ea"/>
              </a:rPr>
              <a:t>次检查自己写的植物记录卡</a:t>
            </a:r>
            <a:r>
              <a:rPr lang="zh-CN" altLang="en-US" sz="2400" b="1" dirty="0">
                <a:latin typeface="+mj-ea"/>
                <a:ea typeface="+mj-ea"/>
              </a:rPr>
              <a:t>，</a:t>
            </a:r>
            <a:r>
              <a:rPr lang="zh-CN" altLang="zh-CN" sz="2400" b="1" dirty="0">
                <a:latin typeface="+mj-ea"/>
                <a:ea typeface="+mj-ea"/>
              </a:rPr>
              <a:t>看看是否介绍清楚了植物的主要特点。</a:t>
            </a:r>
            <a:r>
              <a:rPr lang="zh-CN" altLang="en-US" sz="2400" b="1" dirty="0">
                <a:latin typeface="+mj-ea"/>
                <a:ea typeface="+mj-ea"/>
              </a:rPr>
              <a:t>然后</a:t>
            </a:r>
            <a:r>
              <a:rPr lang="zh-CN" altLang="zh-CN" sz="2400" b="1" dirty="0">
                <a:latin typeface="+mj-ea"/>
                <a:ea typeface="+mj-ea"/>
              </a:rPr>
              <a:t>修改、完善植物记录卡。</a:t>
            </a:r>
            <a:endParaRPr lang="zh-CN" altLang="en-US" sz="2400" b="1" dirty="0">
              <a:latin typeface="+mj-ea"/>
              <a:ea typeface="+mj-ea"/>
            </a:endParaRPr>
          </a:p>
        </p:txBody>
      </p:sp>
      <p:grpSp>
        <p:nvGrpSpPr>
          <p:cNvPr id="2" name="组合 1"/>
          <p:cNvGrpSpPr/>
          <p:nvPr/>
        </p:nvGrpSpPr>
        <p:grpSpPr>
          <a:xfrm>
            <a:off x="231827" y="1040034"/>
            <a:ext cx="8660653" cy="4055725"/>
            <a:chOff x="231827" y="1056915"/>
            <a:chExt cx="8660653" cy="4055725"/>
          </a:xfrm>
        </p:grpSpPr>
        <p:sp>
          <p:nvSpPr>
            <p:cNvPr id="16" name="矩形 15"/>
            <p:cNvSpPr/>
            <p:nvPr/>
          </p:nvSpPr>
          <p:spPr>
            <a:xfrm>
              <a:off x="231827" y="2418170"/>
              <a:ext cx="553998" cy="1217037"/>
            </a:xfrm>
            <a:prstGeom prst="rect">
              <a:avLst/>
            </a:prstGeom>
            <a:solidFill>
              <a:schemeClr val="accent2">
                <a:lumMod val="75000"/>
              </a:schemeClr>
            </a:solidFill>
          </p:spPr>
          <p:txBody>
            <a:bodyPr vert="eaVert" wrap="square">
              <a:spAutoFit/>
            </a:bodyPr>
            <a:lstStyle/>
            <a:p>
              <a:pPr algn="ctr"/>
              <a:r>
                <a:rPr lang="zh-CN" altLang="en-US" sz="2400" b="1" dirty="0">
                  <a:solidFill>
                    <a:schemeClr val="bg1"/>
                  </a:solidFill>
                </a:rPr>
                <a:t>示   例</a:t>
              </a:r>
              <a:endParaRPr lang="zh-CN" altLang="en-US" sz="2400" b="1" dirty="0">
                <a:solidFill>
                  <a:schemeClr val="bg1"/>
                </a:solidFill>
              </a:endParaRPr>
            </a:p>
          </p:txBody>
        </p:sp>
        <p:sp>
          <p:nvSpPr>
            <p:cNvPr id="17" name="矩形 16"/>
            <p:cNvSpPr/>
            <p:nvPr/>
          </p:nvSpPr>
          <p:spPr>
            <a:xfrm>
              <a:off x="851667" y="1056915"/>
              <a:ext cx="5952581" cy="2692660"/>
            </a:xfrm>
            <a:prstGeom prst="rect">
              <a:avLst/>
            </a:prstGeom>
          </p:spPr>
          <p:txBody>
            <a:bodyPr wrap="square">
              <a:spAutoFit/>
            </a:bodyPr>
            <a:lstStyle/>
            <a:p>
              <a:pPr eaLnBrk="1" hangingPunct="1">
                <a:lnSpc>
                  <a:spcPct val="120000"/>
                </a:lnSpc>
              </a:pPr>
              <a:r>
                <a:rPr lang="zh-CN" altLang="zh-CN" sz="2400" b="1" dirty="0">
                  <a:solidFill>
                    <a:srgbClr val="0000FF"/>
                  </a:solidFill>
                  <a:latin typeface="+mj-ea"/>
                  <a:ea typeface="+mj-ea"/>
                </a:rPr>
                <a:t>名称</a:t>
              </a:r>
              <a:r>
                <a:rPr lang="zh-CN" altLang="en-US" sz="2400" b="1" dirty="0">
                  <a:solidFill>
                    <a:srgbClr val="0000FF"/>
                  </a:solidFill>
                  <a:latin typeface="+mj-ea"/>
                  <a:ea typeface="+mj-ea"/>
                </a:rPr>
                <a:t>：</a:t>
              </a:r>
              <a:r>
                <a:rPr lang="zh-CN" altLang="zh-CN" sz="2400" b="1" dirty="0">
                  <a:latin typeface="楷体" panose="02010609060101010101" charset="-122"/>
                  <a:ea typeface="楷体" panose="02010609060101010101" charset="-122"/>
                </a:rPr>
                <a:t>垂柳</a:t>
              </a:r>
              <a:endParaRPr lang="zh-CN" altLang="zh-CN" sz="2400" b="1" dirty="0">
                <a:latin typeface="楷体" panose="02010609060101010101" charset="-122"/>
                <a:ea typeface="楷体" panose="02010609060101010101" charset="-122"/>
              </a:endParaRPr>
            </a:p>
            <a:p>
              <a:pPr eaLnBrk="1" hangingPunct="1">
                <a:lnSpc>
                  <a:spcPct val="120000"/>
                </a:lnSpc>
              </a:pPr>
              <a:r>
                <a:rPr lang="zh-CN" altLang="zh-CN" sz="2400" b="1" dirty="0">
                  <a:solidFill>
                    <a:srgbClr val="0000FF"/>
                  </a:solidFill>
                  <a:latin typeface="+mj-ea"/>
                  <a:ea typeface="+mj-ea"/>
                </a:rPr>
                <a:t>枝干</a:t>
              </a:r>
              <a:r>
                <a:rPr lang="zh-CN" altLang="en-US" sz="2400" b="1" dirty="0">
                  <a:solidFill>
                    <a:srgbClr val="0000FF"/>
                  </a:solidFill>
                  <a:latin typeface="+mj-ea"/>
                  <a:ea typeface="+mj-ea"/>
                </a:rPr>
                <a:t>：</a:t>
              </a:r>
              <a:r>
                <a:rPr lang="zh-CN" altLang="zh-CN" sz="2400" b="1" dirty="0">
                  <a:latin typeface="楷体" panose="02010609060101010101" charset="-122"/>
                  <a:ea typeface="楷体" panose="02010609060101010101" charset="-122"/>
                </a:rPr>
                <a:t>很粗壮，很多枝条垂向河面，所以人们称它为</a:t>
              </a:r>
              <a:r>
                <a:rPr lang="en-US" altLang="zh-CN" sz="2400" b="1" dirty="0">
                  <a:latin typeface="楷体" panose="02010609060101010101" charset="-122"/>
                  <a:ea typeface="楷体" panose="02010609060101010101" charset="-122"/>
                </a:rPr>
                <a:t>“</a:t>
              </a:r>
              <a:r>
                <a:rPr lang="zh-CN" altLang="zh-CN" sz="2400" b="1" dirty="0">
                  <a:latin typeface="楷体" panose="02010609060101010101" charset="-122"/>
                  <a:ea typeface="楷体" panose="02010609060101010101" charset="-122"/>
                </a:rPr>
                <a:t>垂柳</a:t>
              </a:r>
              <a:r>
                <a:rPr lang="en-US" altLang="zh-CN" sz="2400" b="1" dirty="0">
                  <a:latin typeface="楷体" panose="02010609060101010101" charset="-122"/>
                  <a:ea typeface="楷体" panose="02010609060101010101" charset="-122"/>
                </a:rPr>
                <a:t>”</a:t>
              </a:r>
              <a:r>
                <a:rPr lang="zh-CN" altLang="zh-CN" sz="2400" b="1" dirty="0">
                  <a:latin typeface="楷体" panose="02010609060101010101" charset="-122"/>
                  <a:ea typeface="楷体" panose="02010609060101010101" charset="-122"/>
                </a:rPr>
                <a:t>。</a:t>
              </a:r>
              <a:endParaRPr lang="zh-CN" altLang="zh-CN" sz="2400" b="1" dirty="0">
                <a:latin typeface="楷体" panose="02010609060101010101" charset="-122"/>
                <a:ea typeface="楷体" panose="02010609060101010101" charset="-122"/>
              </a:endParaRPr>
            </a:p>
            <a:p>
              <a:pPr eaLnBrk="1" hangingPunct="1">
                <a:lnSpc>
                  <a:spcPct val="120000"/>
                </a:lnSpc>
              </a:pPr>
              <a:r>
                <a:rPr lang="zh-CN" altLang="zh-CN" sz="2400" b="1" dirty="0">
                  <a:solidFill>
                    <a:srgbClr val="0000FF"/>
                  </a:solidFill>
                  <a:latin typeface="+mj-ea"/>
                  <a:ea typeface="+mj-ea"/>
                </a:rPr>
                <a:t>叶子</a:t>
              </a:r>
              <a:r>
                <a:rPr lang="zh-CN" altLang="en-US" sz="2400" b="1" dirty="0">
                  <a:solidFill>
                    <a:srgbClr val="0000FF"/>
                  </a:solidFill>
                  <a:latin typeface="+mj-ea"/>
                  <a:ea typeface="+mj-ea"/>
                </a:rPr>
                <a:t>：</a:t>
              </a:r>
              <a:r>
                <a:rPr lang="zh-CN" altLang="zh-CN" sz="2400" b="1" dirty="0">
                  <a:latin typeface="楷体" panose="02010609060101010101" charset="-122"/>
                  <a:ea typeface="楷体" panose="02010609060101010101" charset="-122"/>
                </a:rPr>
                <a:t>碧绿碧绿的，狭长，像弯弯的眉毛。</a:t>
              </a:r>
              <a:endParaRPr lang="zh-CN" altLang="zh-CN" sz="2400" b="1" dirty="0">
                <a:latin typeface="楷体" panose="02010609060101010101" charset="-122"/>
                <a:ea typeface="楷体" panose="02010609060101010101" charset="-122"/>
              </a:endParaRPr>
            </a:p>
            <a:p>
              <a:pPr eaLnBrk="1" hangingPunct="1">
                <a:lnSpc>
                  <a:spcPct val="120000"/>
                </a:lnSpc>
              </a:pPr>
              <a:r>
                <a:rPr lang="zh-CN" altLang="zh-CN" sz="2400" b="1" dirty="0">
                  <a:solidFill>
                    <a:srgbClr val="0000FF"/>
                  </a:solidFill>
                  <a:latin typeface="+mj-ea"/>
                  <a:ea typeface="+mj-ea"/>
                </a:rPr>
                <a:t>花</a:t>
              </a:r>
              <a:r>
                <a:rPr lang="zh-CN" altLang="en-US" sz="2400" b="1" dirty="0">
                  <a:solidFill>
                    <a:srgbClr val="0000FF"/>
                  </a:solidFill>
                  <a:latin typeface="+mj-ea"/>
                  <a:ea typeface="+mj-ea"/>
                </a:rPr>
                <a:t>：</a:t>
              </a:r>
              <a:r>
                <a:rPr lang="zh-CN" altLang="zh-CN" sz="2400" b="1" dirty="0">
                  <a:latin typeface="楷体" panose="02010609060101010101" charset="-122"/>
                  <a:ea typeface="楷体" panose="02010609060101010101" charset="-122"/>
                </a:rPr>
                <a:t>柳树也会开花，只不过很小，像毛毛虫一样，没有美丽的花瓣，不太讨人喜欢。</a:t>
              </a:r>
              <a:endParaRPr lang="zh-CN" altLang="zh-CN" sz="2400" b="1" dirty="0">
                <a:latin typeface="楷体" panose="02010609060101010101" charset="-122"/>
                <a:ea typeface="楷体" panose="02010609060101010101" charset="-122"/>
              </a:endParaRPr>
            </a:p>
          </p:txBody>
        </p:sp>
        <p:pic>
          <p:nvPicPr>
            <p:cNvPr id="18" name="图片 17"/>
            <p:cNvPicPr>
              <a:picLocks noChangeAspect="1"/>
            </p:cNvPicPr>
            <p:nvPr/>
          </p:nvPicPr>
          <p:blipFill>
            <a:blip r:embed="rId1"/>
            <a:stretch>
              <a:fillRect/>
            </a:stretch>
          </p:blipFill>
          <p:spPr>
            <a:xfrm>
              <a:off x="6732240" y="1097960"/>
              <a:ext cx="1902934" cy="2537247"/>
            </a:xfrm>
            <a:prstGeom prst="rect">
              <a:avLst/>
            </a:prstGeom>
          </p:spPr>
        </p:pic>
        <p:sp>
          <p:nvSpPr>
            <p:cNvPr id="6" name="矩形 5"/>
            <p:cNvSpPr/>
            <p:nvPr/>
          </p:nvSpPr>
          <p:spPr>
            <a:xfrm>
              <a:off x="851667" y="3749575"/>
              <a:ext cx="8040813" cy="1363065"/>
            </a:xfrm>
            <a:prstGeom prst="rect">
              <a:avLst/>
            </a:prstGeom>
          </p:spPr>
          <p:txBody>
            <a:bodyPr wrap="square">
              <a:spAutoFit/>
            </a:bodyPr>
            <a:lstStyle/>
            <a:p>
              <a:pPr eaLnBrk="1" hangingPunct="1">
                <a:lnSpc>
                  <a:spcPct val="120000"/>
                </a:lnSpc>
              </a:pPr>
              <a:r>
                <a:rPr lang="zh-CN" altLang="zh-CN" sz="2400" b="1" dirty="0">
                  <a:solidFill>
                    <a:srgbClr val="0000FF"/>
                  </a:solidFill>
                  <a:latin typeface="+mj-ea"/>
                  <a:ea typeface="+mj-ea"/>
                </a:rPr>
                <a:t>其他</a:t>
              </a:r>
              <a:r>
                <a:rPr lang="zh-CN" altLang="en-US" sz="2400" b="1" dirty="0">
                  <a:solidFill>
                    <a:srgbClr val="0000FF"/>
                  </a:solidFill>
                  <a:latin typeface="+mj-ea"/>
                  <a:ea typeface="+mj-ea"/>
                </a:rPr>
                <a:t>：</a:t>
              </a:r>
              <a:r>
                <a:rPr lang="zh-CN" altLang="zh-CN" sz="2400" b="1" dirty="0">
                  <a:latin typeface="楷体" panose="02010609060101010101" charset="-122"/>
                  <a:ea typeface="楷体" panose="02010609060101010101" charset="-122"/>
                </a:rPr>
                <a:t>柳树会结籽儿，一到四月底，漫天飞舞的柳絮里就有柳树的种子，有的人会对柳絮过敏。很多诗人都喜欢柳树，写了许多和柳树相关的诗词。</a:t>
              </a:r>
              <a:endParaRPr lang="zh-CN" altLang="zh-CN" sz="2400" b="1" dirty="0">
                <a:latin typeface="楷体" panose="02010609060101010101" charset="-122"/>
                <a:ea typeface="楷体" panose="02010609060101010101"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txBox="1"/>
          <p:nvPr/>
        </p:nvSpPr>
        <p:spPr bwMode="auto">
          <a:xfrm>
            <a:off x="2555776" y="51470"/>
            <a:ext cx="4389600" cy="597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lstStyle>
            <a:lvl1pPr defTabSz="850900">
              <a:defRPr>
                <a:solidFill>
                  <a:schemeClr val="tx1"/>
                </a:solidFill>
                <a:latin typeface="Calibri" panose="020F0502020204030204" pitchFamily="34" charset="0"/>
                <a:ea typeface="宋体" panose="02010600030101010101" pitchFamily="2" charset="-122"/>
              </a:defRPr>
            </a:lvl1pPr>
            <a:lvl2pPr marL="742950" indent="-285750" defTabSz="850900">
              <a:defRPr>
                <a:solidFill>
                  <a:schemeClr val="tx1"/>
                </a:solidFill>
                <a:latin typeface="Calibri" panose="020F0502020204030204" pitchFamily="34" charset="0"/>
                <a:ea typeface="宋体" panose="02010600030101010101" pitchFamily="2" charset="-122"/>
              </a:defRPr>
            </a:lvl2pPr>
            <a:lvl3pPr marL="1143000" indent="-228600" defTabSz="850900">
              <a:defRPr>
                <a:solidFill>
                  <a:schemeClr val="tx1"/>
                </a:solidFill>
                <a:latin typeface="Calibri" panose="020F0502020204030204" pitchFamily="34" charset="0"/>
                <a:ea typeface="宋体" panose="02010600030101010101" pitchFamily="2" charset="-122"/>
              </a:defRPr>
            </a:lvl3pPr>
            <a:lvl4pPr marL="1600200" indent="-228600" defTabSz="850900">
              <a:defRPr>
                <a:solidFill>
                  <a:schemeClr val="tx1"/>
                </a:solidFill>
                <a:latin typeface="Calibri" panose="020F0502020204030204" pitchFamily="34" charset="0"/>
                <a:ea typeface="宋体" panose="02010600030101010101" pitchFamily="2" charset="-122"/>
              </a:defRPr>
            </a:lvl4pPr>
            <a:lvl5pPr marL="2057400" indent="-228600" defTabSz="850900">
              <a:defRPr>
                <a:solidFill>
                  <a:schemeClr val="tx1"/>
                </a:solidFill>
                <a:latin typeface="Calibri" panose="020F0502020204030204" pitchFamily="34" charset="0"/>
                <a:ea typeface="宋体" panose="02010600030101010101" pitchFamily="2" charset="-122"/>
              </a:defRPr>
            </a:lvl5pPr>
            <a:lvl6pPr marL="2514600" indent="-228600" defTabSz="8509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8509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8509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8509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3200" b="1" dirty="0">
                <a:latin typeface="黑体" panose="02010609060101010101" pitchFamily="49" charset="-122"/>
                <a:ea typeface="黑体" panose="02010609060101010101" pitchFamily="49" charset="-122"/>
              </a:rPr>
              <a:t>示范引路，突破难点</a:t>
            </a:r>
            <a:endParaRPr lang="zh-CN" altLang="en-US" sz="3200" b="1" dirty="0">
              <a:latin typeface="黑体" panose="02010609060101010101" pitchFamily="49" charset="-122"/>
              <a:ea typeface="黑体" panose="02010609060101010101" pitchFamily="49" charset="-122"/>
            </a:endParaRPr>
          </a:p>
        </p:txBody>
      </p:sp>
      <p:sp>
        <p:nvSpPr>
          <p:cNvPr id="3" name="矩形 2"/>
          <p:cNvSpPr/>
          <p:nvPr/>
        </p:nvSpPr>
        <p:spPr>
          <a:xfrm>
            <a:off x="377255" y="771550"/>
            <a:ext cx="8496944" cy="1057790"/>
          </a:xfrm>
          <a:prstGeom prst="rect">
            <a:avLst/>
          </a:prstGeom>
        </p:spPr>
        <p:txBody>
          <a:bodyPr wrap="square">
            <a:spAutoFit/>
          </a:bodyPr>
          <a:lstStyle/>
          <a:p>
            <a:pPr eaLnBrk="1" hangingPunct="1">
              <a:lnSpc>
                <a:spcPct val="120000"/>
              </a:lnSpc>
            </a:pPr>
            <a:r>
              <a:rPr lang="en-US" altLang="zh-CN" sz="2800" b="1" dirty="0">
                <a:latin typeface="宋体" panose="02010600030101010101" pitchFamily="2" charset="-122"/>
              </a:rPr>
              <a:t>    </a:t>
            </a:r>
            <a:r>
              <a:rPr lang="zh-CN" altLang="zh-CN" sz="2800" b="1" dirty="0">
                <a:latin typeface="宋体" panose="02010600030101010101" pitchFamily="2" charset="-122"/>
              </a:rPr>
              <a:t>怎样把记录卡上冷冰冰的文字，变得像朋友之间那般温暖和亲密呢？请看下面</a:t>
            </a:r>
            <a:r>
              <a:rPr lang="zh-CN" altLang="en-US" sz="2800" b="1" dirty="0">
                <a:latin typeface="宋体" panose="02010600030101010101" pitchFamily="2" charset="-122"/>
              </a:rPr>
              <a:t>的</a:t>
            </a:r>
            <a:r>
              <a:rPr lang="zh-CN" altLang="zh-CN" sz="2800" b="1" dirty="0">
                <a:latin typeface="宋体" panose="02010600030101010101" pitchFamily="2" charset="-122"/>
              </a:rPr>
              <a:t>一篇范例。</a:t>
            </a:r>
            <a:endParaRPr lang="zh-CN" altLang="en-US" sz="2800" b="1" dirty="0">
              <a:latin typeface="宋体" panose="02010600030101010101" pitchFamily="2" charset="-122"/>
            </a:endParaRPr>
          </a:p>
        </p:txBody>
      </p:sp>
      <p:sp>
        <p:nvSpPr>
          <p:cNvPr id="4" name="矩形 3"/>
          <p:cNvSpPr/>
          <p:nvPr/>
        </p:nvSpPr>
        <p:spPr>
          <a:xfrm>
            <a:off x="477446" y="1925710"/>
            <a:ext cx="8396753" cy="2878288"/>
          </a:xfrm>
          <a:prstGeom prst="rect">
            <a:avLst/>
          </a:prstGeom>
        </p:spPr>
        <p:txBody>
          <a:bodyPr wrap="square">
            <a:spAutoFit/>
          </a:bodyPr>
          <a:lstStyle/>
          <a:p>
            <a:pPr algn="ctr" eaLnBrk="1" hangingPunct="1">
              <a:lnSpc>
                <a:spcPct val="110000"/>
              </a:lnSpc>
            </a:pPr>
            <a:r>
              <a:rPr lang="zh-CN" altLang="en-US" sz="2800" b="1" dirty="0">
                <a:latin typeface="楷体" panose="02010609060101010101" charset="-122"/>
                <a:ea typeface="楷体" panose="02010609060101010101" charset="-122"/>
              </a:rPr>
              <a:t>我的植物朋友——桃花</a:t>
            </a:r>
            <a:endParaRPr lang="zh-CN" altLang="en-US" sz="2800" b="1" dirty="0">
              <a:latin typeface="楷体" panose="02010609060101010101" charset="-122"/>
              <a:ea typeface="楷体" panose="02010609060101010101" charset="-122"/>
            </a:endParaRPr>
          </a:p>
          <a:p>
            <a:pPr eaLnBrk="1" hangingPunct="1">
              <a:lnSpc>
                <a:spcPct val="110000"/>
              </a:lnSpc>
            </a:pPr>
            <a:r>
              <a:rPr lang="zh-CN" altLang="en-US" sz="2800" b="1" dirty="0">
                <a:latin typeface="楷体" panose="02010609060101010101" charset="-122"/>
                <a:ea typeface="楷体" panose="02010609060101010101" charset="-122"/>
              </a:rPr>
              <a:t>    春姑娘来了，山上的桃花也开了。</a:t>
            </a:r>
            <a:endParaRPr lang="zh-CN" altLang="en-US" sz="2800" b="1" dirty="0">
              <a:latin typeface="楷体" panose="02010609060101010101" charset="-122"/>
              <a:ea typeface="楷体" panose="02010609060101010101" charset="-122"/>
            </a:endParaRPr>
          </a:p>
          <a:p>
            <a:pPr eaLnBrk="1" hangingPunct="1">
              <a:lnSpc>
                <a:spcPct val="110000"/>
              </a:lnSpc>
            </a:pPr>
            <a:r>
              <a:rPr lang="zh-CN" altLang="en-US" sz="2800" b="1" dirty="0">
                <a:latin typeface="楷体" panose="02010609060101010101" charset="-122"/>
                <a:ea typeface="楷体" panose="02010609060101010101" charset="-122"/>
              </a:rPr>
              <a:t>    远远望去，粉红的桃花一片连着一片，就像一朵朵红云。走近一看，花开得可真热闹啊！已经绽放的花朵，一共有五个花瓣儿，一个花瓣儿挨着一个花瓣儿，像小朋友红扑扑的脸蛋，围成一个圆形，</a:t>
            </a:r>
            <a:endParaRPr lang="zh-CN" altLang="en-US" sz="2800" b="1" dirty="0">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23400" y="771550"/>
            <a:ext cx="8497072" cy="3826240"/>
          </a:xfrm>
          <a:prstGeom prst="rect">
            <a:avLst/>
          </a:prstGeom>
        </p:spPr>
        <p:txBody>
          <a:bodyPr wrap="square">
            <a:spAutoFit/>
          </a:bodyPr>
          <a:lstStyle/>
          <a:p>
            <a:pPr eaLnBrk="1" hangingPunct="1">
              <a:lnSpc>
                <a:spcPct val="110000"/>
              </a:lnSpc>
            </a:pPr>
            <a:r>
              <a:rPr lang="zh-CN" altLang="en-US" sz="2800" b="1" dirty="0">
                <a:latin typeface="楷体" panose="02010609060101010101" charset="-122"/>
                <a:ea typeface="楷体" panose="02010609060101010101" charset="-122"/>
              </a:rPr>
              <a:t>可爱极了！还有的是花骨朵儿，它们胀鼓鼓的，像一个个羞涩的小女孩。空气中满是桃花的清香。一阵风吹来，花瓣儿纷纷扬扬地飘落下来，好像下起了花瓣雨，又好像一只只粉色的蝴蝶在翩翩起舞。</a:t>
            </a:r>
            <a:endParaRPr lang="zh-CN" altLang="en-US" sz="2800" b="1" dirty="0">
              <a:latin typeface="楷体" panose="02010609060101010101" charset="-122"/>
              <a:ea typeface="楷体" panose="02010609060101010101" charset="-122"/>
            </a:endParaRPr>
          </a:p>
          <a:p>
            <a:pPr eaLnBrk="1" hangingPunct="1">
              <a:lnSpc>
                <a:spcPct val="110000"/>
              </a:lnSpc>
            </a:pPr>
            <a:r>
              <a:rPr lang="zh-CN" altLang="en-US" sz="2800" b="1" dirty="0">
                <a:latin typeface="楷体" panose="02010609060101010101" charset="-122"/>
                <a:ea typeface="楷体" panose="02010609060101010101" charset="-122"/>
              </a:rPr>
              <a:t>    桃花在春天开放，结出的果实就是桃子。也有只开花不结果的观赏桃花。桃花的颜色还有鲜红的、纯白的。</a:t>
            </a:r>
            <a:endParaRPr lang="zh-CN" altLang="en-US" sz="2800" b="1" dirty="0">
              <a:latin typeface="楷体" panose="02010609060101010101" charset="-122"/>
              <a:ea typeface="楷体" panose="02010609060101010101" charset="-122"/>
            </a:endParaRPr>
          </a:p>
          <a:p>
            <a:pPr eaLnBrk="1" hangingPunct="1">
              <a:lnSpc>
                <a:spcPct val="110000"/>
              </a:lnSpc>
            </a:pPr>
            <a:r>
              <a:rPr lang="zh-CN" altLang="en-US" sz="2800" b="1" dirty="0">
                <a:latin typeface="楷体" panose="02010609060101010101" charset="-122"/>
                <a:ea typeface="楷体" panose="02010609060101010101" charset="-122"/>
              </a:rPr>
              <a:t>    这就是我的植物朋友——桃花，我很喜欢它。</a:t>
            </a:r>
            <a:endParaRPr lang="zh-CN" altLang="en-US" sz="2800" b="1" dirty="0">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043608" y="261865"/>
            <a:ext cx="7056784" cy="1057790"/>
          </a:xfrm>
          <a:prstGeom prst="rect">
            <a:avLst/>
          </a:prstGeom>
        </p:spPr>
        <p:txBody>
          <a:bodyPr wrap="square">
            <a:spAutoFit/>
          </a:bodyPr>
          <a:lstStyle/>
          <a:p>
            <a:pPr eaLnBrk="1" hangingPunct="1">
              <a:lnSpc>
                <a:spcPct val="120000"/>
              </a:lnSpc>
            </a:pPr>
            <a:r>
              <a:rPr lang="zh-CN" altLang="en-US" sz="2800" b="1" dirty="0">
                <a:latin typeface="+mj-ea"/>
                <a:ea typeface="+mj-ea"/>
              </a:rPr>
              <a:t>    例文是如何将桃花的特点说清楚的？</a:t>
            </a:r>
            <a:r>
              <a:rPr lang="zh-CN" altLang="zh-CN" sz="2800" b="1" dirty="0">
                <a:latin typeface="+mj-ea"/>
                <a:ea typeface="+mj-ea"/>
              </a:rPr>
              <a:t>请举例说一说。</a:t>
            </a:r>
            <a:endParaRPr lang="zh-CN" altLang="en-US" sz="2800" b="1" dirty="0">
              <a:latin typeface="+mj-ea"/>
              <a:ea typeface="+mj-ea"/>
            </a:endParaRPr>
          </a:p>
        </p:txBody>
      </p:sp>
      <p:sp>
        <p:nvSpPr>
          <p:cNvPr id="3" name="矩形 2"/>
          <p:cNvSpPr/>
          <p:nvPr/>
        </p:nvSpPr>
        <p:spPr>
          <a:xfrm>
            <a:off x="1043608" y="2715766"/>
            <a:ext cx="7112820" cy="1574855"/>
          </a:xfrm>
          <a:prstGeom prst="rect">
            <a:avLst/>
          </a:prstGeom>
        </p:spPr>
        <p:txBody>
          <a:bodyPr wrap="square">
            <a:spAutoFit/>
          </a:bodyPr>
          <a:lstStyle/>
          <a:p>
            <a:pPr eaLnBrk="1" hangingPunct="1">
              <a:lnSpc>
                <a:spcPct val="120000"/>
              </a:lnSpc>
            </a:pPr>
            <a:r>
              <a:rPr lang="en-US" altLang="zh-CN" sz="2800" b="1" kern="100" dirty="0">
                <a:solidFill>
                  <a:srgbClr val="0033CC"/>
                </a:solidFill>
                <a:latin typeface="楷体" panose="02010609060101010101" charset="-122"/>
                <a:ea typeface="楷体" panose="02010609060101010101" charset="-122"/>
                <a:cs typeface="Times New Roman" panose="02020603050405020304" pitchFamily="18" charset="0"/>
              </a:rPr>
              <a:t>    </a:t>
            </a:r>
            <a:r>
              <a:rPr lang="zh-CN" altLang="zh-CN" sz="2800" b="1" kern="100" dirty="0">
                <a:solidFill>
                  <a:srgbClr val="0033CC"/>
                </a:solidFill>
                <a:latin typeface="楷体" panose="02010609060101010101" charset="-122"/>
                <a:ea typeface="楷体" panose="02010609060101010101" charset="-122"/>
                <a:cs typeface="Times New Roman" panose="02020603050405020304" pitchFamily="18" charset="0"/>
              </a:rPr>
              <a:t>作者加了开头和结尾。开头点明了桃花开放的季节和地点。结尾点明自己很喜欢桃花，表达对桃花的喜爱之情。</a:t>
            </a:r>
            <a:endParaRPr lang="zh-CN" altLang="en-US" sz="2800" b="1" kern="100" dirty="0">
              <a:solidFill>
                <a:srgbClr val="0033CC"/>
              </a:solidFill>
              <a:latin typeface="楷体" panose="02010609060101010101" charset="-122"/>
              <a:ea typeface="楷体" panose="02010609060101010101" charset="-122"/>
              <a:cs typeface="Times New Roman" panose="02020603050405020304" pitchFamily="18" charset="0"/>
            </a:endParaRPr>
          </a:p>
        </p:txBody>
      </p:sp>
      <p:sp>
        <p:nvSpPr>
          <p:cNvPr id="7" name="矩形 6"/>
          <p:cNvSpPr/>
          <p:nvPr/>
        </p:nvSpPr>
        <p:spPr>
          <a:xfrm>
            <a:off x="1043608" y="1443006"/>
            <a:ext cx="5832648" cy="540725"/>
          </a:xfrm>
          <a:prstGeom prst="rect">
            <a:avLst/>
          </a:prstGeom>
        </p:spPr>
        <p:txBody>
          <a:bodyPr wrap="square">
            <a:spAutoFit/>
          </a:bodyPr>
          <a:lstStyle/>
          <a:p>
            <a:pPr eaLnBrk="1" hangingPunct="1">
              <a:lnSpc>
                <a:spcPct val="120000"/>
              </a:lnSpc>
            </a:pPr>
            <a:r>
              <a:rPr lang="zh-CN" altLang="en-US" sz="2800" b="1" dirty="0">
                <a:latin typeface="楷体" panose="02010609060101010101" charset="-122"/>
                <a:ea typeface="楷体" panose="02010609060101010101" charset="-122"/>
              </a:rPr>
              <a:t>春姑娘来了，山上的桃花也开了。</a:t>
            </a:r>
            <a:endParaRPr lang="zh-CN" altLang="en-US" sz="2800" b="1" dirty="0">
              <a:latin typeface="楷体" panose="02010609060101010101" charset="-122"/>
              <a:ea typeface="楷体" panose="02010609060101010101" charset="-122"/>
            </a:endParaRPr>
          </a:p>
        </p:txBody>
      </p:sp>
      <p:sp>
        <p:nvSpPr>
          <p:cNvPr id="8" name="矩形 7"/>
          <p:cNvSpPr/>
          <p:nvPr/>
        </p:nvSpPr>
        <p:spPr>
          <a:xfrm>
            <a:off x="1043608" y="2051690"/>
            <a:ext cx="7488832" cy="540725"/>
          </a:xfrm>
          <a:prstGeom prst="rect">
            <a:avLst/>
          </a:prstGeom>
        </p:spPr>
        <p:txBody>
          <a:bodyPr wrap="square">
            <a:spAutoFit/>
          </a:bodyPr>
          <a:lstStyle/>
          <a:p>
            <a:pPr eaLnBrk="1" hangingPunct="1">
              <a:lnSpc>
                <a:spcPct val="120000"/>
              </a:lnSpc>
            </a:pPr>
            <a:r>
              <a:rPr lang="zh-CN" altLang="en-US" sz="2800" b="1" dirty="0">
                <a:latin typeface="楷体" panose="02010609060101010101" charset="-122"/>
                <a:ea typeface="楷体" panose="02010609060101010101" charset="-122"/>
              </a:rPr>
              <a:t>这就是我的植物朋友——桃花，我很喜欢它。</a:t>
            </a:r>
            <a:endParaRPr lang="zh-CN" altLang="en-US" sz="2800" b="1" dirty="0">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971600" y="2643758"/>
            <a:ext cx="7398179" cy="540725"/>
          </a:xfrm>
          <a:prstGeom prst="rect">
            <a:avLst/>
          </a:prstGeom>
        </p:spPr>
        <p:txBody>
          <a:bodyPr wrap="square">
            <a:spAutoFit/>
          </a:bodyPr>
          <a:lstStyle/>
          <a:p>
            <a:pPr eaLnBrk="1" hangingPunct="1">
              <a:lnSpc>
                <a:spcPct val="120000"/>
              </a:lnSpc>
            </a:pPr>
            <a:r>
              <a:rPr lang="zh-CN" altLang="zh-CN" sz="2800" b="1" kern="100" dirty="0">
                <a:solidFill>
                  <a:srgbClr val="0033CC"/>
                </a:solidFill>
                <a:latin typeface="楷体" panose="02010609060101010101" charset="-122"/>
                <a:ea typeface="楷体" panose="02010609060101010101" charset="-122"/>
                <a:cs typeface="Times New Roman" panose="02020603050405020304" pitchFamily="18" charset="0"/>
              </a:rPr>
              <a:t>作者写了远望桃花的样子和近看桃花的样子。</a:t>
            </a:r>
            <a:endParaRPr lang="zh-CN" altLang="en-US" sz="2800" b="1" kern="100" dirty="0">
              <a:solidFill>
                <a:srgbClr val="0033CC"/>
              </a:solidFill>
              <a:latin typeface="楷体" panose="02010609060101010101" charset="-122"/>
              <a:ea typeface="楷体" panose="02010609060101010101" charset="-122"/>
              <a:cs typeface="Times New Roman" panose="02020603050405020304" pitchFamily="18" charset="0"/>
            </a:endParaRPr>
          </a:p>
        </p:txBody>
      </p:sp>
      <p:sp>
        <p:nvSpPr>
          <p:cNvPr id="5" name="矩形 4"/>
          <p:cNvSpPr/>
          <p:nvPr/>
        </p:nvSpPr>
        <p:spPr>
          <a:xfrm>
            <a:off x="971600" y="843558"/>
            <a:ext cx="7056783" cy="1602042"/>
          </a:xfrm>
          <a:prstGeom prst="rect">
            <a:avLst/>
          </a:prstGeom>
        </p:spPr>
        <p:txBody>
          <a:bodyPr wrap="square">
            <a:spAutoFit/>
          </a:bodyPr>
          <a:lstStyle/>
          <a:p>
            <a:pPr eaLnBrk="1" hangingPunct="1">
              <a:lnSpc>
                <a:spcPct val="120000"/>
              </a:lnSpc>
            </a:pPr>
            <a:r>
              <a:rPr lang="zh-CN" altLang="en-US" sz="2800" b="1" dirty="0">
                <a:solidFill>
                  <a:srgbClr val="FF0000"/>
                </a:solidFill>
                <a:latin typeface="楷体" panose="02010609060101010101" charset="-122"/>
                <a:ea typeface="楷体" panose="02010609060101010101" charset="-122"/>
              </a:rPr>
              <a:t>    远远望去</a:t>
            </a:r>
            <a:r>
              <a:rPr lang="zh-CN" altLang="en-US" sz="2800" b="1" dirty="0">
                <a:latin typeface="楷体" panose="02010609060101010101" charset="-122"/>
                <a:ea typeface="楷体" panose="02010609060101010101" charset="-122"/>
              </a:rPr>
              <a:t>，粉红的桃花一片连着一片，就像一朵朵红云。</a:t>
            </a:r>
            <a:r>
              <a:rPr lang="zh-CN" altLang="en-US" sz="2800" b="1" dirty="0">
                <a:solidFill>
                  <a:srgbClr val="FF0000"/>
                </a:solidFill>
                <a:latin typeface="楷体" panose="02010609060101010101" charset="-122"/>
                <a:ea typeface="楷体" panose="02010609060101010101" charset="-122"/>
              </a:rPr>
              <a:t>走近一看</a:t>
            </a:r>
            <a:r>
              <a:rPr lang="zh-CN" altLang="en-US" sz="2800" b="1" dirty="0">
                <a:latin typeface="楷体" panose="02010609060101010101" charset="-122"/>
                <a:ea typeface="楷体" panose="02010609060101010101" charset="-122"/>
              </a:rPr>
              <a:t>，花开得可真热闹啊！</a:t>
            </a:r>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123478"/>
            <a:ext cx="2088232" cy="604781"/>
          </a:xfrm>
          <a:prstGeom prst="rect">
            <a:avLst/>
          </a:prstGeom>
          <a:noFill/>
          <a:ln w="9525">
            <a:noFill/>
          </a:ln>
        </p:spPr>
        <p:txBody>
          <a:bodyPr wrap="square">
            <a:spAutoFit/>
          </a:bodyPr>
          <a:lstStyle/>
          <a:p>
            <a:pPr algn="ctr" eaLnBrk="1" hangingPunct="1">
              <a:lnSpc>
                <a:spcPct val="120000"/>
              </a:lnSpc>
              <a:buNone/>
            </a:pPr>
            <a:r>
              <a:rPr lang="zh-CN" altLang="en-US" sz="3200" b="1" dirty="0">
                <a:latin typeface="楷体" panose="02010609060101010101" charset="-122"/>
                <a:ea typeface="楷体" panose="02010609060101010101" charset="-122"/>
              </a:rPr>
              <a:t>第</a:t>
            </a:r>
            <a:r>
              <a:rPr lang="en-US" altLang="zh-CN" sz="3200" b="1" dirty="0">
                <a:latin typeface="楷体" panose="02010609060101010101" charset="-122"/>
                <a:ea typeface="楷体" panose="02010609060101010101" charset="-122"/>
              </a:rPr>
              <a:t>1</a:t>
            </a:r>
            <a:r>
              <a:rPr lang="zh-CN" altLang="en-US" sz="3200" b="1" dirty="0">
                <a:latin typeface="楷体" panose="02010609060101010101" charset="-122"/>
                <a:ea typeface="楷体" panose="02010609060101010101" charset="-122"/>
              </a:rPr>
              <a:t>课时</a:t>
            </a:r>
            <a:endParaRPr lang="en-US" altLang="zh-CN" sz="3200" b="1" dirty="0">
              <a:latin typeface="楷体" panose="02010609060101010101" charset="-122"/>
              <a:ea typeface="楷体" panose="02010609060101010101" charset="-122"/>
            </a:endParaRPr>
          </a:p>
        </p:txBody>
      </p:sp>
      <p:sp>
        <p:nvSpPr>
          <p:cNvPr id="3" name="标题 1"/>
          <p:cNvSpPr txBox="1"/>
          <p:nvPr/>
        </p:nvSpPr>
        <p:spPr bwMode="auto">
          <a:xfrm>
            <a:off x="2555776" y="180738"/>
            <a:ext cx="4389600" cy="597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lstStyle>
            <a:lvl1pPr defTabSz="850900">
              <a:defRPr>
                <a:solidFill>
                  <a:schemeClr val="tx1"/>
                </a:solidFill>
                <a:latin typeface="Calibri" panose="020F0502020204030204" pitchFamily="34" charset="0"/>
                <a:ea typeface="宋体" panose="02010600030101010101" pitchFamily="2" charset="-122"/>
              </a:defRPr>
            </a:lvl1pPr>
            <a:lvl2pPr marL="742950" indent="-285750" defTabSz="850900">
              <a:defRPr>
                <a:solidFill>
                  <a:schemeClr val="tx1"/>
                </a:solidFill>
                <a:latin typeface="Calibri" panose="020F0502020204030204" pitchFamily="34" charset="0"/>
                <a:ea typeface="宋体" panose="02010600030101010101" pitchFamily="2" charset="-122"/>
              </a:defRPr>
            </a:lvl2pPr>
            <a:lvl3pPr marL="1143000" indent="-228600" defTabSz="850900">
              <a:defRPr>
                <a:solidFill>
                  <a:schemeClr val="tx1"/>
                </a:solidFill>
                <a:latin typeface="Calibri" panose="020F0502020204030204" pitchFamily="34" charset="0"/>
                <a:ea typeface="宋体" panose="02010600030101010101" pitchFamily="2" charset="-122"/>
              </a:defRPr>
            </a:lvl3pPr>
            <a:lvl4pPr marL="1600200" indent="-228600" defTabSz="850900">
              <a:defRPr>
                <a:solidFill>
                  <a:schemeClr val="tx1"/>
                </a:solidFill>
                <a:latin typeface="Calibri" panose="020F0502020204030204" pitchFamily="34" charset="0"/>
                <a:ea typeface="宋体" panose="02010600030101010101" pitchFamily="2" charset="-122"/>
              </a:defRPr>
            </a:lvl4pPr>
            <a:lvl5pPr marL="2057400" indent="-228600" defTabSz="850900">
              <a:defRPr>
                <a:solidFill>
                  <a:schemeClr val="tx1"/>
                </a:solidFill>
                <a:latin typeface="Calibri" panose="020F0502020204030204" pitchFamily="34" charset="0"/>
                <a:ea typeface="宋体" panose="02010600030101010101" pitchFamily="2" charset="-122"/>
              </a:defRPr>
            </a:lvl5pPr>
            <a:lvl6pPr marL="2514600" indent="-228600" defTabSz="8509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8509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8509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8509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a:latin typeface="黑体" panose="02010609060101010101" pitchFamily="49" charset="-122"/>
                <a:ea typeface="黑体" panose="02010609060101010101" pitchFamily="49" charset="-122"/>
              </a:rPr>
              <a:t>图片揭题</a:t>
            </a:r>
            <a:r>
              <a:rPr lang="zh-CN" altLang="zh-CN" sz="3200" b="1" dirty="0">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聚焦教材</a:t>
            </a:r>
            <a:endParaRPr lang="zh-CN" altLang="en-US" sz="3200" b="1" dirty="0">
              <a:latin typeface="黑体" panose="02010609060101010101" pitchFamily="49" charset="-122"/>
              <a:ea typeface="黑体" panose="02010609060101010101" pitchFamily="49" charset="-122"/>
            </a:endParaRPr>
          </a:p>
        </p:txBody>
      </p:sp>
      <p:sp>
        <p:nvSpPr>
          <p:cNvPr id="4" name="矩形 3"/>
          <p:cNvSpPr/>
          <p:nvPr/>
        </p:nvSpPr>
        <p:spPr>
          <a:xfrm>
            <a:off x="755576" y="1275606"/>
            <a:ext cx="6805264" cy="604781"/>
          </a:xfrm>
          <a:prstGeom prst="rect">
            <a:avLst/>
          </a:prstGeom>
        </p:spPr>
        <p:txBody>
          <a:bodyPr wrap="square">
            <a:spAutoFit/>
          </a:bodyPr>
          <a:lstStyle/>
          <a:p>
            <a:pPr eaLnBrk="1" hangingPunct="1">
              <a:lnSpc>
                <a:spcPct val="120000"/>
              </a:lnSpc>
            </a:pPr>
            <a:r>
              <a:rPr lang="zh-CN" altLang="en-US" sz="3200" b="1" dirty="0">
                <a:latin typeface="+mj-ea"/>
                <a:ea typeface="+mj-ea"/>
              </a:rPr>
              <a:t>说说自己最喜欢的植物。</a:t>
            </a:r>
            <a:endParaRPr lang="zh-CN" altLang="en-US" sz="3200" b="1" dirty="0">
              <a:latin typeface="+mj-ea"/>
              <a:ea typeface="+mj-ea"/>
            </a:endParaRPr>
          </a:p>
        </p:txBody>
      </p:sp>
      <p:sp>
        <p:nvSpPr>
          <p:cNvPr id="18" name="文本框 4"/>
          <p:cNvSpPr txBox="1">
            <a:spLocks noChangeArrowheads="1"/>
          </p:cNvSpPr>
          <p:nvPr/>
        </p:nvSpPr>
        <p:spPr bwMode="auto">
          <a:xfrm>
            <a:off x="853710" y="2127927"/>
            <a:ext cx="7318690" cy="1694310"/>
          </a:xfrm>
          <a:prstGeom prst="rect">
            <a:avLst/>
          </a:prstGeom>
          <a:noFill/>
          <a:ln>
            <a:noFill/>
          </a:ln>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R="0" lvl="0" algn="l" defTabSz="914400" rtl="0" eaLnBrk="1" fontAlgn="base" latinLnBrk="0" hangingPunct="1">
              <a:lnSpc>
                <a:spcPct val="120000"/>
              </a:lnSpc>
              <a:spcBef>
                <a:spcPct val="0"/>
              </a:spcBef>
              <a:spcAft>
                <a:spcPts val="1000"/>
              </a:spcAft>
              <a:buClrTx/>
              <a:buSzTx/>
              <a:defRPr/>
            </a:pPr>
            <a:r>
              <a:rPr kumimoji="0" lang="zh-CN" altLang="en-US" sz="3200" b="1" i="0" u="none" strike="noStrike" kern="1200" cap="none" spc="0" normalizeH="0" baseline="0" noProof="0" dirty="0">
                <a:ln>
                  <a:noFill/>
                </a:ln>
                <a:effectLst/>
                <a:uLnTx/>
                <a:uFillTx/>
                <a:latin typeface="楷体" panose="02010609060101010101" charset="-122"/>
                <a:ea typeface="楷体" panose="02010609060101010101" charset="-122"/>
              </a:rPr>
              <a:t>    植物是大自然里不可缺少的一部分，我们的身边就有很多很多的植物呢！让我们瞧瞧有哪些植物！</a:t>
            </a:r>
            <a:endParaRPr kumimoji="0" lang="zh-CN" altLang="en-US" sz="3200" b="1" i="0" u="none" strike="noStrike" kern="1200" cap="none" spc="0" normalizeH="0" baseline="0" noProof="0" dirty="0">
              <a:ln>
                <a:noFill/>
              </a:ln>
              <a:effectLst/>
              <a:uLnTx/>
              <a:uFillTx/>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fade">
                                      <p:cBhvr>
                                        <p:cTn id="7" dur="1000"/>
                                        <p:tgtEl>
                                          <p:spTgt spid="18">
                                            <p:txEl>
                                              <p:pRg st="0" end="0"/>
                                            </p:txEl>
                                          </p:spTgt>
                                        </p:tgtEl>
                                      </p:cBhvr>
                                    </p:animEffect>
                                    <p:anim calcmode="lin" valueType="num">
                                      <p:cBhvr>
                                        <p:cTn id="8" dur="10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611560" y="2931790"/>
            <a:ext cx="7488832" cy="1057790"/>
          </a:xfrm>
          <a:prstGeom prst="rect">
            <a:avLst/>
          </a:prstGeom>
        </p:spPr>
        <p:txBody>
          <a:bodyPr wrap="square">
            <a:spAutoFit/>
          </a:bodyPr>
          <a:lstStyle/>
          <a:p>
            <a:pPr eaLnBrk="1" hangingPunct="1">
              <a:lnSpc>
                <a:spcPct val="120000"/>
              </a:lnSpc>
            </a:pPr>
            <a:r>
              <a:rPr lang="en-US" altLang="zh-CN" sz="2800" b="1" kern="100" dirty="0">
                <a:solidFill>
                  <a:srgbClr val="0033CC"/>
                </a:solidFill>
                <a:latin typeface="楷体" panose="02010609060101010101" charset="-122"/>
                <a:ea typeface="楷体" panose="02010609060101010101" charset="-122"/>
                <a:cs typeface="Times New Roman" panose="02020603050405020304" pitchFamily="18" charset="0"/>
              </a:rPr>
              <a:t>    </a:t>
            </a:r>
            <a:r>
              <a:rPr lang="zh-CN" altLang="zh-CN" sz="2800" b="1" kern="100" dirty="0">
                <a:solidFill>
                  <a:srgbClr val="0033CC"/>
                </a:solidFill>
                <a:latin typeface="楷体" panose="02010609060101010101" charset="-122"/>
                <a:ea typeface="楷体" panose="02010609060101010101" charset="-122"/>
                <a:cs typeface="Times New Roman" panose="02020603050405020304" pitchFamily="18" charset="0"/>
              </a:rPr>
              <a:t>运用了拟人的修辞手法，把桃花当作人来写。感觉桃花像小姑娘一样可爱。</a:t>
            </a:r>
            <a:endParaRPr lang="zh-CN" altLang="en-US" sz="2800" b="1" kern="100" dirty="0">
              <a:solidFill>
                <a:srgbClr val="0033CC"/>
              </a:solidFill>
              <a:latin typeface="楷体" panose="02010609060101010101" charset="-122"/>
              <a:ea typeface="楷体" panose="02010609060101010101" charset="-122"/>
              <a:cs typeface="Times New Roman" panose="02020603050405020304" pitchFamily="18" charset="0"/>
            </a:endParaRPr>
          </a:p>
        </p:txBody>
      </p:sp>
      <p:sp>
        <p:nvSpPr>
          <p:cNvPr id="5" name="矩形 4"/>
          <p:cNvSpPr/>
          <p:nvPr/>
        </p:nvSpPr>
        <p:spPr>
          <a:xfrm>
            <a:off x="733972" y="945187"/>
            <a:ext cx="7650850" cy="1057790"/>
          </a:xfrm>
          <a:prstGeom prst="rect">
            <a:avLst/>
          </a:prstGeom>
        </p:spPr>
        <p:txBody>
          <a:bodyPr wrap="square">
            <a:spAutoFit/>
          </a:bodyPr>
          <a:lstStyle/>
          <a:p>
            <a:pPr eaLnBrk="1" hangingPunct="1">
              <a:lnSpc>
                <a:spcPct val="120000"/>
              </a:lnSpc>
            </a:pPr>
            <a:r>
              <a:rPr lang="zh-CN" altLang="zh-CN" sz="2800" b="1" dirty="0">
                <a:latin typeface="楷体" panose="02010609060101010101" charset="-122"/>
                <a:ea typeface="楷体" panose="02010609060101010101" charset="-122"/>
              </a:rPr>
              <a:t>一个花瓣儿挨着一个花瓣儿，像小朋友红扑扑的脸蛋</a:t>
            </a:r>
            <a:r>
              <a:rPr lang="zh-CN" altLang="en-US" sz="2800" b="1" dirty="0">
                <a:latin typeface="楷体" panose="02010609060101010101" charset="-122"/>
                <a:ea typeface="楷体" panose="02010609060101010101" charset="-122"/>
              </a:rPr>
              <a:t>。</a:t>
            </a:r>
            <a:endParaRPr lang="zh-CN" altLang="en-US" sz="2800" b="1" dirty="0">
              <a:latin typeface="楷体" panose="02010609060101010101" charset="-122"/>
              <a:ea typeface="楷体" panose="02010609060101010101" charset="-122"/>
            </a:endParaRPr>
          </a:p>
        </p:txBody>
      </p:sp>
      <p:sp>
        <p:nvSpPr>
          <p:cNvPr id="8" name="矩形 7"/>
          <p:cNvSpPr/>
          <p:nvPr/>
        </p:nvSpPr>
        <p:spPr>
          <a:xfrm>
            <a:off x="733972" y="2161017"/>
            <a:ext cx="6948772" cy="540725"/>
          </a:xfrm>
          <a:prstGeom prst="rect">
            <a:avLst/>
          </a:prstGeom>
        </p:spPr>
        <p:txBody>
          <a:bodyPr wrap="square">
            <a:spAutoFit/>
          </a:bodyPr>
          <a:lstStyle/>
          <a:p>
            <a:pPr eaLnBrk="1" hangingPunct="1">
              <a:lnSpc>
                <a:spcPct val="120000"/>
              </a:lnSpc>
            </a:pPr>
            <a:r>
              <a:rPr lang="zh-CN" altLang="zh-CN" sz="2800" b="1" dirty="0">
                <a:latin typeface="楷体" panose="02010609060101010101" charset="-122"/>
                <a:ea typeface="楷体" panose="02010609060101010101" charset="-122"/>
              </a:rPr>
              <a:t>它们胀鼓鼓的，像一个个羞涩的小女孩</a:t>
            </a:r>
            <a:r>
              <a:rPr lang="zh-CN" altLang="en-US" sz="2800" b="1" dirty="0">
                <a:latin typeface="楷体" panose="02010609060101010101" charset="-122"/>
                <a:ea typeface="楷体" panose="02010609060101010101" charset="-122"/>
              </a:rPr>
              <a:t>。</a:t>
            </a:r>
            <a:endParaRPr lang="zh-CN" altLang="en-US" sz="2800" b="1" dirty="0">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719572" y="2490421"/>
            <a:ext cx="7704856" cy="1574855"/>
          </a:xfrm>
          <a:prstGeom prst="rect">
            <a:avLst/>
          </a:prstGeom>
        </p:spPr>
        <p:txBody>
          <a:bodyPr wrap="square">
            <a:spAutoFit/>
          </a:bodyPr>
          <a:lstStyle/>
          <a:p>
            <a:pPr eaLnBrk="1" hangingPunct="1">
              <a:lnSpc>
                <a:spcPct val="120000"/>
              </a:lnSpc>
            </a:pPr>
            <a:r>
              <a:rPr lang="en-US" altLang="zh-CN" sz="2800" b="1" kern="100" dirty="0">
                <a:solidFill>
                  <a:srgbClr val="0033CC"/>
                </a:solidFill>
                <a:latin typeface="楷体" panose="02010609060101010101" charset="-122"/>
                <a:ea typeface="楷体" panose="02010609060101010101" charset="-122"/>
                <a:cs typeface="Times New Roman" panose="02020603050405020304" pitchFamily="18" charset="0"/>
              </a:rPr>
              <a:t>    </a:t>
            </a:r>
            <a:r>
              <a:rPr lang="zh-CN" altLang="zh-CN" sz="2800" b="1" kern="100" dirty="0">
                <a:solidFill>
                  <a:srgbClr val="0033CC"/>
                </a:solidFill>
                <a:latin typeface="楷体" panose="02010609060101010101" charset="-122"/>
                <a:ea typeface="楷体" panose="02010609060101010101" charset="-122"/>
                <a:cs typeface="Times New Roman" panose="02020603050405020304" pitchFamily="18" charset="0"/>
              </a:rPr>
              <a:t>运用了比喻的修辞手法。把花瓣儿落下来的情景比作花瓣雨和蝴蝶在跳舞，写出了桃花充满生命力的样子。</a:t>
            </a:r>
            <a:endParaRPr lang="zh-CN" altLang="en-US" sz="2800" b="1" kern="100" dirty="0">
              <a:solidFill>
                <a:srgbClr val="0033CC"/>
              </a:solidFill>
              <a:latin typeface="楷体" panose="02010609060101010101" charset="-122"/>
              <a:ea typeface="楷体" panose="02010609060101010101" charset="-122"/>
              <a:cs typeface="Times New Roman" panose="02020603050405020304" pitchFamily="18" charset="0"/>
            </a:endParaRPr>
          </a:p>
        </p:txBody>
      </p:sp>
      <p:sp>
        <p:nvSpPr>
          <p:cNvPr id="6" name="矩形 5"/>
          <p:cNvSpPr/>
          <p:nvPr/>
        </p:nvSpPr>
        <p:spPr>
          <a:xfrm>
            <a:off x="863772" y="699542"/>
            <a:ext cx="7956700" cy="1574855"/>
          </a:xfrm>
          <a:prstGeom prst="rect">
            <a:avLst/>
          </a:prstGeom>
        </p:spPr>
        <p:txBody>
          <a:bodyPr wrap="square">
            <a:spAutoFit/>
          </a:bodyPr>
          <a:lstStyle/>
          <a:p>
            <a:pPr eaLnBrk="1" hangingPunct="1">
              <a:lnSpc>
                <a:spcPct val="120000"/>
              </a:lnSpc>
            </a:pPr>
            <a:r>
              <a:rPr lang="en-US" altLang="zh-CN" sz="2800" b="1" dirty="0">
                <a:latin typeface="楷体" panose="02010609060101010101" charset="-122"/>
                <a:ea typeface="楷体" panose="02010609060101010101" charset="-122"/>
              </a:rPr>
              <a:t>    </a:t>
            </a:r>
            <a:r>
              <a:rPr lang="zh-CN" altLang="zh-CN" sz="2800" b="1" dirty="0">
                <a:latin typeface="楷体" panose="02010609060101010101" charset="-122"/>
                <a:ea typeface="楷体" panose="02010609060101010101" charset="-122"/>
              </a:rPr>
              <a:t>一阵风吹来，花瓣儿纷纷扬扬地飘落下来，好像下起了花瓣雨，又好像一只只粉色的蝴蝶在翩翩起舞</a:t>
            </a:r>
            <a:r>
              <a:rPr lang="zh-CN" altLang="en-US" sz="2800" b="1" dirty="0">
                <a:latin typeface="楷体" panose="02010609060101010101" charset="-122"/>
                <a:ea typeface="楷体" panose="02010609060101010101" charset="-122"/>
              </a:rPr>
              <a:t>。</a:t>
            </a:r>
            <a:endParaRPr lang="zh-CN" altLang="en-US" sz="2800" b="1" dirty="0">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1331640" y="2571750"/>
            <a:ext cx="7037504" cy="540725"/>
          </a:xfrm>
          <a:prstGeom prst="rect">
            <a:avLst/>
          </a:prstGeom>
        </p:spPr>
        <p:txBody>
          <a:bodyPr wrap="square">
            <a:spAutoFit/>
          </a:bodyPr>
          <a:lstStyle/>
          <a:p>
            <a:pPr eaLnBrk="1" hangingPunct="1">
              <a:lnSpc>
                <a:spcPct val="120000"/>
              </a:lnSpc>
            </a:pPr>
            <a:r>
              <a:rPr lang="zh-CN" altLang="zh-CN" sz="2800" b="1" kern="100" dirty="0">
                <a:solidFill>
                  <a:srgbClr val="0033CC"/>
                </a:solidFill>
                <a:latin typeface="楷体" panose="02010609060101010101" charset="-122"/>
                <a:ea typeface="楷体" panose="02010609060101010101" charset="-122"/>
                <a:cs typeface="Times New Roman" panose="02020603050405020304" pitchFamily="18" charset="0"/>
              </a:rPr>
              <a:t>作者还写出了结果的桃花和不结果的桃花。</a:t>
            </a:r>
            <a:endParaRPr lang="zh-CN" altLang="en-US" sz="2800" b="1" kern="100" dirty="0">
              <a:solidFill>
                <a:srgbClr val="0033CC"/>
              </a:solidFill>
              <a:latin typeface="楷体" panose="02010609060101010101" charset="-122"/>
              <a:ea typeface="楷体" panose="02010609060101010101" charset="-122"/>
              <a:cs typeface="Times New Roman" panose="02020603050405020304" pitchFamily="18" charset="0"/>
            </a:endParaRPr>
          </a:p>
        </p:txBody>
      </p:sp>
      <p:sp>
        <p:nvSpPr>
          <p:cNvPr id="7" name="矩形 6"/>
          <p:cNvSpPr/>
          <p:nvPr/>
        </p:nvSpPr>
        <p:spPr>
          <a:xfrm>
            <a:off x="609044" y="1347614"/>
            <a:ext cx="7925912" cy="1057790"/>
          </a:xfrm>
          <a:prstGeom prst="rect">
            <a:avLst/>
          </a:prstGeom>
        </p:spPr>
        <p:txBody>
          <a:bodyPr wrap="square">
            <a:spAutoFit/>
          </a:bodyPr>
          <a:lstStyle/>
          <a:p>
            <a:pPr eaLnBrk="1" hangingPunct="1">
              <a:lnSpc>
                <a:spcPct val="120000"/>
              </a:lnSpc>
            </a:pPr>
            <a:r>
              <a:rPr lang="zh-CN" altLang="en-US" sz="2800" b="1" dirty="0">
                <a:latin typeface="楷体" panose="02010609060101010101" charset="-122"/>
                <a:ea typeface="楷体" panose="02010609060101010101" charset="-122"/>
              </a:rPr>
              <a:t>    桃花在春天开放，结出的果实是桃子。也有只开花不结果的观赏桃花。</a:t>
            </a:r>
            <a:endParaRPr lang="zh-CN" altLang="en-US" sz="2800" b="1" dirty="0">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968833" y="1080065"/>
            <a:ext cx="7206334" cy="2983369"/>
            <a:chOff x="531894" y="662734"/>
            <a:chExt cx="7206334" cy="2983369"/>
          </a:xfrm>
        </p:grpSpPr>
        <p:pic>
          <p:nvPicPr>
            <p:cNvPr id="5" name="图片 4"/>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1894" y="1598839"/>
              <a:ext cx="1093465" cy="140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组合 5"/>
            <p:cNvGrpSpPr/>
            <p:nvPr/>
          </p:nvGrpSpPr>
          <p:grpSpPr bwMode="auto">
            <a:xfrm>
              <a:off x="1835150" y="662734"/>
              <a:ext cx="5903078" cy="2983369"/>
              <a:chOff x="1835696" y="663771"/>
              <a:chExt cx="5902561" cy="2980103"/>
            </a:xfrm>
          </p:grpSpPr>
          <p:sp>
            <p:nvSpPr>
              <p:cNvPr id="7" name="对话气泡: 圆角矩形 6"/>
              <p:cNvSpPr/>
              <p:nvPr/>
            </p:nvSpPr>
            <p:spPr>
              <a:xfrm>
                <a:off x="1835696" y="663771"/>
                <a:ext cx="5817361" cy="2980103"/>
              </a:xfrm>
              <a:prstGeom prst="wedgeRoundRectCallout">
                <a:avLst>
                  <a:gd name="adj1" fmla="val -54421"/>
                  <a:gd name="adj2" fmla="val 18256"/>
                  <a:gd name="adj3" fmla="val 16667"/>
                </a:avLst>
              </a:prstGeom>
              <a:solidFill>
                <a:srgbClr val="F2F9E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8" name="矩形 7"/>
              <p:cNvSpPr>
                <a:spLocks noChangeArrowheads="1"/>
              </p:cNvSpPr>
              <p:nvPr/>
            </p:nvSpPr>
            <p:spPr bwMode="auto">
              <a:xfrm>
                <a:off x="1928923" y="748374"/>
                <a:ext cx="5809334" cy="2810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zh-CN" altLang="en-US" sz="2800" b="1" dirty="0">
                    <a:latin typeface="楷体" panose="02010609060101010101" charset="-122"/>
                    <a:ea typeface="楷体" panose="02010609060101010101" charset="-122"/>
                  </a:rPr>
                  <a:t>    写作时适当加工，不能照搬记录卡上的内容，不仅要写出开头、结尾，写清观察顺序，善用修辞手法，还要融入自己的感受，让植物有“朋友”的感觉。</a:t>
                </a:r>
                <a:endParaRPr lang="zh-CN" altLang="en-US" sz="2800" b="1" dirty="0">
                  <a:latin typeface="楷体" panose="02010609060101010101" charset="-122"/>
                  <a:ea typeface="楷体" panose="02010609060101010101" charset="-122"/>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76347" y="699542"/>
            <a:ext cx="8128492" cy="1651221"/>
          </a:xfrm>
          <a:prstGeom prst="rect">
            <a:avLst/>
          </a:prstGeom>
        </p:spPr>
        <p:txBody>
          <a:bodyPr wrap="square">
            <a:spAutoFit/>
          </a:bodyPr>
          <a:lstStyle/>
          <a:p>
            <a:pPr eaLnBrk="1" hangingPunct="1">
              <a:lnSpc>
                <a:spcPct val="110000"/>
              </a:lnSpc>
            </a:pPr>
            <a:r>
              <a:rPr lang="en-US" altLang="zh-CN" sz="3200" b="1" dirty="0">
                <a:latin typeface="+mj-ea"/>
                <a:ea typeface="+mj-ea"/>
              </a:rPr>
              <a:t>    </a:t>
            </a:r>
            <a:r>
              <a:rPr lang="zh-CN" altLang="zh-CN" sz="3200" b="1" dirty="0">
                <a:latin typeface="+mj-ea"/>
                <a:ea typeface="+mj-ea"/>
              </a:rPr>
              <a:t>对照自己的记录卡，写一写</a:t>
            </a:r>
            <a:r>
              <a:rPr lang="en-US" altLang="zh-CN" sz="3200" b="1" dirty="0">
                <a:latin typeface="+mj-ea"/>
                <a:ea typeface="+mj-ea"/>
              </a:rPr>
              <a:t>“</a:t>
            </a:r>
            <a:r>
              <a:rPr lang="zh-CN" altLang="zh-CN" sz="3200" b="1" dirty="0">
                <a:latin typeface="+mj-ea"/>
                <a:ea typeface="+mj-ea"/>
              </a:rPr>
              <a:t>我的植物朋友</a:t>
            </a:r>
            <a:r>
              <a:rPr lang="en-US" altLang="zh-CN" sz="3200" b="1" dirty="0">
                <a:latin typeface="+mj-ea"/>
                <a:ea typeface="+mj-ea"/>
              </a:rPr>
              <a:t>”</a:t>
            </a:r>
            <a:r>
              <a:rPr lang="zh-CN" altLang="zh-CN" sz="3200" b="1" dirty="0">
                <a:latin typeface="+mj-ea"/>
                <a:ea typeface="+mj-ea"/>
              </a:rPr>
              <a:t>，注意要有顺序，突出特点，详略得当，写出自己的感受。</a:t>
            </a:r>
            <a:endParaRPr lang="zh-CN" altLang="en-US" sz="3200" b="1" dirty="0">
              <a:latin typeface="+mj-ea"/>
              <a:ea typeface="+mj-ea"/>
            </a:endParaRPr>
          </a:p>
        </p:txBody>
      </p:sp>
      <p:pic>
        <p:nvPicPr>
          <p:cNvPr id="4" name="图片 3"/>
          <p:cNvPicPr>
            <a:picLocks noChangeAspect="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067944" y="2459712"/>
            <a:ext cx="3658197" cy="1948599"/>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123478"/>
            <a:ext cx="2088232" cy="604781"/>
          </a:xfrm>
          <a:prstGeom prst="rect">
            <a:avLst/>
          </a:prstGeom>
          <a:noFill/>
          <a:ln w="9525">
            <a:noFill/>
          </a:ln>
        </p:spPr>
        <p:txBody>
          <a:bodyPr wrap="square">
            <a:spAutoFit/>
          </a:bodyPr>
          <a:lstStyle/>
          <a:p>
            <a:pPr algn="ctr" eaLnBrk="1" hangingPunct="1">
              <a:lnSpc>
                <a:spcPct val="120000"/>
              </a:lnSpc>
              <a:buNone/>
            </a:pPr>
            <a:r>
              <a:rPr lang="zh-CN" altLang="en-US" sz="3200" b="1" dirty="0">
                <a:latin typeface="楷体" panose="02010609060101010101" charset="-122"/>
                <a:ea typeface="楷体" panose="02010609060101010101" charset="-122"/>
              </a:rPr>
              <a:t>第</a:t>
            </a:r>
            <a:r>
              <a:rPr lang="en-US" altLang="zh-CN" sz="3200" b="1" dirty="0">
                <a:latin typeface="楷体" panose="02010609060101010101" charset="-122"/>
                <a:ea typeface="楷体" panose="02010609060101010101" charset="-122"/>
              </a:rPr>
              <a:t>2</a:t>
            </a:r>
            <a:r>
              <a:rPr lang="zh-CN" altLang="en-US" sz="3200" b="1" dirty="0">
                <a:latin typeface="楷体" panose="02010609060101010101" charset="-122"/>
                <a:ea typeface="楷体" panose="02010609060101010101" charset="-122"/>
              </a:rPr>
              <a:t>课时</a:t>
            </a:r>
            <a:endParaRPr lang="en-US" altLang="zh-CN" sz="3200" b="1" dirty="0">
              <a:latin typeface="楷体" panose="02010609060101010101" charset="-122"/>
              <a:ea typeface="楷体" panose="02010609060101010101" charset="-122"/>
            </a:endParaRPr>
          </a:p>
        </p:txBody>
      </p:sp>
      <p:sp>
        <p:nvSpPr>
          <p:cNvPr id="5" name="标题 1"/>
          <p:cNvSpPr txBox="1"/>
          <p:nvPr/>
        </p:nvSpPr>
        <p:spPr bwMode="auto">
          <a:xfrm>
            <a:off x="2555776" y="180738"/>
            <a:ext cx="4389600" cy="597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lstStyle>
            <a:lvl1pPr defTabSz="850900">
              <a:defRPr>
                <a:solidFill>
                  <a:schemeClr val="tx1"/>
                </a:solidFill>
                <a:latin typeface="Calibri" panose="020F0502020204030204" pitchFamily="34" charset="0"/>
                <a:ea typeface="宋体" panose="02010600030101010101" pitchFamily="2" charset="-122"/>
              </a:defRPr>
            </a:lvl1pPr>
            <a:lvl2pPr marL="742950" indent="-285750" defTabSz="850900">
              <a:defRPr>
                <a:solidFill>
                  <a:schemeClr val="tx1"/>
                </a:solidFill>
                <a:latin typeface="Calibri" panose="020F0502020204030204" pitchFamily="34" charset="0"/>
                <a:ea typeface="宋体" panose="02010600030101010101" pitchFamily="2" charset="-122"/>
              </a:defRPr>
            </a:lvl2pPr>
            <a:lvl3pPr marL="1143000" indent="-228600" defTabSz="850900">
              <a:defRPr>
                <a:solidFill>
                  <a:schemeClr val="tx1"/>
                </a:solidFill>
                <a:latin typeface="Calibri" panose="020F0502020204030204" pitchFamily="34" charset="0"/>
                <a:ea typeface="宋体" panose="02010600030101010101" pitchFamily="2" charset="-122"/>
              </a:defRPr>
            </a:lvl3pPr>
            <a:lvl4pPr marL="1600200" indent="-228600" defTabSz="850900">
              <a:defRPr>
                <a:solidFill>
                  <a:schemeClr val="tx1"/>
                </a:solidFill>
                <a:latin typeface="Calibri" panose="020F0502020204030204" pitchFamily="34" charset="0"/>
                <a:ea typeface="宋体" panose="02010600030101010101" pitchFamily="2" charset="-122"/>
              </a:defRPr>
            </a:lvl4pPr>
            <a:lvl5pPr marL="2057400" indent="-228600" defTabSz="850900">
              <a:defRPr>
                <a:solidFill>
                  <a:schemeClr val="tx1"/>
                </a:solidFill>
                <a:latin typeface="Calibri" panose="020F0502020204030204" pitchFamily="34" charset="0"/>
                <a:ea typeface="宋体" panose="02010600030101010101" pitchFamily="2" charset="-122"/>
              </a:defRPr>
            </a:lvl5pPr>
            <a:lvl6pPr marL="2514600" indent="-228600" defTabSz="8509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8509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8509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8509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3200" b="1" dirty="0">
                <a:latin typeface="黑体" panose="02010609060101010101" pitchFamily="49" charset="-122"/>
                <a:ea typeface="黑体" panose="02010609060101010101" pitchFamily="49" charset="-122"/>
              </a:rPr>
              <a:t>回顾要求，赏析</a:t>
            </a:r>
            <a:r>
              <a:rPr lang="zh-CN" altLang="en-US" sz="3200" b="1" dirty="0">
                <a:latin typeface="黑体" panose="02010609060101010101" pitchFamily="49" charset="-122"/>
                <a:ea typeface="黑体" panose="02010609060101010101" pitchFamily="49" charset="-122"/>
              </a:rPr>
              <a:t>范文</a:t>
            </a:r>
            <a:endParaRPr lang="zh-CN" altLang="en-US" sz="3200" b="1" dirty="0">
              <a:latin typeface="黑体" panose="02010609060101010101" pitchFamily="49" charset="-122"/>
              <a:ea typeface="黑体" panose="02010609060101010101" pitchFamily="49" charset="-122"/>
            </a:endParaRPr>
          </a:p>
        </p:txBody>
      </p:sp>
      <p:sp>
        <p:nvSpPr>
          <p:cNvPr id="6" name="矩形 5"/>
          <p:cNvSpPr/>
          <p:nvPr/>
        </p:nvSpPr>
        <p:spPr>
          <a:xfrm>
            <a:off x="827584" y="957461"/>
            <a:ext cx="4032448" cy="604781"/>
          </a:xfrm>
          <a:prstGeom prst="rect">
            <a:avLst/>
          </a:prstGeom>
        </p:spPr>
        <p:txBody>
          <a:bodyPr wrap="square">
            <a:spAutoFit/>
          </a:bodyPr>
          <a:lstStyle/>
          <a:p>
            <a:pPr eaLnBrk="1" hangingPunct="1">
              <a:lnSpc>
                <a:spcPct val="120000"/>
              </a:lnSpc>
            </a:pPr>
            <a:r>
              <a:rPr lang="zh-CN" altLang="zh-CN" sz="3200" b="1" dirty="0">
                <a:latin typeface="宋体" panose="02010600030101010101" pitchFamily="2" charset="-122"/>
              </a:rPr>
              <a:t>习作要求</a:t>
            </a:r>
            <a:r>
              <a:rPr lang="zh-CN" altLang="en-US" sz="3200" b="1" dirty="0">
                <a:latin typeface="宋体" panose="02010600030101010101" pitchFamily="2" charset="-122"/>
              </a:rPr>
              <a:t>：</a:t>
            </a:r>
            <a:endParaRPr lang="zh-CN" altLang="en-US" sz="3200" b="1" dirty="0">
              <a:latin typeface="宋体" panose="02010600030101010101" pitchFamily="2" charset="-122"/>
            </a:endParaRPr>
          </a:p>
        </p:txBody>
      </p:sp>
      <p:sp>
        <p:nvSpPr>
          <p:cNvPr id="7" name="矩形 6"/>
          <p:cNvSpPr/>
          <p:nvPr/>
        </p:nvSpPr>
        <p:spPr>
          <a:xfrm>
            <a:off x="827584" y="1707654"/>
            <a:ext cx="7814312" cy="2968505"/>
          </a:xfrm>
          <a:prstGeom prst="rect">
            <a:avLst/>
          </a:prstGeom>
        </p:spPr>
        <p:txBody>
          <a:bodyPr wrap="square">
            <a:spAutoFit/>
          </a:bodyPr>
          <a:lstStyle/>
          <a:p>
            <a:pPr marL="457200" indent="-457200" eaLnBrk="1" hangingPunct="1">
              <a:lnSpc>
                <a:spcPct val="120000"/>
              </a:lnSpc>
              <a:buFont typeface="Wingdings" panose="05000000000000000000" pitchFamily="2" charset="2"/>
              <a:buChar char="l"/>
            </a:pPr>
            <a:r>
              <a:rPr lang="zh-CN" altLang="zh-CN" sz="3200" b="1" dirty="0">
                <a:latin typeface="楷体" panose="02010609060101010101" charset="-122"/>
                <a:ea typeface="楷体" panose="02010609060101010101" charset="-122"/>
              </a:rPr>
              <a:t>能借助记录卡，写清楚植物的样子、颜色、姿态等。</a:t>
            </a:r>
            <a:endParaRPr lang="zh-CN" altLang="zh-CN" sz="3200" b="1" dirty="0">
              <a:latin typeface="楷体" panose="02010609060101010101" charset="-122"/>
              <a:ea typeface="楷体" panose="02010609060101010101" charset="-122"/>
            </a:endParaRPr>
          </a:p>
          <a:p>
            <a:pPr marL="457200" indent="-457200" eaLnBrk="1" hangingPunct="1">
              <a:lnSpc>
                <a:spcPct val="120000"/>
              </a:lnSpc>
              <a:buFont typeface="Wingdings" panose="05000000000000000000" pitchFamily="2" charset="2"/>
              <a:buChar char="l"/>
            </a:pPr>
            <a:r>
              <a:rPr lang="zh-CN" altLang="zh-CN" sz="3200" b="1" dirty="0">
                <a:latin typeface="楷体" panose="02010609060101010101" charset="-122"/>
                <a:ea typeface="楷体" panose="02010609060101010101" charset="-122"/>
              </a:rPr>
              <a:t>写出自己看到的、触到的、闻到的、想到的，并将感受写清楚。</a:t>
            </a:r>
            <a:endParaRPr lang="zh-CN" altLang="zh-CN" sz="3200" b="1" dirty="0">
              <a:latin typeface="楷体" panose="02010609060101010101" charset="-122"/>
              <a:ea typeface="楷体" panose="02010609060101010101" charset="-122"/>
            </a:endParaRPr>
          </a:p>
          <a:p>
            <a:pPr marL="457200" indent="-457200" eaLnBrk="1" hangingPunct="1">
              <a:lnSpc>
                <a:spcPct val="120000"/>
              </a:lnSpc>
              <a:buFont typeface="Wingdings" panose="05000000000000000000" pitchFamily="2" charset="2"/>
              <a:buChar char="l"/>
            </a:pPr>
            <a:r>
              <a:rPr lang="zh-CN" altLang="zh-CN" sz="3200" b="1" dirty="0">
                <a:latin typeface="楷体" panose="02010609060101010101" charset="-122"/>
                <a:ea typeface="楷体" panose="02010609060101010101" charset="-122"/>
              </a:rPr>
              <a:t>书写认真，字迹工整。</a:t>
            </a:r>
            <a:endParaRPr lang="zh-CN" altLang="zh-CN" sz="3200" b="1" dirty="0">
              <a:latin typeface="楷体" panose="02010609060101010101" charset="-122"/>
              <a:ea typeface="楷体" panose="02010609060101010101"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731164" y="741076"/>
            <a:ext cx="7568090" cy="1786643"/>
          </a:xfrm>
          <a:prstGeom prst="rect">
            <a:avLst/>
          </a:prstGeom>
        </p:spPr>
        <p:txBody>
          <a:bodyPr wrap="square">
            <a:spAutoFit/>
          </a:bodyPr>
          <a:lstStyle/>
          <a:p>
            <a:pPr eaLnBrk="1" hangingPunct="1">
              <a:lnSpc>
                <a:spcPct val="120000"/>
              </a:lnSpc>
            </a:pPr>
            <a:r>
              <a:rPr lang="en-US" altLang="zh-CN" sz="3200" b="1" dirty="0">
                <a:latin typeface="宋体" panose="02010600030101010101" pitchFamily="2" charset="-122"/>
              </a:rPr>
              <a:t>    </a:t>
            </a:r>
            <a:r>
              <a:rPr lang="zh-CN" altLang="zh-CN" sz="3200" b="1" dirty="0">
                <a:latin typeface="宋体" panose="02010600030101010101" pitchFamily="2" charset="-122"/>
              </a:rPr>
              <a:t>回忆一下上节课我们讲到的在将植物记录卡转化成文章时，可以增加哪些方面的描写？</a:t>
            </a:r>
            <a:endParaRPr lang="zh-CN" altLang="en-US" sz="3200" b="1" dirty="0">
              <a:latin typeface="宋体" panose="02010600030101010101" pitchFamily="2" charset="-122"/>
            </a:endParaRPr>
          </a:p>
        </p:txBody>
      </p:sp>
      <p:sp>
        <p:nvSpPr>
          <p:cNvPr id="3" name="矩形 2"/>
          <p:cNvSpPr/>
          <p:nvPr/>
        </p:nvSpPr>
        <p:spPr>
          <a:xfrm>
            <a:off x="1123735" y="2931790"/>
            <a:ext cx="2551050" cy="523220"/>
          </a:xfrm>
          <a:prstGeom prst="rect">
            <a:avLst/>
          </a:prstGeom>
        </p:spPr>
        <p:txBody>
          <a:bodyPr wrap="square">
            <a:spAutoFit/>
          </a:bodyPr>
          <a:lstStyle/>
          <a:p>
            <a:r>
              <a:rPr lang="zh-CN" altLang="zh-CN" sz="2800" b="1" kern="100" dirty="0">
                <a:solidFill>
                  <a:srgbClr val="0000FF"/>
                </a:solidFill>
                <a:latin typeface="楷体" panose="02010609060101010101" charset="-122"/>
                <a:ea typeface="楷体" panose="02010609060101010101" charset="-122"/>
                <a:cs typeface="Times New Roman" panose="02020603050405020304" pitchFamily="18" charset="0"/>
              </a:rPr>
              <a:t>开头、结尾</a:t>
            </a:r>
            <a:endParaRPr lang="zh-CN" altLang="en-US" sz="2800" b="1" dirty="0">
              <a:solidFill>
                <a:srgbClr val="0000FF"/>
              </a:solidFill>
              <a:latin typeface="楷体" panose="02010609060101010101" charset="-122"/>
              <a:ea typeface="楷体" panose="02010609060101010101" charset="-122"/>
            </a:endParaRPr>
          </a:p>
        </p:txBody>
      </p:sp>
      <p:sp>
        <p:nvSpPr>
          <p:cNvPr id="4" name="矩形 3"/>
          <p:cNvSpPr/>
          <p:nvPr/>
        </p:nvSpPr>
        <p:spPr>
          <a:xfrm>
            <a:off x="3851920" y="2931790"/>
            <a:ext cx="2088232" cy="523220"/>
          </a:xfrm>
          <a:prstGeom prst="rect">
            <a:avLst/>
          </a:prstGeom>
        </p:spPr>
        <p:txBody>
          <a:bodyPr wrap="square">
            <a:spAutoFit/>
          </a:bodyPr>
          <a:lstStyle/>
          <a:p>
            <a:r>
              <a:rPr lang="zh-CN" altLang="zh-CN" sz="2800" b="1" kern="100" dirty="0">
                <a:solidFill>
                  <a:srgbClr val="0000FF"/>
                </a:solidFill>
                <a:latin typeface="楷体" panose="02010609060101010101" charset="-122"/>
                <a:ea typeface="楷体" panose="02010609060101010101" charset="-122"/>
                <a:cs typeface="Times New Roman" panose="02020603050405020304" pitchFamily="18" charset="0"/>
              </a:rPr>
              <a:t>观察顺序</a:t>
            </a:r>
            <a:endParaRPr lang="zh-CN" altLang="en-US" sz="2800" b="1" dirty="0">
              <a:solidFill>
                <a:srgbClr val="0000FF"/>
              </a:solidFill>
              <a:latin typeface="楷体" panose="02010609060101010101" charset="-122"/>
              <a:ea typeface="楷体" panose="02010609060101010101" charset="-122"/>
            </a:endParaRPr>
          </a:p>
        </p:txBody>
      </p:sp>
      <p:sp>
        <p:nvSpPr>
          <p:cNvPr id="5" name="矩形 4"/>
          <p:cNvSpPr/>
          <p:nvPr/>
        </p:nvSpPr>
        <p:spPr>
          <a:xfrm>
            <a:off x="6372200" y="2931790"/>
            <a:ext cx="2088232" cy="523220"/>
          </a:xfrm>
          <a:prstGeom prst="rect">
            <a:avLst/>
          </a:prstGeom>
        </p:spPr>
        <p:txBody>
          <a:bodyPr wrap="square">
            <a:spAutoFit/>
          </a:bodyPr>
          <a:lstStyle/>
          <a:p>
            <a:r>
              <a:rPr lang="zh-CN" altLang="zh-CN" sz="2800" b="1" kern="100" dirty="0">
                <a:solidFill>
                  <a:srgbClr val="0000FF"/>
                </a:solidFill>
                <a:latin typeface="楷体" panose="02010609060101010101" charset="-122"/>
                <a:ea typeface="楷体" panose="02010609060101010101" charset="-122"/>
                <a:cs typeface="Times New Roman" panose="02020603050405020304" pitchFamily="18" charset="0"/>
              </a:rPr>
              <a:t>修辞手法</a:t>
            </a:r>
            <a:endParaRPr lang="zh-CN" altLang="en-US" sz="2800" b="1" dirty="0">
              <a:solidFill>
                <a:srgbClr val="0000FF"/>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633123" y="664203"/>
            <a:ext cx="5581128" cy="1574855"/>
          </a:xfrm>
          <a:prstGeom prst="rect">
            <a:avLst/>
          </a:prstGeom>
        </p:spPr>
        <p:txBody>
          <a:bodyPr wrap="square">
            <a:spAutoFit/>
          </a:bodyPr>
          <a:lstStyle/>
          <a:p>
            <a:pPr eaLnBrk="1" hangingPunct="1">
              <a:lnSpc>
                <a:spcPct val="120000"/>
              </a:lnSpc>
            </a:pPr>
            <a:r>
              <a:rPr lang="en-US" altLang="zh-CN" sz="2800" b="1" dirty="0">
                <a:latin typeface="楷体" panose="02010609060101010101" charset="-122"/>
                <a:ea typeface="楷体" panose="02010609060101010101" charset="-122"/>
              </a:rPr>
              <a:t>        </a:t>
            </a:r>
            <a:r>
              <a:rPr lang="zh-CN" altLang="zh-CN" sz="2800" b="1" dirty="0">
                <a:latin typeface="楷体" panose="02010609060101010101" charset="-122"/>
                <a:ea typeface="楷体" panose="02010609060101010101" charset="-122"/>
              </a:rPr>
              <a:t>我喜欢山茶花</a:t>
            </a:r>
            <a:endParaRPr lang="zh-CN" altLang="zh-CN" sz="2800" b="1" dirty="0">
              <a:latin typeface="楷体" panose="02010609060101010101" charset="-122"/>
              <a:ea typeface="楷体" panose="02010609060101010101" charset="-122"/>
            </a:endParaRPr>
          </a:p>
          <a:p>
            <a:pPr eaLnBrk="1" hangingPunct="1">
              <a:lnSpc>
                <a:spcPct val="120000"/>
              </a:lnSpc>
            </a:pPr>
            <a:r>
              <a:rPr lang="en-US" altLang="zh-CN" sz="2800" b="1" dirty="0">
                <a:latin typeface="楷体" panose="02010609060101010101" charset="-122"/>
                <a:ea typeface="楷体" panose="02010609060101010101" charset="-122"/>
              </a:rPr>
              <a:t>    </a:t>
            </a:r>
            <a:r>
              <a:rPr lang="zh-CN" altLang="zh-CN" sz="2800" b="1" dirty="0">
                <a:latin typeface="楷体" panose="02010609060101010101" charset="-122"/>
                <a:ea typeface="楷体" panose="02010609060101010101" charset="-122"/>
              </a:rPr>
              <a:t>学校后面的山坡上，有一片山茶花。我可喜欢山茶花了。</a:t>
            </a:r>
            <a:endParaRPr lang="zh-CN" altLang="zh-CN" sz="2800" b="1" dirty="0">
              <a:latin typeface="楷体" panose="02010609060101010101" charset="-122"/>
              <a:ea typeface="楷体" panose="02010609060101010101" charset="-122"/>
            </a:endParaRPr>
          </a:p>
        </p:txBody>
      </p:sp>
      <p:sp>
        <p:nvSpPr>
          <p:cNvPr id="4" name="矩形 3"/>
          <p:cNvSpPr/>
          <p:nvPr/>
        </p:nvSpPr>
        <p:spPr>
          <a:xfrm>
            <a:off x="899592" y="123478"/>
            <a:ext cx="5616624" cy="540725"/>
          </a:xfrm>
          <a:prstGeom prst="rect">
            <a:avLst/>
          </a:prstGeom>
        </p:spPr>
        <p:txBody>
          <a:bodyPr wrap="square">
            <a:spAutoFit/>
          </a:bodyPr>
          <a:lstStyle/>
          <a:p>
            <a:pPr eaLnBrk="1" hangingPunct="1">
              <a:lnSpc>
                <a:spcPct val="120000"/>
              </a:lnSpc>
            </a:pPr>
            <a:r>
              <a:rPr lang="zh-CN" altLang="zh-CN" sz="2800" b="1" dirty="0">
                <a:latin typeface="+mj-ea"/>
                <a:ea typeface="+mj-ea"/>
              </a:rPr>
              <a:t>帮助</a:t>
            </a:r>
            <a:r>
              <a:rPr lang="zh-CN" altLang="en-US" sz="2800" b="1" dirty="0">
                <a:latin typeface="+mj-ea"/>
                <a:ea typeface="+mj-ea"/>
              </a:rPr>
              <a:t>下面</a:t>
            </a:r>
            <a:r>
              <a:rPr lang="zh-CN" altLang="zh-CN" sz="2800" b="1" dirty="0">
                <a:latin typeface="+mj-ea"/>
                <a:ea typeface="+mj-ea"/>
              </a:rPr>
              <a:t>这位同学修改</a:t>
            </a:r>
            <a:r>
              <a:rPr lang="zh-CN" altLang="en-US" sz="2800" b="1" dirty="0">
                <a:latin typeface="+mj-ea"/>
                <a:ea typeface="+mj-ea"/>
              </a:rPr>
              <a:t>他的</a:t>
            </a:r>
            <a:r>
              <a:rPr lang="zh-CN" altLang="zh-CN" sz="2800" b="1" dirty="0">
                <a:latin typeface="+mj-ea"/>
                <a:ea typeface="+mj-ea"/>
              </a:rPr>
              <a:t>作文</a:t>
            </a:r>
            <a:r>
              <a:rPr lang="zh-CN" altLang="en-US" sz="2800" b="1" dirty="0">
                <a:latin typeface="+mj-ea"/>
                <a:ea typeface="+mj-ea"/>
              </a:rPr>
              <a:t>。</a:t>
            </a:r>
            <a:endParaRPr lang="zh-CN" altLang="en-US" sz="2800" b="1" dirty="0">
              <a:latin typeface="+mj-ea"/>
              <a:ea typeface="+mj-ea"/>
            </a:endParaRPr>
          </a:p>
        </p:txBody>
      </p:sp>
      <p:sp>
        <p:nvSpPr>
          <p:cNvPr id="5" name="矩形 4"/>
          <p:cNvSpPr/>
          <p:nvPr/>
        </p:nvSpPr>
        <p:spPr>
          <a:xfrm>
            <a:off x="6249747" y="1011892"/>
            <a:ext cx="2718048" cy="2759410"/>
          </a:xfrm>
          <a:prstGeom prst="rect">
            <a:avLst/>
          </a:prstGeom>
        </p:spPr>
        <p:txBody>
          <a:bodyPr wrap="square">
            <a:spAutoFit/>
          </a:bodyPr>
          <a:lstStyle/>
          <a:p>
            <a:pPr eaLnBrk="1" hangingPunct="1">
              <a:lnSpc>
                <a:spcPct val="110000"/>
              </a:lnSpc>
            </a:pPr>
            <a:r>
              <a:rPr lang="en-US" altLang="zh-CN" sz="2000" b="1" dirty="0">
                <a:solidFill>
                  <a:srgbClr val="FF0000"/>
                </a:solidFill>
                <a:latin typeface="楷体" panose="02010609060101010101" charset="-122"/>
                <a:ea typeface="楷体" panose="02010609060101010101" charset="-122"/>
              </a:rPr>
              <a:t>    </a:t>
            </a:r>
            <a:r>
              <a:rPr lang="zh-CN" altLang="zh-CN" sz="2000" b="1" dirty="0">
                <a:solidFill>
                  <a:srgbClr val="FF0000"/>
                </a:solidFill>
                <a:latin typeface="楷体" panose="02010609060101010101" charset="-122"/>
                <a:ea typeface="楷体" panose="02010609060101010101" charset="-122"/>
              </a:rPr>
              <a:t>在第</a:t>
            </a:r>
            <a:r>
              <a:rPr lang="en-US" altLang="zh-CN" sz="2000" b="1" dirty="0">
                <a:solidFill>
                  <a:srgbClr val="FF0000"/>
                </a:solidFill>
                <a:latin typeface="楷体" panose="02010609060101010101" charset="-122"/>
                <a:ea typeface="楷体" panose="02010609060101010101" charset="-122"/>
              </a:rPr>
              <a:t>1</a:t>
            </a:r>
            <a:r>
              <a:rPr lang="zh-CN" altLang="zh-CN" sz="2000" b="1" dirty="0">
                <a:solidFill>
                  <a:srgbClr val="FF0000"/>
                </a:solidFill>
                <a:latin typeface="楷体" panose="02010609060101010101" charset="-122"/>
                <a:ea typeface="楷体" panose="02010609060101010101" charset="-122"/>
              </a:rPr>
              <a:t>自然段中的第一句后面加上</a:t>
            </a:r>
            <a:r>
              <a:rPr lang="en-US" altLang="zh-CN" sz="2000" b="1" dirty="0">
                <a:solidFill>
                  <a:srgbClr val="FF0000"/>
                </a:solidFill>
                <a:latin typeface="楷体" panose="02010609060101010101" charset="-122"/>
                <a:ea typeface="楷体" panose="02010609060101010101" charset="-122"/>
              </a:rPr>
              <a:t>“</a:t>
            </a:r>
            <a:r>
              <a:rPr lang="zh-CN" altLang="zh-CN" sz="2000" b="1" dirty="0">
                <a:solidFill>
                  <a:srgbClr val="FF0000"/>
                </a:solidFill>
                <a:latin typeface="楷体" panose="02010609060101010101" charset="-122"/>
                <a:ea typeface="楷体" panose="02010609060101010101" charset="-122"/>
              </a:rPr>
              <a:t>远远望去，一株株山茶花像一群花仙子，美丽极了</a:t>
            </a:r>
            <a:r>
              <a:rPr lang="en-US" altLang="zh-CN" sz="2000" b="1" dirty="0">
                <a:solidFill>
                  <a:srgbClr val="FF0000"/>
                </a:solidFill>
                <a:latin typeface="楷体" panose="02010609060101010101" charset="-122"/>
                <a:ea typeface="楷体" panose="02010609060101010101" charset="-122"/>
              </a:rPr>
              <a:t>”</a:t>
            </a:r>
            <a:r>
              <a:rPr lang="zh-CN" altLang="zh-CN" sz="2000" b="1" dirty="0">
                <a:solidFill>
                  <a:srgbClr val="FF0000"/>
                </a:solidFill>
                <a:latin typeface="楷体" panose="02010609060101010101" charset="-122"/>
                <a:ea typeface="楷体" panose="02010609060101010101" charset="-122"/>
              </a:rPr>
              <a:t>。在第</a:t>
            </a:r>
            <a:r>
              <a:rPr lang="en-US" altLang="zh-CN" sz="2000" b="1" dirty="0">
                <a:solidFill>
                  <a:srgbClr val="FF0000"/>
                </a:solidFill>
                <a:latin typeface="楷体" panose="02010609060101010101" charset="-122"/>
                <a:ea typeface="楷体" panose="02010609060101010101" charset="-122"/>
              </a:rPr>
              <a:t>2</a:t>
            </a:r>
            <a:r>
              <a:rPr lang="zh-CN" altLang="zh-CN" sz="2000" b="1" dirty="0">
                <a:solidFill>
                  <a:srgbClr val="FF0000"/>
                </a:solidFill>
                <a:latin typeface="楷体" panose="02010609060101010101" charset="-122"/>
                <a:ea typeface="楷体" panose="02010609060101010101" charset="-122"/>
              </a:rPr>
              <a:t>自然段前面加上</a:t>
            </a:r>
            <a:r>
              <a:rPr lang="en-US" altLang="zh-CN" sz="2000" b="1" dirty="0">
                <a:solidFill>
                  <a:srgbClr val="FF0000"/>
                </a:solidFill>
                <a:latin typeface="楷体" panose="02010609060101010101" charset="-122"/>
                <a:ea typeface="楷体" panose="02010609060101010101" charset="-122"/>
              </a:rPr>
              <a:t>“</a:t>
            </a:r>
            <a:r>
              <a:rPr lang="zh-CN" altLang="zh-CN" sz="2000" b="1" dirty="0">
                <a:solidFill>
                  <a:srgbClr val="FF0000"/>
                </a:solidFill>
                <a:latin typeface="楷体" panose="02010609060101010101" charset="-122"/>
                <a:ea typeface="楷体" panose="02010609060101010101" charset="-122"/>
              </a:rPr>
              <a:t>走近山茶花</a:t>
            </a:r>
            <a:r>
              <a:rPr lang="en-US" altLang="zh-CN" sz="2000" b="1" dirty="0">
                <a:solidFill>
                  <a:srgbClr val="FF0000"/>
                </a:solidFill>
                <a:latin typeface="楷体" panose="02010609060101010101" charset="-122"/>
                <a:ea typeface="楷体" panose="02010609060101010101" charset="-122"/>
              </a:rPr>
              <a:t>”</a:t>
            </a:r>
            <a:r>
              <a:rPr lang="zh-CN" altLang="zh-CN" sz="2000" b="1" dirty="0">
                <a:solidFill>
                  <a:srgbClr val="FF0000"/>
                </a:solidFill>
                <a:latin typeface="楷体" panose="02010609060101010101" charset="-122"/>
                <a:ea typeface="楷体" panose="02010609060101010101" charset="-122"/>
              </a:rPr>
              <a:t>显示出作者的观察顺序是从远到近。</a:t>
            </a:r>
            <a:endParaRPr lang="zh-CN" altLang="en-US" sz="2000" b="1" dirty="0">
              <a:solidFill>
                <a:srgbClr val="FF0000"/>
              </a:solidFill>
              <a:latin typeface="楷体" panose="02010609060101010101" charset="-122"/>
              <a:ea typeface="楷体" panose="02010609060101010101" charset="-122"/>
            </a:endParaRPr>
          </a:p>
        </p:txBody>
      </p:sp>
      <p:sp>
        <p:nvSpPr>
          <p:cNvPr id="2" name="矩形 1"/>
          <p:cNvSpPr/>
          <p:nvPr/>
        </p:nvSpPr>
        <p:spPr>
          <a:xfrm>
            <a:off x="628003" y="2269209"/>
            <a:ext cx="5581128" cy="2608984"/>
          </a:xfrm>
          <a:prstGeom prst="rect">
            <a:avLst/>
          </a:prstGeom>
        </p:spPr>
        <p:txBody>
          <a:bodyPr wrap="square">
            <a:spAutoFit/>
          </a:bodyPr>
          <a:lstStyle/>
          <a:p>
            <a:pPr eaLnBrk="1" hangingPunct="1">
              <a:lnSpc>
                <a:spcPct val="120000"/>
              </a:lnSpc>
            </a:pPr>
            <a:r>
              <a:rPr lang="en-US" altLang="zh-CN" sz="2800" b="1" dirty="0">
                <a:latin typeface="楷体" panose="02010609060101010101" charset="-122"/>
                <a:ea typeface="楷体" panose="02010609060101010101" charset="-122"/>
              </a:rPr>
              <a:t>    </a:t>
            </a:r>
            <a:r>
              <a:rPr lang="zh-CN" altLang="zh-CN" sz="2800" b="1" dirty="0">
                <a:latin typeface="楷体" panose="02010609060101010101" charset="-122"/>
                <a:ea typeface="楷体" panose="02010609060101010101" charset="-122"/>
              </a:rPr>
              <a:t>山茶花的叶子是淡绿色的。山茶花的颜色有很多种，有的是红色，有的是白色。红色的花瓣圆圆的，像一个个红色的小太阳，花蕊中间是黄色的。在叶子和枝干的分杈处，</a:t>
            </a:r>
            <a:endParaRPr lang="zh-CN" altLang="en-US" sz="2800" b="1" dirty="0">
              <a:latin typeface="楷体" panose="02010609060101010101" charset="-122"/>
              <a:ea typeface="楷体" panose="02010609060101010101" charset="-122"/>
            </a:endParaRPr>
          </a:p>
        </p:txBody>
      </p:sp>
      <p:grpSp>
        <p:nvGrpSpPr>
          <p:cNvPr id="14" name="组合 13"/>
          <p:cNvGrpSpPr/>
          <p:nvPr/>
        </p:nvGrpSpPr>
        <p:grpSpPr>
          <a:xfrm>
            <a:off x="6575517" y="538885"/>
            <a:ext cx="2144494" cy="540725"/>
            <a:chOff x="6791541" y="731353"/>
            <a:chExt cx="2144494" cy="540725"/>
          </a:xfrm>
        </p:grpSpPr>
        <p:sp>
          <p:nvSpPr>
            <p:cNvPr id="11" name="矩形 10"/>
            <p:cNvSpPr/>
            <p:nvPr/>
          </p:nvSpPr>
          <p:spPr>
            <a:xfrm>
              <a:off x="6919811" y="731353"/>
              <a:ext cx="2016224" cy="540725"/>
            </a:xfrm>
            <a:prstGeom prst="rect">
              <a:avLst/>
            </a:prstGeom>
          </p:spPr>
          <p:txBody>
            <a:bodyPr wrap="square">
              <a:spAutoFit/>
            </a:bodyPr>
            <a:lstStyle/>
            <a:p>
              <a:pPr eaLnBrk="1" hangingPunct="1">
                <a:lnSpc>
                  <a:spcPct val="120000"/>
                </a:lnSpc>
              </a:pPr>
              <a:r>
                <a:rPr lang="zh-CN" altLang="en-US" sz="2800" b="1" dirty="0">
                  <a:solidFill>
                    <a:srgbClr val="7030A0"/>
                  </a:solidFill>
                  <a:latin typeface="+mj-ea"/>
                  <a:ea typeface="+mj-ea"/>
                </a:rPr>
                <a:t>修改建议</a:t>
              </a:r>
              <a:endParaRPr lang="zh-CN" altLang="en-US" sz="2800" b="1" dirty="0">
                <a:solidFill>
                  <a:srgbClr val="7030A0"/>
                </a:solidFill>
                <a:latin typeface="+mj-ea"/>
                <a:ea typeface="+mj-ea"/>
              </a:endParaRPr>
            </a:p>
          </p:txBody>
        </p:sp>
        <p:sp>
          <p:nvSpPr>
            <p:cNvPr id="12" name="等腰三角形 11"/>
            <p:cNvSpPr/>
            <p:nvPr/>
          </p:nvSpPr>
          <p:spPr>
            <a:xfrm rot="16200000">
              <a:off x="6751253" y="970409"/>
              <a:ext cx="234030" cy="153453"/>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8445317" y="970409"/>
              <a:ext cx="234030" cy="153453"/>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任意多边形: 形状 17"/>
          <p:cNvSpPr/>
          <p:nvPr/>
        </p:nvSpPr>
        <p:spPr>
          <a:xfrm>
            <a:off x="1619672" y="1694761"/>
            <a:ext cx="237296" cy="390733"/>
          </a:xfrm>
          <a:custGeom>
            <a:avLst/>
            <a:gdLst>
              <a:gd name="connsiteX0" fmla="*/ 0 w 381312"/>
              <a:gd name="connsiteY0" fmla="*/ 6980 h 658144"/>
              <a:gd name="connsiteX1" fmla="*/ 152400 w 381312"/>
              <a:gd name="connsiteY1" fmla="*/ 381053 h 658144"/>
              <a:gd name="connsiteX2" fmla="*/ 381000 w 381312"/>
              <a:gd name="connsiteY2" fmla="*/ 53 h 658144"/>
              <a:gd name="connsiteX3" fmla="*/ 200891 w 381312"/>
              <a:gd name="connsiteY3" fmla="*/ 353344 h 658144"/>
              <a:gd name="connsiteX4" fmla="*/ 159327 w 381312"/>
              <a:gd name="connsiteY4" fmla="*/ 381053 h 658144"/>
              <a:gd name="connsiteX5" fmla="*/ 166254 w 381312"/>
              <a:gd name="connsiteY5" fmla="*/ 658144 h 658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1312" h="658144">
                <a:moveTo>
                  <a:pt x="0" y="6980"/>
                </a:moveTo>
                <a:cubicBezTo>
                  <a:pt x="44450" y="194593"/>
                  <a:pt x="88900" y="382207"/>
                  <a:pt x="152400" y="381053"/>
                </a:cubicBezTo>
                <a:cubicBezTo>
                  <a:pt x="215900" y="379899"/>
                  <a:pt x="372918" y="4671"/>
                  <a:pt x="381000" y="53"/>
                </a:cubicBezTo>
                <a:cubicBezTo>
                  <a:pt x="389082" y="-4565"/>
                  <a:pt x="237837" y="289844"/>
                  <a:pt x="200891" y="353344"/>
                </a:cubicBezTo>
                <a:cubicBezTo>
                  <a:pt x="163946" y="416844"/>
                  <a:pt x="165100" y="330253"/>
                  <a:pt x="159327" y="381053"/>
                </a:cubicBezTo>
                <a:cubicBezTo>
                  <a:pt x="153554" y="431853"/>
                  <a:pt x="159904" y="544998"/>
                  <a:pt x="166254" y="658144"/>
                </a:cubicBezTo>
              </a:path>
            </a:pathLst>
          </a:cu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p:cNvSpPr/>
          <p:nvPr/>
        </p:nvSpPr>
        <p:spPr>
          <a:xfrm>
            <a:off x="1187624" y="2300285"/>
            <a:ext cx="237296" cy="390733"/>
          </a:xfrm>
          <a:custGeom>
            <a:avLst/>
            <a:gdLst>
              <a:gd name="connsiteX0" fmla="*/ 0 w 381312"/>
              <a:gd name="connsiteY0" fmla="*/ 6980 h 658144"/>
              <a:gd name="connsiteX1" fmla="*/ 152400 w 381312"/>
              <a:gd name="connsiteY1" fmla="*/ 381053 h 658144"/>
              <a:gd name="connsiteX2" fmla="*/ 381000 w 381312"/>
              <a:gd name="connsiteY2" fmla="*/ 53 h 658144"/>
              <a:gd name="connsiteX3" fmla="*/ 200891 w 381312"/>
              <a:gd name="connsiteY3" fmla="*/ 353344 h 658144"/>
              <a:gd name="connsiteX4" fmla="*/ 159327 w 381312"/>
              <a:gd name="connsiteY4" fmla="*/ 381053 h 658144"/>
              <a:gd name="connsiteX5" fmla="*/ 166254 w 381312"/>
              <a:gd name="connsiteY5" fmla="*/ 658144 h 658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1312" h="658144">
                <a:moveTo>
                  <a:pt x="0" y="6980"/>
                </a:moveTo>
                <a:cubicBezTo>
                  <a:pt x="44450" y="194593"/>
                  <a:pt x="88900" y="382207"/>
                  <a:pt x="152400" y="381053"/>
                </a:cubicBezTo>
                <a:cubicBezTo>
                  <a:pt x="215900" y="379899"/>
                  <a:pt x="372918" y="4671"/>
                  <a:pt x="381000" y="53"/>
                </a:cubicBezTo>
                <a:cubicBezTo>
                  <a:pt x="389082" y="-4565"/>
                  <a:pt x="237837" y="289844"/>
                  <a:pt x="200891" y="353344"/>
                </a:cubicBezTo>
                <a:cubicBezTo>
                  <a:pt x="163946" y="416844"/>
                  <a:pt x="165100" y="330253"/>
                  <a:pt x="159327" y="381053"/>
                </a:cubicBezTo>
                <a:cubicBezTo>
                  <a:pt x="153554" y="431853"/>
                  <a:pt x="159904" y="544998"/>
                  <a:pt x="166254" y="658144"/>
                </a:cubicBezTo>
              </a:path>
            </a:pathLst>
          </a:cu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p:cNvCxnSpPr/>
          <p:nvPr/>
        </p:nvCxnSpPr>
        <p:spPr>
          <a:xfrm>
            <a:off x="1475656" y="2767030"/>
            <a:ext cx="396044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6260131" y="3791622"/>
            <a:ext cx="2678229" cy="747512"/>
          </a:xfrm>
          <a:prstGeom prst="rect">
            <a:avLst/>
          </a:prstGeom>
        </p:spPr>
        <p:txBody>
          <a:bodyPr wrap="square">
            <a:spAutoFit/>
          </a:bodyPr>
          <a:lstStyle/>
          <a:p>
            <a:pPr eaLnBrk="1" hangingPunct="1">
              <a:lnSpc>
                <a:spcPct val="110000"/>
              </a:lnSpc>
            </a:pPr>
            <a:r>
              <a:rPr lang="en-US" altLang="zh-CN" sz="2000" b="1" dirty="0">
                <a:solidFill>
                  <a:srgbClr val="FF0000"/>
                </a:solidFill>
                <a:latin typeface="楷体" panose="02010609060101010101" charset="-122"/>
                <a:ea typeface="楷体" panose="02010609060101010101" charset="-122"/>
              </a:rPr>
              <a:t>    </a:t>
            </a:r>
            <a:r>
              <a:rPr lang="zh-CN" altLang="zh-CN" sz="2000" b="1" dirty="0">
                <a:solidFill>
                  <a:srgbClr val="FF0000"/>
                </a:solidFill>
                <a:latin typeface="楷体" panose="02010609060101010101" charset="-122"/>
                <a:ea typeface="楷体" panose="02010609060101010101" charset="-122"/>
              </a:rPr>
              <a:t>山茶花的叶子可以写得再详细一些。</a:t>
            </a:r>
            <a:endParaRPr lang="zh-CN" altLang="en-US" sz="2000" b="1" dirty="0">
              <a:solidFill>
                <a:srgbClr val="FF0000"/>
              </a:solidFill>
              <a:latin typeface="楷体" panose="02010609060101010101" charset="-122"/>
              <a:ea typeface="楷体" panose="02010609060101010101" charset="-122"/>
            </a:endParaRPr>
          </a:p>
        </p:txBody>
      </p:sp>
      <p:sp>
        <p:nvSpPr>
          <p:cNvPr id="24" name="矩形 23"/>
          <p:cNvSpPr/>
          <p:nvPr/>
        </p:nvSpPr>
        <p:spPr>
          <a:xfrm>
            <a:off x="6269656" y="4574735"/>
            <a:ext cx="2507418" cy="389530"/>
          </a:xfrm>
          <a:prstGeom prst="rect">
            <a:avLst/>
          </a:prstGeom>
        </p:spPr>
        <p:txBody>
          <a:bodyPr wrap="square">
            <a:spAutoFit/>
          </a:bodyPr>
          <a:lstStyle/>
          <a:p>
            <a:pPr eaLnBrk="1" hangingPunct="1">
              <a:lnSpc>
                <a:spcPct val="110000"/>
              </a:lnSpc>
            </a:pPr>
            <a:r>
              <a:rPr lang="zh-CN" altLang="zh-CN" sz="2000" b="1" dirty="0">
                <a:solidFill>
                  <a:srgbClr val="FF0000"/>
                </a:solidFill>
                <a:latin typeface="楷体" panose="02010609060101010101" charset="-122"/>
                <a:ea typeface="楷体" panose="02010609060101010101" charset="-122"/>
              </a:rPr>
              <a:t>可以用上修辞手法</a:t>
            </a:r>
            <a:r>
              <a:rPr lang="zh-CN" altLang="en-US" sz="2000" b="1" dirty="0">
                <a:solidFill>
                  <a:srgbClr val="FF0000"/>
                </a:solidFill>
                <a:latin typeface="楷体" panose="02010609060101010101" charset="-122"/>
                <a:ea typeface="楷体" panose="02010609060101010101" charset="-122"/>
              </a:rPr>
              <a:t>。</a:t>
            </a:r>
            <a:endParaRPr lang="zh-CN" altLang="en-US" sz="2000" b="1" dirty="0">
              <a:solidFill>
                <a:srgbClr val="FF0000"/>
              </a:solidFill>
              <a:latin typeface="楷体" panose="02010609060101010101" charset="-122"/>
              <a:ea typeface="楷体" panose="02010609060101010101" charset="-122"/>
            </a:endParaRPr>
          </a:p>
        </p:txBody>
      </p:sp>
      <p:cxnSp>
        <p:nvCxnSpPr>
          <p:cNvPr id="25" name="直接连接符 24"/>
          <p:cNvCxnSpPr/>
          <p:nvPr/>
        </p:nvCxnSpPr>
        <p:spPr>
          <a:xfrm>
            <a:off x="4572000" y="4395506"/>
            <a:ext cx="1512168"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719572" y="4862994"/>
            <a:ext cx="1512168"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down)">
                                      <p:cBhvr>
                                        <p:cTn id="11" dur="500"/>
                                        <p:tgtEl>
                                          <p:spTgt spid="1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wipe(left)">
                                      <p:cBhvr>
                                        <p:cTn id="29" dur="500"/>
                                        <p:tgtEl>
                                          <p:spTgt spid="25"/>
                                        </p:tgtEl>
                                      </p:cBhvr>
                                    </p:animEffect>
                                  </p:childTnLst>
                                </p:cTn>
                              </p:par>
                              <p:par>
                                <p:cTn id="30" presetID="22" presetClass="entr" presetSubtype="8" fill="hold"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wipe(left)">
                                      <p:cBhvr>
                                        <p:cTn id="32" dur="500"/>
                                        <p:tgtEl>
                                          <p:spTgt spid="28"/>
                                        </p:tgtEl>
                                      </p:cBhvr>
                                    </p:animEffect>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8" grpId="0" animBg="1"/>
      <p:bldP spid="19" grpId="0" animBg="1"/>
      <p:bldP spid="23" grpId="0"/>
      <p:bldP spid="24"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323528" y="491661"/>
            <a:ext cx="6552728" cy="4160178"/>
          </a:xfrm>
          <a:prstGeom prst="rect">
            <a:avLst/>
          </a:prstGeom>
        </p:spPr>
        <p:txBody>
          <a:bodyPr wrap="square">
            <a:spAutoFit/>
          </a:bodyPr>
          <a:lstStyle/>
          <a:p>
            <a:pPr eaLnBrk="1" hangingPunct="1">
              <a:lnSpc>
                <a:spcPct val="120000"/>
              </a:lnSpc>
            </a:pPr>
            <a:r>
              <a:rPr lang="zh-CN" altLang="zh-CN" sz="2800" b="1" dirty="0">
                <a:latin typeface="楷体" panose="02010609060101010101" charset="-122"/>
                <a:ea typeface="楷体" panose="02010609060101010101" charset="-122"/>
              </a:rPr>
              <a:t>冒出尖尖的花蕾</a:t>
            </a:r>
            <a:r>
              <a:rPr lang="zh-CN" altLang="en-US" sz="2800" b="1" dirty="0">
                <a:latin typeface="楷体" panose="02010609060101010101" charset="-122"/>
                <a:ea typeface="楷体" panose="02010609060101010101" charset="-122"/>
              </a:rPr>
              <a:t>：</a:t>
            </a:r>
            <a:r>
              <a:rPr lang="zh-CN" altLang="zh-CN" sz="2800" b="1" dirty="0">
                <a:latin typeface="楷体" panose="02010609060101010101" charset="-122"/>
                <a:ea typeface="楷体" panose="02010609060101010101" charset="-122"/>
              </a:rPr>
              <a:t>有的展开两三片花瓣，有的含苞欲放，有的只是个花骨朵儿。一阵清风吹过来，山茶花会散发出一股淡淡的清香，沁人心脾。山茶花盛开时娇艳欲滴，让人赏心悦目；它还可以当作药物；而且山茶花树还是环保树种，能净化空气，是人类的好朋友。</a:t>
            </a:r>
            <a:endParaRPr lang="zh-CN" altLang="zh-CN" sz="2800" b="1" dirty="0">
              <a:latin typeface="楷体" panose="02010609060101010101" charset="-122"/>
              <a:ea typeface="楷体" panose="02010609060101010101" charset="-122"/>
            </a:endParaRPr>
          </a:p>
          <a:p>
            <a:pPr eaLnBrk="1" hangingPunct="1">
              <a:lnSpc>
                <a:spcPct val="120000"/>
              </a:lnSpc>
            </a:pPr>
            <a:r>
              <a:rPr lang="en-US" altLang="zh-CN" sz="2800" b="1" dirty="0">
                <a:latin typeface="楷体" panose="02010609060101010101" charset="-122"/>
                <a:ea typeface="楷体" panose="02010609060101010101" charset="-122"/>
              </a:rPr>
              <a:t>    </a:t>
            </a:r>
            <a:r>
              <a:rPr lang="zh-CN" altLang="zh-CN" sz="2800" b="1" dirty="0">
                <a:latin typeface="楷体" panose="02010609060101010101" charset="-122"/>
                <a:ea typeface="楷体" panose="02010609060101010101" charset="-122"/>
              </a:rPr>
              <a:t>啊，我爱山茶花！</a:t>
            </a:r>
            <a:endParaRPr lang="zh-CN" altLang="zh-CN" sz="2800" b="1" dirty="0">
              <a:latin typeface="楷体" panose="02010609060101010101" charset="-122"/>
              <a:ea typeface="楷体" panose="02010609060101010101" charset="-122"/>
            </a:endParaRPr>
          </a:p>
        </p:txBody>
      </p:sp>
      <p:sp>
        <p:nvSpPr>
          <p:cNvPr id="7" name="矩形 6"/>
          <p:cNvSpPr/>
          <p:nvPr/>
        </p:nvSpPr>
        <p:spPr>
          <a:xfrm>
            <a:off x="6804249" y="1716516"/>
            <a:ext cx="2160240" cy="855234"/>
          </a:xfrm>
          <a:prstGeom prst="rect">
            <a:avLst/>
          </a:prstGeom>
        </p:spPr>
        <p:txBody>
          <a:bodyPr wrap="square">
            <a:spAutoFit/>
          </a:bodyPr>
          <a:lstStyle/>
          <a:p>
            <a:pPr eaLnBrk="1" hangingPunct="1">
              <a:lnSpc>
                <a:spcPct val="110000"/>
              </a:lnSpc>
            </a:pPr>
            <a:r>
              <a:rPr lang="en-US" altLang="zh-CN" sz="2400" b="1">
                <a:solidFill>
                  <a:srgbClr val="FF0000"/>
                </a:solidFill>
                <a:latin typeface="楷体" panose="02010609060101010101" charset="-122"/>
                <a:ea typeface="楷体" panose="02010609060101010101" charset="-122"/>
              </a:rPr>
              <a:t>    </a:t>
            </a:r>
            <a:r>
              <a:rPr lang="zh-CN" altLang="zh-CN" sz="2400" b="1">
                <a:solidFill>
                  <a:srgbClr val="FF0000"/>
                </a:solidFill>
                <a:latin typeface="楷体" panose="02010609060101010101" charset="-122"/>
                <a:ea typeface="楷体" panose="02010609060101010101" charset="-122"/>
              </a:rPr>
              <a:t>可以</a:t>
            </a:r>
            <a:r>
              <a:rPr lang="zh-CN" altLang="zh-CN" sz="2400" b="1" dirty="0">
                <a:solidFill>
                  <a:srgbClr val="FF0000"/>
                </a:solidFill>
                <a:latin typeface="楷体" panose="02010609060101010101" charset="-122"/>
                <a:ea typeface="楷体" panose="02010609060101010101" charset="-122"/>
              </a:rPr>
              <a:t>加上自己的想象</a:t>
            </a:r>
            <a:r>
              <a:rPr lang="zh-CN" altLang="en-US" sz="2400" b="1" dirty="0">
                <a:solidFill>
                  <a:srgbClr val="FF0000"/>
                </a:solidFill>
                <a:latin typeface="楷体" panose="02010609060101010101" charset="-122"/>
                <a:ea typeface="楷体" panose="02010609060101010101" charset="-122"/>
              </a:rPr>
              <a:t>。</a:t>
            </a:r>
            <a:endParaRPr lang="zh-CN" altLang="en-US" sz="2400" b="1" dirty="0">
              <a:solidFill>
                <a:srgbClr val="FF0000"/>
              </a:solidFill>
              <a:latin typeface="楷体" panose="02010609060101010101" charset="-122"/>
              <a:ea typeface="楷体" panose="02010609060101010101" charset="-122"/>
            </a:endParaRPr>
          </a:p>
        </p:txBody>
      </p:sp>
      <p:sp>
        <p:nvSpPr>
          <p:cNvPr id="10" name="矩形 9"/>
          <p:cNvSpPr/>
          <p:nvPr/>
        </p:nvSpPr>
        <p:spPr>
          <a:xfrm>
            <a:off x="6876256" y="2946650"/>
            <a:ext cx="1944531" cy="1261499"/>
          </a:xfrm>
          <a:prstGeom prst="rect">
            <a:avLst/>
          </a:prstGeom>
        </p:spPr>
        <p:txBody>
          <a:bodyPr wrap="square">
            <a:spAutoFit/>
          </a:bodyPr>
          <a:lstStyle/>
          <a:p>
            <a:pPr eaLnBrk="1" hangingPunct="1">
              <a:lnSpc>
                <a:spcPct val="110000"/>
              </a:lnSpc>
            </a:pPr>
            <a:r>
              <a:rPr lang="en-US" altLang="zh-CN" sz="2400" b="1">
                <a:solidFill>
                  <a:srgbClr val="FF0000"/>
                </a:solidFill>
                <a:latin typeface="楷体" panose="02010609060101010101" charset="-122"/>
                <a:ea typeface="楷体" panose="02010609060101010101" charset="-122"/>
              </a:rPr>
              <a:t>    </a:t>
            </a:r>
            <a:r>
              <a:rPr lang="zh-CN" altLang="zh-CN" sz="2400" b="1">
                <a:solidFill>
                  <a:srgbClr val="FF0000"/>
                </a:solidFill>
                <a:latin typeface="楷体" panose="02010609060101010101" charset="-122"/>
                <a:ea typeface="楷体" panose="02010609060101010101" charset="-122"/>
              </a:rPr>
              <a:t>具体</a:t>
            </a:r>
            <a:r>
              <a:rPr lang="zh-CN" altLang="zh-CN" sz="2400" b="1" dirty="0">
                <a:solidFill>
                  <a:srgbClr val="FF0000"/>
                </a:solidFill>
                <a:latin typeface="楷体" panose="02010609060101010101" charset="-122"/>
                <a:ea typeface="楷体" panose="02010609060101010101" charset="-122"/>
              </a:rPr>
              <a:t>作用可以写详细一些。</a:t>
            </a:r>
            <a:endParaRPr lang="zh-CN" altLang="en-US" sz="2400" b="1" dirty="0">
              <a:solidFill>
                <a:srgbClr val="FF0000"/>
              </a:solidFill>
              <a:latin typeface="楷体" panose="02010609060101010101" charset="-122"/>
              <a:ea typeface="楷体" panose="02010609060101010101" charset="-122"/>
            </a:endParaRPr>
          </a:p>
        </p:txBody>
      </p:sp>
      <p:grpSp>
        <p:nvGrpSpPr>
          <p:cNvPr id="11" name="组合 10"/>
          <p:cNvGrpSpPr/>
          <p:nvPr/>
        </p:nvGrpSpPr>
        <p:grpSpPr>
          <a:xfrm>
            <a:off x="6901261" y="512859"/>
            <a:ext cx="2144494" cy="540725"/>
            <a:chOff x="6791541" y="731353"/>
            <a:chExt cx="2144494" cy="540725"/>
          </a:xfrm>
        </p:grpSpPr>
        <p:sp>
          <p:nvSpPr>
            <p:cNvPr id="12" name="矩形 11"/>
            <p:cNvSpPr/>
            <p:nvPr/>
          </p:nvSpPr>
          <p:spPr>
            <a:xfrm>
              <a:off x="6919811" y="731353"/>
              <a:ext cx="2016224" cy="540725"/>
            </a:xfrm>
            <a:prstGeom prst="rect">
              <a:avLst/>
            </a:prstGeom>
          </p:spPr>
          <p:txBody>
            <a:bodyPr wrap="square">
              <a:spAutoFit/>
            </a:bodyPr>
            <a:lstStyle/>
            <a:p>
              <a:pPr eaLnBrk="1" hangingPunct="1">
                <a:lnSpc>
                  <a:spcPct val="120000"/>
                </a:lnSpc>
              </a:pPr>
              <a:r>
                <a:rPr lang="zh-CN" altLang="en-US" sz="2800" b="1" dirty="0">
                  <a:solidFill>
                    <a:srgbClr val="7030A0"/>
                  </a:solidFill>
                  <a:latin typeface="+mj-ea"/>
                  <a:ea typeface="+mj-ea"/>
                </a:rPr>
                <a:t>修改建议</a:t>
              </a:r>
              <a:endParaRPr lang="zh-CN" altLang="en-US" sz="2800" b="1" dirty="0">
                <a:solidFill>
                  <a:srgbClr val="7030A0"/>
                </a:solidFill>
                <a:latin typeface="+mj-ea"/>
                <a:ea typeface="+mj-ea"/>
              </a:endParaRPr>
            </a:p>
          </p:txBody>
        </p:sp>
        <p:sp>
          <p:nvSpPr>
            <p:cNvPr id="13" name="等腰三角形 12"/>
            <p:cNvSpPr/>
            <p:nvPr/>
          </p:nvSpPr>
          <p:spPr>
            <a:xfrm rot="16200000">
              <a:off x="6751253" y="970409"/>
              <a:ext cx="234030" cy="153453"/>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8445317" y="970409"/>
              <a:ext cx="234030" cy="153453"/>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5" name="直接连接符 14"/>
          <p:cNvCxnSpPr/>
          <p:nvPr/>
        </p:nvCxnSpPr>
        <p:spPr>
          <a:xfrm>
            <a:off x="395536" y="2082977"/>
            <a:ext cx="6192688"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95536" y="2587033"/>
            <a:ext cx="1944216"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4644008" y="3019081"/>
            <a:ext cx="1872208"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95536" y="3523137"/>
            <a:ext cx="1152128"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par>
                                <p:cTn id="8" presetID="22" presetClass="entr" presetSubtype="8"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left)">
                                      <p:cBhvr>
                                        <p:cTn id="10" dur="500"/>
                                        <p:tgtEl>
                                          <p:spTgt spid="16"/>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63604" y="71742"/>
            <a:ext cx="2448272" cy="540725"/>
          </a:xfrm>
          <a:prstGeom prst="rect">
            <a:avLst/>
          </a:prstGeom>
        </p:spPr>
        <p:txBody>
          <a:bodyPr wrap="square">
            <a:spAutoFit/>
          </a:bodyPr>
          <a:lstStyle/>
          <a:p>
            <a:pPr eaLnBrk="1" hangingPunct="1">
              <a:lnSpc>
                <a:spcPct val="120000"/>
              </a:lnSpc>
            </a:pPr>
            <a:r>
              <a:rPr lang="zh-CN" altLang="zh-CN" sz="2800" b="1" dirty="0">
                <a:solidFill>
                  <a:srgbClr val="0000FF"/>
                </a:solidFill>
                <a:latin typeface="+mj-ea"/>
                <a:ea typeface="+mj-ea"/>
              </a:rPr>
              <a:t>习作</a:t>
            </a:r>
            <a:r>
              <a:rPr lang="zh-CN" altLang="en-US" sz="2800" b="1" dirty="0">
                <a:solidFill>
                  <a:srgbClr val="0000FF"/>
                </a:solidFill>
                <a:latin typeface="+mj-ea"/>
                <a:ea typeface="+mj-ea"/>
              </a:rPr>
              <a:t>修改</a:t>
            </a:r>
            <a:endParaRPr lang="zh-CN" altLang="en-US" sz="2800" b="1" dirty="0">
              <a:solidFill>
                <a:srgbClr val="0000FF"/>
              </a:solidFill>
              <a:latin typeface="+mj-ea"/>
              <a:ea typeface="+mj-ea"/>
            </a:endParaRPr>
          </a:p>
        </p:txBody>
      </p:sp>
      <p:sp>
        <p:nvSpPr>
          <p:cNvPr id="3" name="矩形 2"/>
          <p:cNvSpPr/>
          <p:nvPr/>
        </p:nvSpPr>
        <p:spPr>
          <a:xfrm>
            <a:off x="346836" y="342104"/>
            <a:ext cx="8496944" cy="4677242"/>
          </a:xfrm>
          <a:prstGeom prst="rect">
            <a:avLst/>
          </a:prstGeom>
        </p:spPr>
        <p:txBody>
          <a:bodyPr wrap="square">
            <a:spAutoFit/>
          </a:bodyPr>
          <a:lstStyle/>
          <a:p>
            <a:pPr eaLnBrk="1" hangingPunct="1">
              <a:lnSpc>
                <a:spcPct val="120000"/>
              </a:lnSpc>
            </a:pPr>
            <a:r>
              <a:rPr lang="en-US" altLang="zh-CN" sz="2800" b="1" dirty="0">
                <a:latin typeface="楷体" panose="02010609060101010101" charset="-122"/>
                <a:ea typeface="楷体" panose="02010609060101010101" charset="-122"/>
              </a:rPr>
              <a:t>                  </a:t>
            </a:r>
            <a:r>
              <a:rPr lang="zh-CN" altLang="zh-CN" sz="2800" b="1" dirty="0">
                <a:latin typeface="楷体" panose="02010609060101010101" charset="-122"/>
                <a:ea typeface="楷体" panose="02010609060101010101" charset="-122"/>
              </a:rPr>
              <a:t>我喜欢山茶花</a:t>
            </a:r>
            <a:endParaRPr lang="zh-CN" altLang="zh-CN" sz="2800" b="1" dirty="0">
              <a:latin typeface="楷体" panose="02010609060101010101" charset="-122"/>
              <a:ea typeface="楷体" panose="02010609060101010101" charset="-122"/>
            </a:endParaRPr>
          </a:p>
          <a:p>
            <a:pPr eaLnBrk="1" hangingPunct="1">
              <a:lnSpc>
                <a:spcPct val="120000"/>
              </a:lnSpc>
            </a:pPr>
            <a:r>
              <a:rPr lang="en-US" altLang="zh-CN" sz="2800" b="1" dirty="0">
                <a:latin typeface="楷体" panose="02010609060101010101" charset="-122"/>
                <a:ea typeface="楷体" panose="02010609060101010101" charset="-122"/>
              </a:rPr>
              <a:t>    </a:t>
            </a:r>
            <a:r>
              <a:rPr lang="zh-CN" altLang="zh-CN" sz="2800" b="1" dirty="0">
                <a:latin typeface="楷体" panose="02010609060101010101" charset="-122"/>
                <a:ea typeface="楷体" panose="02010609060101010101" charset="-122"/>
              </a:rPr>
              <a:t>学校后面的山坡上，有一片山茶花。远远望去，一株株山茶花像一群花仙子，美丽极了。我可喜欢山茶花了。</a:t>
            </a:r>
            <a:endParaRPr lang="zh-CN" altLang="zh-CN" sz="2800" b="1" dirty="0">
              <a:latin typeface="楷体" panose="02010609060101010101" charset="-122"/>
              <a:ea typeface="楷体" panose="02010609060101010101" charset="-122"/>
            </a:endParaRPr>
          </a:p>
          <a:p>
            <a:pPr eaLnBrk="1" hangingPunct="1">
              <a:lnSpc>
                <a:spcPct val="120000"/>
              </a:lnSpc>
            </a:pPr>
            <a:r>
              <a:rPr lang="en-US" altLang="zh-CN" sz="2800" b="1" dirty="0">
                <a:latin typeface="楷体" panose="02010609060101010101" charset="-122"/>
                <a:ea typeface="楷体" panose="02010609060101010101" charset="-122"/>
              </a:rPr>
              <a:t>    </a:t>
            </a:r>
            <a:r>
              <a:rPr lang="zh-CN" altLang="zh-CN" sz="2800" b="1" dirty="0">
                <a:latin typeface="楷体" panose="02010609060101010101" charset="-122"/>
                <a:ea typeface="楷体" panose="02010609060101010101" charset="-122"/>
              </a:rPr>
              <a:t>走近山茶花，只见山茶花的叶子是淡绿色的，叶片边缘还有一些锯齿。山茶花的颜色有很多种，有红色的，有白色的。红色的花瓣圆圆的，像一个个红色的小太阳，花蕊中间是黄色的，又像一群红衣仙子簇拥着金色王冠。</a:t>
            </a:r>
            <a:endParaRPr lang="zh-CN" altLang="zh-CN" sz="2800" b="1" dirty="0">
              <a:latin typeface="楷体" panose="02010609060101010101" charset="-122"/>
              <a:ea typeface="楷体" panose="02010609060101010101"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2"/>
          <p:cNvPicPr>
            <a:picLocks noChangeAspect="1"/>
          </p:cNvPicPr>
          <p:nvPr/>
        </p:nvPicPr>
        <p:blipFill>
          <a:blip r:embed="rId1"/>
          <a:srcRect t="7796" b="7796"/>
          <a:stretch>
            <a:fillRect/>
          </a:stretch>
        </p:blipFill>
        <p:spPr>
          <a:xfrm>
            <a:off x="0" y="0"/>
            <a:ext cx="9144000" cy="5143500"/>
          </a:xfrm>
          <a:prstGeom prst="rect">
            <a:avLst/>
          </a:prstGeom>
          <a:noFill/>
          <a:ln w="9525">
            <a:noFill/>
          </a:ln>
        </p:spPr>
      </p:pic>
      <p:pic>
        <p:nvPicPr>
          <p:cNvPr id="3" name="图片 2"/>
          <p:cNvPicPr>
            <a:picLocks noChangeAspect="1"/>
          </p:cNvPicPr>
          <p:nvPr/>
        </p:nvPicPr>
        <p:blipFill>
          <a:blip r:embed="rId2"/>
          <a:srcRect t="7848" b="7848"/>
          <a:stretch>
            <a:fillRect/>
          </a:stretch>
        </p:blipFill>
        <p:spPr>
          <a:xfrm>
            <a:off x="0" y="0"/>
            <a:ext cx="9144000" cy="5143500"/>
          </a:xfrm>
          <a:prstGeom prst="rect">
            <a:avLst/>
          </a:prstGeom>
          <a:noFill/>
          <a:ln w="9525">
            <a:noFill/>
          </a:ln>
        </p:spPr>
      </p:pic>
      <p:pic>
        <p:nvPicPr>
          <p:cNvPr id="4" name="图片 3"/>
          <p:cNvPicPr>
            <a:picLocks noChangeAspect="1"/>
          </p:cNvPicPr>
          <p:nvPr/>
        </p:nvPicPr>
        <p:blipFill>
          <a:blip r:embed="rId3"/>
          <a:srcRect t="12500" b="12500"/>
          <a:stretch>
            <a:fillRect/>
          </a:stretch>
        </p:blipFill>
        <p:spPr>
          <a:xfrm>
            <a:off x="0" y="0"/>
            <a:ext cx="9144000" cy="5143500"/>
          </a:xfrm>
          <a:prstGeom prst="rect">
            <a:avLst/>
          </a:prstGeom>
          <a:noFill/>
          <a:ln w="9525">
            <a:noFill/>
          </a:ln>
        </p:spPr>
      </p:pic>
      <p:pic>
        <p:nvPicPr>
          <p:cNvPr id="5" name="图片 4"/>
          <p:cNvPicPr>
            <a:picLocks noChangeAspect="1"/>
          </p:cNvPicPr>
          <p:nvPr/>
        </p:nvPicPr>
        <p:blipFill>
          <a:blip r:embed="rId4"/>
          <a:srcRect t="7796" b="7796"/>
          <a:stretch>
            <a:fillRect/>
          </a:stretch>
        </p:blipFill>
        <p:spPr>
          <a:xfrm>
            <a:off x="0" y="0"/>
            <a:ext cx="9144000" cy="5143500"/>
          </a:xfrm>
          <a:prstGeom prst="rect">
            <a:avLst/>
          </a:prstGeom>
          <a:noFill/>
          <a:ln w="9525">
            <a:noFill/>
          </a:ln>
        </p:spPr>
      </p:pic>
      <p:sp>
        <p:nvSpPr>
          <p:cNvPr id="6" name="文本框 13"/>
          <p:cNvSpPr/>
          <p:nvPr/>
        </p:nvSpPr>
        <p:spPr>
          <a:xfrm>
            <a:off x="309563" y="288925"/>
            <a:ext cx="1895475" cy="604838"/>
          </a:xfrm>
          <a:prstGeom prst="roundRect">
            <a:avLst>
              <a:gd name="adj" fmla="val 16667"/>
            </a:avLst>
          </a:prstGeom>
          <a:solidFill>
            <a:srgbClr val="7B240A"/>
          </a:solidFill>
          <a:ln w="9525">
            <a:noFill/>
          </a:ln>
        </p:spPr>
        <p:txBody>
          <a:bodyPr lIns="0" tIns="0" rIns="0" bIns="0"/>
          <a:lstStyle/>
          <a:p>
            <a:pPr algn="ctr" eaLnBrk="1" hangingPunct="1"/>
            <a:r>
              <a:rPr lang="zh-CN" altLang="en-US" sz="3200" b="1" dirty="0">
                <a:solidFill>
                  <a:srgbClr val="FFFFFF"/>
                </a:solidFill>
                <a:latin typeface="宋体" panose="02010600030101010101" pitchFamily="2" charset="-122"/>
              </a:rPr>
              <a:t>花草树木</a:t>
            </a:r>
            <a:endParaRPr lang="zh-CN" altLang="en-US" sz="3200" b="1" dirty="0">
              <a:solidFill>
                <a:srgbClr val="FFFFFF"/>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1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1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323528" y="699542"/>
            <a:ext cx="8496944" cy="3643113"/>
          </a:xfrm>
          <a:prstGeom prst="rect">
            <a:avLst/>
          </a:prstGeom>
        </p:spPr>
        <p:txBody>
          <a:bodyPr wrap="square">
            <a:spAutoFit/>
          </a:bodyPr>
          <a:lstStyle/>
          <a:p>
            <a:pPr eaLnBrk="1" hangingPunct="1">
              <a:lnSpc>
                <a:spcPct val="120000"/>
              </a:lnSpc>
            </a:pPr>
            <a:r>
              <a:rPr lang="en-US" altLang="zh-CN" sz="2800" b="1" dirty="0">
                <a:latin typeface="楷体" panose="02010609060101010101" charset="-122"/>
                <a:ea typeface="楷体" panose="02010609060101010101" charset="-122"/>
              </a:rPr>
              <a:t>    </a:t>
            </a:r>
            <a:r>
              <a:rPr lang="zh-CN" altLang="zh-CN" sz="2800" b="1" dirty="0">
                <a:latin typeface="楷体" panose="02010609060101010101" charset="-122"/>
                <a:ea typeface="楷体" panose="02010609060101010101" charset="-122"/>
              </a:rPr>
              <a:t>在叶子和枝干的分杈处，冒出尖尖的花蕾</a:t>
            </a:r>
            <a:r>
              <a:rPr lang="zh-CN" altLang="en-US" sz="2800" b="1" dirty="0">
                <a:latin typeface="楷体" panose="02010609060101010101" charset="-122"/>
                <a:ea typeface="楷体" panose="02010609060101010101" charset="-122"/>
              </a:rPr>
              <a:t>：</a:t>
            </a:r>
            <a:r>
              <a:rPr lang="zh-CN" altLang="zh-CN" sz="2800" b="1" dirty="0">
                <a:latin typeface="楷体" panose="02010609060101010101" charset="-122"/>
                <a:ea typeface="楷体" panose="02010609060101010101" charset="-122"/>
              </a:rPr>
              <a:t>有的展开两三片花瓣，有的含苞欲放，有的只是个花骨朵儿。一阵清风吹过来，山茶花会散发出一股淡淡的清香，沁人心脾。一株株山茶花摇来摇去，好像在随风舞蹈。这时候，我觉得自己也好像是一朵山茶花，小蝴蝶飞过来，告诉我飞行的快乐；小蜜蜂飞过来，感谢我贡献的花蜜</a:t>
            </a:r>
            <a:r>
              <a:rPr lang="en-US" altLang="zh-CN" sz="2800" b="1" dirty="0">
                <a:latin typeface="楷体" panose="02010609060101010101" charset="-122"/>
                <a:ea typeface="楷体" panose="02010609060101010101" charset="-122"/>
              </a:rPr>
              <a:t>……</a:t>
            </a:r>
            <a:endParaRPr lang="zh-CN" altLang="zh-CN" sz="2800" b="1" dirty="0">
              <a:latin typeface="楷体" panose="02010609060101010101" charset="-122"/>
              <a:ea typeface="楷体" panose="02010609060101010101"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323528" y="843558"/>
            <a:ext cx="8496944" cy="3126049"/>
          </a:xfrm>
          <a:prstGeom prst="rect">
            <a:avLst/>
          </a:prstGeom>
        </p:spPr>
        <p:txBody>
          <a:bodyPr wrap="square">
            <a:spAutoFit/>
          </a:bodyPr>
          <a:lstStyle/>
          <a:p>
            <a:pPr eaLnBrk="1" hangingPunct="1">
              <a:lnSpc>
                <a:spcPct val="120000"/>
              </a:lnSpc>
            </a:pPr>
            <a:r>
              <a:rPr lang="en-US" altLang="zh-CN" sz="2800" b="1" dirty="0">
                <a:latin typeface="楷体" panose="02010609060101010101" charset="-122"/>
                <a:ea typeface="楷体" panose="02010609060101010101" charset="-122"/>
              </a:rPr>
              <a:t>    </a:t>
            </a:r>
            <a:r>
              <a:rPr lang="zh-CN" altLang="zh-CN" sz="2800" b="1" dirty="0">
                <a:latin typeface="楷体" panose="02010609060101010101" charset="-122"/>
                <a:ea typeface="楷体" panose="02010609060101010101" charset="-122"/>
              </a:rPr>
              <a:t>山茶花盛开时娇艳欲滴，让人赏心悦目；它还可以当作药物，具有很好的凉血止血功效。如果你在野外不小心划破了手，采一朵山茶花揉碎了覆盖在伤口处，还可以止血呢。而且山茶花树还是环保树种，能净化空气，是人类的好朋友。</a:t>
            </a:r>
            <a:endParaRPr lang="zh-CN" altLang="zh-CN" sz="2800" b="1" dirty="0">
              <a:latin typeface="楷体" panose="02010609060101010101" charset="-122"/>
              <a:ea typeface="楷体" panose="02010609060101010101" charset="-122"/>
            </a:endParaRPr>
          </a:p>
          <a:p>
            <a:pPr eaLnBrk="1" hangingPunct="1">
              <a:lnSpc>
                <a:spcPct val="120000"/>
              </a:lnSpc>
            </a:pPr>
            <a:r>
              <a:rPr lang="en-US" altLang="zh-CN" sz="2800" b="1" dirty="0">
                <a:latin typeface="楷体" panose="02010609060101010101" charset="-122"/>
                <a:ea typeface="楷体" panose="02010609060101010101" charset="-122"/>
              </a:rPr>
              <a:t>    </a:t>
            </a:r>
            <a:r>
              <a:rPr lang="zh-CN" altLang="zh-CN" sz="2800" b="1" dirty="0">
                <a:latin typeface="楷体" panose="02010609060101010101" charset="-122"/>
                <a:ea typeface="楷体" panose="02010609060101010101" charset="-122"/>
              </a:rPr>
              <a:t>啊，我爱山茶花！</a:t>
            </a:r>
            <a:endParaRPr lang="zh-CN" altLang="zh-CN" sz="2800" b="1" dirty="0">
              <a:latin typeface="楷体" panose="02010609060101010101" charset="-122"/>
              <a:ea typeface="楷体" panose="02010609060101010101"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txBox="1"/>
          <p:nvPr/>
        </p:nvSpPr>
        <p:spPr bwMode="auto">
          <a:xfrm>
            <a:off x="2915816" y="267494"/>
            <a:ext cx="4389600" cy="597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lstStyle>
            <a:lvl1pPr defTabSz="850900">
              <a:defRPr>
                <a:solidFill>
                  <a:schemeClr val="tx1"/>
                </a:solidFill>
                <a:latin typeface="Calibri" panose="020F0502020204030204" pitchFamily="34" charset="0"/>
                <a:ea typeface="宋体" panose="02010600030101010101" pitchFamily="2" charset="-122"/>
              </a:defRPr>
            </a:lvl1pPr>
            <a:lvl2pPr marL="742950" indent="-285750" defTabSz="850900">
              <a:defRPr>
                <a:solidFill>
                  <a:schemeClr val="tx1"/>
                </a:solidFill>
                <a:latin typeface="Calibri" panose="020F0502020204030204" pitchFamily="34" charset="0"/>
                <a:ea typeface="宋体" panose="02010600030101010101" pitchFamily="2" charset="-122"/>
              </a:defRPr>
            </a:lvl2pPr>
            <a:lvl3pPr marL="1143000" indent="-228600" defTabSz="850900">
              <a:defRPr>
                <a:solidFill>
                  <a:schemeClr val="tx1"/>
                </a:solidFill>
                <a:latin typeface="Calibri" panose="020F0502020204030204" pitchFamily="34" charset="0"/>
                <a:ea typeface="宋体" panose="02010600030101010101" pitchFamily="2" charset="-122"/>
              </a:defRPr>
            </a:lvl3pPr>
            <a:lvl4pPr marL="1600200" indent="-228600" defTabSz="850900">
              <a:defRPr>
                <a:solidFill>
                  <a:schemeClr val="tx1"/>
                </a:solidFill>
                <a:latin typeface="Calibri" panose="020F0502020204030204" pitchFamily="34" charset="0"/>
                <a:ea typeface="宋体" panose="02010600030101010101" pitchFamily="2" charset="-122"/>
              </a:defRPr>
            </a:lvl4pPr>
            <a:lvl5pPr marL="2057400" indent="-228600" defTabSz="850900">
              <a:defRPr>
                <a:solidFill>
                  <a:schemeClr val="tx1"/>
                </a:solidFill>
                <a:latin typeface="Calibri" panose="020F0502020204030204" pitchFamily="34" charset="0"/>
                <a:ea typeface="宋体" panose="02010600030101010101" pitchFamily="2" charset="-122"/>
              </a:defRPr>
            </a:lvl5pPr>
            <a:lvl6pPr marL="2514600" indent="-228600" defTabSz="8509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8509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8509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8509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3200" b="1" dirty="0">
                <a:latin typeface="黑体" panose="02010609060101010101" pitchFamily="49" charset="-122"/>
                <a:ea typeface="黑体" panose="02010609060101010101" pitchFamily="49" charset="-122"/>
              </a:rPr>
              <a:t>修改习作，评价习作</a:t>
            </a:r>
            <a:endParaRPr lang="zh-CN" altLang="en-US" sz="3200" b="1" dirty="0">
              <a:latin typeface="黑体" panose="02010609060101010101" pitchFamily="49" charset="-122"/>
              <a:ea typeface="黑体" panose="02010609060101010101" pitchFamily="49" charset="-122"/>
            </a:endParaRPr>
          </a:p>
        </p:txBody>
      </p:sp>
      <p:sp>
        <p:nvSpPr>
          <p:cNvPr id="3" name="矩形 2"/>
          <p:cNvSpPr/>
          <p:nvPr/>
        </p:nvSpPr>
        <p:spPr>
          <a:xfrm>
            <a:off x="680390" y="1238937"/>
            <a:ext cx="8136904" cy="540725"/>
          </a:xfrm>
          <a:prstGeom prst="rect">
            <a:avLst/>
          </a:prstGeom>
        </p:spPr>
        <p:txBody>
          <a:bodyPr wrap="square">
            <a:spAutoFit/>
          </a:bodyPr>
          <a:lstStyle/>
          <a:p>
            <a:pPr defTabSz="850900" eaLnBrk="1" hangingPunct="1">
              <a:lnSpc>
                <a:spcPct val="120000"/>
              </a:lnSpc>
            </a:pPr>
            <a:r>
              <a:rPr lang="zh-CN" altLang="en-US" sz="2800" b="1" dirty="0">
                <a:latin typeface="宋体" panose="02010600030101010101" pitchFamily="2" charset="-122"/>
              </a:rPr>
              <a:t>对照清单，同桌互改，并互相提建议</a:t>
            </a:r>
            <a:r>
              <a:rPr lang="zh-CN" altLang="zh-CN" sz="2800" b="1" dirty="0">
                <a:latin typeface="宋体" panose="02010600030101010101" pitchFamily="2" charset="-122"/>
              </a:rPr>
              <a:t>。</a:t>
            </a:r>
            <a:endParaRPr lang="zh-CN" altLang="zh-CN" sz="2800" b="1" dirty="0">
              <a:latin typeface="宋体" panose="02010600030101010101" pitchFamily="2" charset="-122"/>
            </a:endParaRPr>
          </a:p>
        </p:txBody>
      </p:sp>
      <p:sp>
        <p:nvSpPr>
          <p:cNvPr id="4" name="矩形 3"/>
          <p:cNvSpPr/>
          <p:nvPr/>
        </p:nvSpPr>
        <p:spPr>
          <a:xfrm>
            <a:off x="683568" y="1779662"/>
            <a:ext cx="8280920" cy="2813655"/>
          </a:xfrm>
          <a:prstGeom prst="rect">
            <a:avLst/>
          </a:prstGeom>
        </p:spPr>
        <p:txBody>
          <a:bodyPr wrap="square">
            <a:spAutoFit/>
          </a:bodyPr>
          <a:lstStyle/>
          <a:p>
            <a:pPr eaLnBrk="1" hangingPunct="1">
              <a:lnSpc>
                <a:spcPct val="130000"/>
              </a:lnSpc>
            </a:pPr>
            <a:r>
              <a:rPr lang="zh-CN" altLang="zh-CN" sz="2800" b="1" dirty="0">
                <a:latin typeface="+mj-ea"/>
                <a:ea typeface="+mj-ea"/>
              </a:rPr>
              <a:t>批改清单</a:t>
            </a:r>
            <a:r>
              <a:rPr lang="zh-CN" altLang="en-US" sz="2800" b="1" dirty="0">
                <a:latin typeface="+mj-ea"/>
                <a:ea typeface="+mj-ea"/>
              </a:rPr>
              <a:t>：</a:t>
            </a:r>
            <a:endParaRPr lang="zh-CN" altLang="zh-CN" sz="2800" b="1" dirty="0">
              <a:latin typeface="+mj-ea"/>
              <a:ea typeface="+mj-ea"/>
            </a:endParaRPr>
          </a:p>
          <a:p>
            <a:pPr marL="457200" indent="-457200" eaLnBrk="1" hangingPunct="1">
              <a:lnSpc>
                <a:spcPct val="130000"/>
              </a:lnSpc>
              <a:buFont typeface="Wingdings" panose="05000000000000000000" pitchFamily="2" charset="2"/>
              <a:buChar char="l"/>
            </a:pPr>
            <a:r>
              <a:rPr lang="zh-CN" altLang="zh-CN" sz="2800" b="1" dirty="0">
                <a:latin typeface="+mj-ea"/>
                <a:ea typeface="+mj-ea"/>
              </a:rPr>
              <a:t>把写植物的样子、颜色等的句子画上横线。</a:t>
            </a:r>
            <a:endParaRPr lang="zh-CN" altLang="zh-CN" sz="2800" b="1" dirty="0">
              <a:latin typeface="+mj-ea"/>
              <a:ea typeface="+mj-ea"/>
            </a:endParaRPr>
          </a:p>
          <a:p>
            <a:pPr marL="457200" indent="-457200" eaLnBrk="1" hangingPunct="1">
              <a:lnSpc>
                <a:spcPct val="130000"/>
              </a:lnSpc>
              <a:buFont typeface="Wingdings" panose="05000000000000000000" pitchFamily="2" charset="2"/>
              <a:buChar char="l"/>
            </a:pPr>
            <a:r>
              <a:rPr lang="zh-CN" altLang="zh-CN" sz="2800" b="1" dirty="0">
                <a:latin typeface="+mj-ea"/>
                <a:ea typeface="+mj-ea"/>
              </a:rPr>
              <a:t>把写出自己看到的、触到的、闻到的、想到</a:t>
            </a:r>
            <a:endParaRPr lang="en-US" altLang="zh-CN" sz="2800" b="1" dirty="0">
              <a:latin typeface="+mj-ea"/>
              <a:ea typeface="+mj-ea"/>
            </a:endParaRPr>
          </a:p>
          <a:p>
            <a:pPr indent="457200" eaLnBrk="1" hangingPunct="1">
              <a:lnSpc>
                <a:spcPct val="130000"/>
              </a:lnSpc>
            </a:pPr>
            <a:r>
              <a:rPr lang="zh-CN" altLang="zh-CN" sz="2800" b="1" dirty="0">
                <a:latin typeface="+mj-ea"/>
                <a:ea typeface="+mj-ea"/>
              </a:rPr>
              <a:t>的和感受到的句子画上波浪线。</a:t>
            </a:r>
            <a:endParaRPr lang="zh-CN" altLang="zh-CN" sz="2800" b="1" dirty="0">
              <a:latin typeface="+mj-ea"/>
              <a:ea typeface="+mj-ea"/>
            </a:endParaRPr>
          </a:p>
          <a:p>
            <a:pPr marL="457200" indent="-457200" eaLnBrk="1" hangingPunct="1">
              <a:lnSpc>
                <a:spcPct val="130000"/>
              </a:lnSpc>
              <a:buFont typeface="Wingdings" panose="05000000000000000000" pitchFamily="2" charset="2"/>
              <a:buChar char="l"/>
            </a:pPr>
            <a:r>
              <a:rPr lang="zh-CN" altLang="zh-CN" sz="2800" b="1" dirty="0">
                <a:latin typeface="+mj-ea"/>
                <a:ea typeface="+mj-ea"/>
              </a:rPr>
              <a:t>我的建议是</a:t>
            </a:r>
            <a:r>
              <a:rPr lang="zh-CN" altLang="en-US" sz="2800" b="1" dirty="0">
                <a:latin typeface="+mj-ea"/>
                <a:ea typeface="+mj-ea"/>
              </a:rPr>
              <a:t>：</a:t>
            </a:r>
            <a:r>
              <a:rPr lang="en-US" altLang="zh-CN" sz="2800" b="1" dirty="0">
                <a:latin typeface="+mj-ea"/>
                <a:ea typeface="+mj-ea"/>
              </a:rPr>
              <a:t>____________________________</a:t>
            </a:r>
            <a:endParaRPr lang="zh-CN" altLang="zh-CN" sz="2800" b="1" dirty="0">
              <a:latin typeface="+mj-ea"/>
              <a:ea typeface="+mj-ea"/>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448219" y="401514"/>
            <a:ext cx="8136904" cy="540725"/>
          </a:xfrm>
          <a:prstGeom prst="rect">
            <a:avLst/>
          </a:prstGeom>
        </p:spPr>
        <p:txBody>
          <a:bodyPr wrap="square">
            <a:spAutoFit/>
          </a:bodyPr>
          <a:lstStyle/>
          <a:p>
            <a:pPr defTabSz="850900" eaLnBrk="1" hangingPunct="1">
              <a:lnSpc>
                <a:spcPct val="120000"/>
              </a:lnSpc>
            </a:pPr>
            <a:r>
              <a:rPr lang="zh-CN" altLang="en-US" sz="2800" b="1" dirty="0">
                <a:latin typeface="宋体" panose="02010600030101010101" pitchFamily="2" charset="-122"/>
              </a:rPr>
              <a:t>对照习作评价表，对习作进行评价</a:t>
            </a:r>
            <a:r>
              <a:rPr lang="zh-CN" altLang="zh-CN" sz="2800" b="1" dirty="0">
                <a:latin typeface="宋体" panose="02010600030101010101" pitchFamily="2" charset="-122"/>
              </a:rPr>
              <a:t>。</a:t>
            </a:r>
            <a:endParaRPr lang="zh-CN" altLang="zh-CN" sz="2800" b="1" dirty="0">
              <a:latin typeface="宋体" panose="02010600030101010101" pitchFamily="2" charset="-122"/>
            </a:endParaRPr>
          </a:p>
        </p:txBody>
      </p:sp>
      <p:graphicFrame>
        <p:nvGraphicFramePr>
          <p:cNvPr id="6" name="表格 5"/>
          <p:cNvGraphicFramePr>
            <a:graphicFrameLocks noGrp="1"/>
          </p:cNvGraphicFramePr>
          <p:nvPr/>
        </p:nvGraphicFramePr>
        <p:xfrm>
          <a:off x="448219" y="1147820"/>
          <a:ext cx="8280920" cy="3323803"/>
        </p:xfrm>
        <a:graphic>
          <a:graphicData uri="http://schemas.openxmlformats.org/drawingml/2006/table">
            <a:tbl>
              <a:tblPr firstRow="1" firstCol="1" bandRow="1">
                <a:tableStyleId>{5C22544A-7EE6-4342-B048-85BDC9FD1C3A}</a:tableStyleId>
              </a:tblPr>
              <a:tblGrid>
                <a:gridCol w="6696744"/>
                <a:gridCol w="1584176"/>
              </a:tblGrid>
              <a:tr h="474829">
                <a:tc>
                  <a:txBody>
                    <a:bodyPr/>
                    <a:lstStyle/>
                    <a:p>
                      <a:pPr algn="ctr">
                        <a:lnSpc>
                          <a:spcPct val="100000"/>
                        </a:lnSpc>
                        <a:spcAft>
                          <a:spcPts val="0"/>
                        </a:spcAft>
                      </a:pPr>
                      <a:r>
                        <a:rPr lang="zh-CN" sz="2400" b="1" kern="100" dirty="0">
                          <a:effectLst/>
                        </a:rPr>
                        <a:t>评价标准</a:t>
                      </a:r>
                      <a:endParaRPr lang="zh-CN" sz="1800" b="1" kern="100" dirty="0">
                        <a:effectLst/>
                        <a:latin typeface="Times New Roman" panose="02020603050405020304" pitchFamily="18" charset="0"/>
                        <a:ea typeface="宋体" panose="02010600030101010101" pitchFamily="2" charset="-122"/>
                      </a:endParaRPr>
                    </a:p>
                  </a:txBody>
                  <a:tcPr marL="68580" marR="68580" marT="0" marB="0" anchor="ctr">
                    <a:solidFill>
                      <a:schemeClr val="accent6">
                        <a:lumMod val="75000"/>
                      </a:schemeClr>
                    </a:solidFill>
                  </a:tcPr>
                </a:tc>
                <a:tc>
                  <a:txBody>
                    <a:bodyPr/>
                    <a:lstStyle/>
                    <a:p>
                      <a:pPr algn="ctr">
                        <a:lnSpc>
                          <a:spcPct val="100000"/>
                        </a:lnSpc>
                        <a:spcAft>
                          <a:spcPts val="0"/>
                        </a:spcAft>
                      </a:pPr>
                      <a:r>
                        <a:rPr lang="zh-CN" sz="2400" b="1" kern="100" dirty="0">
                          <a:effectLst/>
                        </a:rPr>
                        <a:t>评价标准</a:t>
                      </a:r>
                      <a:endParaRPr lang="zh-CN" sz="1800" b="1" kern="100" dirty="0">
                        <a:effectLst/>
                        <a:latin typeface="Times New Roman" panose="02020603050405020304" pitchFamily="18" charset="0"/>
                        <a:ea typeface="宋体" panose="02010600030101010101" pitchFamily="2" charset="-122"/>
                      </a:endParaRPr>
                    </a:p>
                  </a:txBody>
                  <a:tcPr marL="68580" marR="68580" marT="0" marB="0" anchor="ctr">
                    <a:solidFill>
                      <a:schemeClr val="accent6">
                        <a:lumMod val="75000"/>
                      </a:schemeClr>
                    </a:solidFill>
                  </a:tcPr>
                </a:tc>
              </a:tr>
              <a:tr h="474829">
                <a:tc>
                  <a:txBody>
                    <a:bodyPr/>
                    <a:lstStyle/>
                    <a:p>
                      <a:pPr algn="ctr">
                        <a:lnSpc>
                          <a:spcPct val="100000"/>
                        </a:lnSpc>
                        <a:spcAft>
                          <a:spcPts val="0"/>
                        </a:spcAft>
                      </a:pPr>
                      <a:r>
                        <a:rPr lang="zh-CN" sz="2400" b="1" kern="100" dirty="0">
                          <a:solidFill>
                            <a:schemeClr val="tx1"/>
                          </a:solidFill>
                          <a:effectLst/>
                        </a:rPr>
                        <a:t>写清楚了植物的名称、样子、颜色、气味等内容</a:t>
                      </a:r>
                      <a:endParaRPr lang="zh-CN" sz="1800" b="1" kern="100" dirty="0">
                        <a:solidFill>
                          <a:schemeClr val="tx1"/>
                        </a:solidFill>
                        <a:effectLst/>
                        <a:latin typeface="Times New Roman" panose="02020603050405020304" pitchFamily="18" charset="0"/>
                        <a:ea typeface="宋体" panose="02010600030101010101" pitchFamily="2" charset="-122"/>
                      </a:endParaRPr>
                    </a:p>
                  </a:txBody>
                  <a:tcPr marL="68580" marR="68580" marT="0" marB="0" anchor="ctr">
                    <a:solidFill>
                      <a:schemeClr val="accent6">
                        <a:lumMod val="20000"/>
                        <a:lumOff val="80000"/>
                      </a:schemeClr>
                    </a:solidFill>
                  </a:tcPr>
                </a:tc>
                <a:tc>
                  <a:txBody>
                    <a:bodyPr/>
                    <a:lstStyle/>
                    <a:p>
                      <a:pPr algn="ctr">
                        <a:lnSpc>
                          <a:spcPct val="100000"/>
                        </a:lnSpc>
                        <a:spcAft>
                          <a:spcPts val="0"/>
                        </a:spcAft>
                      </a:pPr>
                      <a:r>
                        <a:rPr lang="en-US" sz="2400" b="1" kern="100" dirty="0">
                          <a:effectLst/>
                        </a:rPr>
                        <a:t>☆☆☆☆☆</a:t>
                      </a:r>
                      <a:endParaRPr lang="zh-CN" sz="1800" b="1" kern="100" dirty="0">
                        <a:effectLst/>
                        <a:latin typeface="Times New Roman" panose="02020603050405020304" pitchFamily="18" charset="0"/>
                        <a:ea typeface="宋体" panose="02010600030101010101" pitchFamily="2" charset="-122"/>
                      </a:endParaRPr>
                    </a:p>
                  </a:txBody>
                  <a:tcPr marL="68580" marR="68580" marT="0" marB="0" anchor="ctr">
                    <a:solidFill>
                      <a:schemeClr val="accent5">
                        <a:lumMod val="40000"/>
                        <a:lumOff val="60000"/>
                      </a:schemeClr>
                    </a:solidFill>
                  </a:tcPr>
                </a:tc>
              </a:tr>
              <a:tr h="474829">
                <a:tc>
                  <a:txBody>
                    <a:bodyPr/>
                    <a:lstStyle/>
                    <a:p>
                      <a:pPr algn="ctr">
                        <a:lnSpc>
                          <a:spcPct val="100000"/>
                        </a:lnSpc>
                        <a:spcAft>
                          <a:spcPts val="0"/>
                        </a:spcAft>
                      </a:pPr>
                      <a:r>
                        <a:rPr lang="zh-CN" sz="2400" b="1" kern="100" dirty="0">
                          <a:solidFill>
                            <a:schemeClr val="tx1"/>
                          </a:solidFill>
                          <a:effectLst/>
                        </a:rPr>
                        <a:t>有开头、结尾，衔接自然</a:t>
                      </a:r>
                      <a:endParaRPr lang="zh-CN" sz="1800" b="1" kern="100" dirty="0">
                        <a:solidFill>
                          <a:schemeClr val="tx1"/>
                        </a:solidFill>
                        <a:effectLst/>
                        <a:latin typeface="Times New Roman" panose="02020603050405020304" pitchFamily="18" charset="0"/>
                        <a:ea typeface="宋体" panose="02010600030101010101" pitchFamily="2" charset="-122"/>
                      </a:endParaRPr>
                    </a:p>
                  </a:txBody>
                  <a:tcPr marL="68580" marR="68580" marT="0" marB="0" anchor="ctr">
                    <a:solidFill>
                      <a:schemeClr val="accent6">
                        <a:lumMod val="20000"/>
                        <a:lumOff val="80000"/>
                      </a:schemeClr>
                    </a:solidFill>
                  </a:tcPr>
                </a:tc>
                <a:tc>
                  <a:txBody>
                    <a:bodyPr/>
                    <a:lstStyle/>
                    <a:p>
                      <a:pPr algn="ctr">
                        <a:lnSpc>
                          <a:spcPct val="100000"/>
                        </a:lnSpc>
                        <a:spcAft>
                          <a:spcPts val="0"/>
                        </a:spcAft>
                      </a:pPr>
                      <a:r>
                        <a:rPr lang="en-US" sz="2400" b="1" kern="100" dirty="0">
                          <a:effectLst/>
                        </a:rPr>
                        <a:t>☆☆☆☆☆</a:t>
                      </a:r>
                      <a:endParaRPr lang="zh-CN" sz="1800" b="1" kern="100" dirty="0">
                        <a:effectLst/>
                        <a:latin typeface="Times New Roman" panose="02020603050405020304" pitchFamily="18" charset="0"/>
                        <a:ea typeface="宋体" panose="02010600030101010101" pitchFamily="2" charset="-122"/>
                      </a:endParaRPr>
                    </a:p>
                  </a:txBody>
                  <a:tcPr marL="68580" marR="68580" marT="0" marB="0" anchor="ctr">
                    <a:solidFill>
                      <a:schemeClr val="accent5">
                        <a:lumMod val="40000"/>
                        <a:lumOff val="60000"/>
                      </a:schemeClr>
                    </a:solidFill>
                  </a:tcPr>
                </a:tc>
              </a:tr>
              <a:tr h="474829">
                <a:tc>
                  <a:txBody>
                    <a:bodyPr/>
                    <a:lstStyle/>
                    <a:p>
                      <a:pPr algn="ctr">
                        <a:lnSpc>
                          <a:spcPct val="100000"/>
                        </a:lnSpc>
                        <a:spcAft>
                          <a:spcPts val="0"/>
                        </a:spcAft>
                      </a:pPr>
                      <a:r>
                        <a:rPr lang="zh-CN" sz="2400" b="1" kern="100" dirty="0">
                          <a:solidFill>
                            <a:schemeClr val="tx1"/>
                          </a:solidFill>
                          <a:effectLst/>
                        </a:rPr>
                        <a:t>按照一定的顺序写</a:t>
                      </a:r>
                      <a:endParaRPr lang="zh-CN" sz="1800" b="1" kern="100" dirty="0">
                        <a:solidFill>
                          <a:schemeClr val="tx1"/>
                        </a:solidFill>
                        <a:effectLst/>
                        <a:latin typeface="Times New Roman" panose="02020603050405020304" pitchFamily="18" charset="0"/>
                        <a:ea typeface="宋体" panose="02010600030101010101" pitchFamily="2" charset="-122"/>
                      </a:endParaRPr>
                    </a:p>
                  </a:txBody>
                  <a:tcPr marL="68580" marR="68580" marT="0" marB="0" anchor="ctr">
                    <a:solidFill>
                      <a:schemeClr val="accent6">
                        <a:lumMod val="20000"/>
                        <a:lumOff val="80000"/>
                      </a:schemeClr>
                    </a:solidFill>
                  </a:tcPr>
                </a:tc>
                <a:tc>
                  <a:txBody>
                    <a:bodyPr/>
                    <a:lstStyle/>
                    <a:p>
                      <a:pPr algn="ctr">
                        <a:lnSpc>
                          <a:spcPct val="100000"/>
                        </a:lnSpc>
                        <a:spcAft>
                          <a:spcPts val="0"/>
                        </a:spcAft>
                      </a:pPr>
                      <a:r>
                        <a:rPr lang="en-US" sz="2400" b="1" kern="100" dirty="0">
                          <a:effectLst/>
                        </a:rPr>
                        <a:t>☆☆☆☆☆</a:t>
                      </a:r>
                      <a:endParaRPr lang="zh-CN" sz="1800" b="1" kern="100" dirty="0">
                        <a:effectLst/>
                        <a:latin typeface="Times New Roman" panose="02020603050405020304" pitchFamily="18" charset="0"/>
                        <a:ea typeface="宋体" panose="02010600030101010101" pitchFamily="2" charset="-122"/>
                      </a:endParaRPr>
                    </a:p>
                  </a:txBody>
                  <a:tcPr marL="68580" marR="68580" marT="0" marB="0" anchor="ctr">
                    <a:solidFill>
                      <a:schemeClr val="accent5">
                        <a:lumMod val="40000"/>
                        <a:lumOff val="60000"/>
                      </a:schemeClr>
                    </a:solidFill>
                  </a:tcPr>
                </a:tc>
              </a:tr>
              <a:tr h="474829">
                <a:tc>
                  <a:txBody>
                    <a:bodyPr/>
                    <a:lstStyle/>
                    <a:p>
                      <a:pPr algn="ctr">
                        <a:lnSpc>
                          <a:spcPct val="100000"/>
                        </a:lnSpc>
                        <a:spcAft>
                          <a:spcPts val="0"/>
                        </a:spcAft>
                      </a:pPr>
                      <a:r>
                        <a:rPr lang="zh-CN" sz="2400" b="1" kern="100" dirty="0">
                          <a:solidFill>
                            <a:schemeClr val="tx1"/>
                          </a:solidFill>
                          <a:effectLst/>
                        </a:rPr>
                        <a:t>运用了修辞手法</a:t>
                      </a:r>
                      <a:endParaRPr lang="zh-CN" sz="1800" b="1" kern="100" dirty="0">
                        <a:solidFill>
                          <a:schemeClr val="tx1"/>
                        </a:solidFill>
                        <a:effectLst/>
                        <a:latin typeface="Times New Roman" panose="02020603050405020304" pitchFamily="18" charset="0"/>
                        <a:ea typeface="宋体" panose="02010600030101010101" pitchFamily="2" charset="-122"/>
                      </a:endParaRPr>
                    </a:p>
                  </a:txBody>
                  <a:tcPr marL="68580" marR="68580" marT="0" marB="0" anchor="ctr">
                    <a:solidFill>
                      <a:schemeClr val="accent6">
                        <a:lumMod val="20000"/>
                        <a:lumOff val="80000"/>
                      </a:schemeClr>
                    </a:solidFill>
                  </a:tcPr>
                </a:tc>
                <a:tc>
                  <a:txBody>
                    <a:bodyPr/>
                    <a:lstStyle/>
                    <a:p>
                      <a:pPr algn="ctr">
                        <a:lnSpc>
                          <a:spcPct val="100000"/>
                        </a:lnSpc>
                        <a:spcAft>
                          <a:spcPts val="0"/>
                        </a:spcAft>
                      </a:pPr>
                      <a:r>
                        <a:rPr lang="en-US" sz="2400" b="1" kern="100" dirty="0">
                          <a:effectLst/>
                        </a:rPr>
                        <a:t>☆☆☆☆☆</a:t>
                      </a:r>
                      <a:endParaRPr lang="zh-CN" sz="1800" b="1" kern="100" dirty="0">
                        <a:effectLst/>
                        <a:latin typeface="Times New Roman" panose="02020603050405020304" pitchFamily="18" charset="0"/>
                        <a:ea typeface="宋体" panose="02010600030101010101" pitchFamily="2" charset="-122"/>
                      </a:endParaRPr>
                    </a:p>
                  </a:txBody>
                  <a:tcPr marL="68580" marR="68580" marT="0" marB="0" anchor="ctr">
                    <a:solidFill>
                      <a:schemeClr val="accent5">
                        <a:lumMod val="40000"/>
                        <a:lumOff val="60000"/>
                      </a:schemeClr>
                    </a:solidFill>
                  </a:tcPr>
                </a:tc>
              </a:tr>
              <a:tr h="474829">
                <a:tc>
                  <a:txBody>
                    <a:bodyPr/>
                    <a:lstStyle/>
                    <a:p>
                      <a:pPr algn="ctr">
                        <a:lnSpc>
                          <a:spcPct val="100000"/>
                        </a:lnSpc>
                        <a:spcAft>
                          <a:spcPts val="0"/>
                        </a:spcAft>
                      </a:pPr>
                      <a:r>
                        <a:rPr lang="zh-CN" sz="2400" b="1" kern="100" dirty="0">
                          <a:solidFill>
                            <a:schemeClr val="tx1"/>
                          </a:solidFill>
                          <a:effectLst/>
                        </a:rPr>
                        <a:t>写出了自己的感受或体会</a:t>
                      </a:r>
                      <a:endParaRPr lang="zh-CN" sz="1800" b="1" kern="100" dirty="0">
                        <a:solidFill>
                          <a:schemeClr val="tx1"/>
                        </a:solidFill>
                        <a:effectLst/>
                        <a:latin typeface="Times New Roman" panose="02020603050405020304" pitchFamily="18" charset="0"/>
                        <a:ea typeface="宋体" panose="02010600030101010101" pitchFamily="2" charset="-122"/>
                      </a:endParaRPr>
                    </a:p>
                  </a:txBody>
                  <a:tcPr marL="68580" marR="68580" marT="0" marB="0" anchor="ctr">
                    <a:solidFill>
                      <a:schemeClr val="accent6">
                        <a:lumMod val="20000"/>
                        <a:lumOff val="80000"/>
                      </a:schemeClr>
                    </a:solidFill>
                  </a:tcPr>
                </a:tc>
                <a:tc>
                  <a:txBody>
                    <a:bodyPr/>
                    <a:lstStyle/>
                    <a:p>
                      <a:pPr algn="ctr">
                        <a:lnSpc>
                          <a:spcPct val="100000"/>
                        </a:lnSpc>
                        <a:spcAft>
                          <a:spcPts val="0"/>
                        </a:spcAft>
                      </a:pPr>
                      <a:r>
                        <a:rPr lang="en-US" sz="2400" b="1" kern="100" dirty="0">
                          <a:effectLst/>
                        </a:rPr>
                        <a:t>☆☆☆☆☆</a:t>
                      </a:r>
                      <a:endParaRPr lang="zh-CN" sz="1800" b="1" kern="100" dirty="0">
                        <a:effectLst/>
                        <a:latin typeface="Times New Roman" panose="02020603050405020304" pitchFamily="18" charset="0"/>
                        <a:ea typeface="宋体" panose="02010600030101010101" pitchFamily="2" charset="-122"/>
                      </a:endParaRPr>
                    </a:p>
                  </a:txBody>
                  <a:tcPr marL="68580" marR="68580" marT="0" marB="0" anchor="ctr">
                    <a:solidFill>
                      <a:schemeClr val="accent5">
                        <a:lumMod val="40000"/>
                        <a:lumOff val="60000"/>
                      </a:schemeClr>
                    </a:solidFill>
                  </a:tcPr>
                </a:tc>
              </a:tr>
              <a:tr h="474829">
                <a:tc>
                  <a:txBody>
                    <a:bodyPr/>
                    <a:lstStyle/>
                    <a:p>
                      <a:pPr algn="ctr">
                        <a:lnSpc>
                          <a:spcPct val="100000"/>
                        </a:lnSpc>
                        <a:spcAft>
                          <a:spcPts val="0"/>
                        </a:spcAft>
                      </a:pPr>
                      <a:r>
                        <a:rPr lang="zh-CN" sz="2400" b="1" kern="100" dirty="0">
                          <a:solidFill>
                            <a:schemeClr val="tx1"/>
                          </a:solidFill>
                          <a:effectLst/>
                        </a:rPr>
                        <a:t>字迹工整，没有错别字</a:t>
                      </a:r>
                      <a:endParaRPr lang="zh-CN" sz="1800" b="1" kern="100" dirty="0">
                        <a:solidFill>
                          <a:schemeClr val="tx1"/>
                        </a:solidFill>
                        <a:effectLst/>
                        <a:latin typeface="Times New Roman" panose="02020603050405020304" pitchFamily="18" charset="0"/>
                        <a:ea typeface="宋体" panose="02010600030101010101" pitchFamily="2" charset="-122"/>
                      </a:endParaRPr>
                    </a:p>
                  </a:txBody>
                  <a:tcPr marL="68580" marR="68580" marT="0" marB="0" anchor="ctr">
                    <a:solidFill>
                      <a:schemeClr val="accent6">
                        <a:lumMod val="20000"/>
                        <a:lumOff val="80000"/>
                      </a:schemeClr>
                    </a:solidFill>
                  </a:tcPr>
                </a:tc>
                <a:tc>
                  <a:txBody>
                    <a:bodyPr/>
                    <a:lstStyle/>
                    <a:p>
                      <a:pPr algn="ctr">
                        <a:lnSpc>
                          <a:spcPct val="100000"/>
                        </a:lnSpc>
                        <a:spcAft>
                          <a:spcPts val="0"/>
                        </a:spcAft>
                      </a:pPr>
                      <a:r>
                        <a:rPr lang="en-US" sz="2400" b="1" kern="100" dirty="0">
                          <a:effectLst/>
                        </a:rPr>
                        <a:t>☆☆☆☆☆</a:t>
                      </a:r>
                      <a:endParaRPr lang="zh-CN" sz="1800" b="1" kern="100" dirty="0">
                        <a:effectLst/>
                        <a:latin typeface="Times New Roman" panose="02020603050405020304" pitchFamily="18" charset="0"/>
                        <a:ea typeface="宋体" panose="02010600030101010101" pitchFamily="2" charset="-122"/>
                      </a:endParaRPr>
                    </a:p>
                  </a:txBody>
                  <a:tcPr marL="68580" marR="68580" marT="0" marB="0" anchor="ctr">
                    <a:solidFill>
                      <a:schemeClr val="accent5">
                        <a:lumMod val="40000"/>
                        <a:lumOff val="60000"/>
                      </a:schemeClr>
                    </a:solidFill>
                  </a:tcPr>
                </a:tc>
              </a:tr>
            </a:tbl>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899592" y="1203598"/>
            <a:ext cx="7056784" cy="2455480"/>
          </a:xfrm>
          <a:prstGeom prst="rect">
            <a:avLst/>
          </a:prstGeom>
        </p:spPr>
        <p:txBody>
          <a:bodyPr wrap="square">
            <a:spAutoFit/>
          </a:bodyPr>
          <a:lstStyle/>
          <a:p>
            <a:pPr eaLnBrk="1" hangingPunct="1">
              <a:lnSpc>
                <a:spcPct val="150000"/>
              </a:lnSpc>
            </a:pPr>
            <a:r>
              <a:rPr lang="en-US" altLang="zh-CN" sz="3600" b="1" dirty="0">
                <a:latin typeface="+mj-ea"/>
                <a:ea typeface="+mj-ea"/>
              </a:rPr>
              <a:t>    </a:t>
            </a:r>
            <a:r>
              <a:rPr lang="zh-CN" altLang="en-US" sz="3600" b="1" dirty="0">
                <a:latin typeface="+mj-ea"/>
                <a:ea typeface="+mj-ea"/>
              </a:rPr>
              <a:t>根据小组成员的意见，再次修改习作，</a:t>
            </a:r>
            <a:r>
              <a:rPr lang="zh-CN" altLang="zh-CN" sz="3600" b="1" dirty="0">
                <a:latin typeface="+mj-ea"/>
                <a:ea typeface="+mj-ea"/>
              </a:rPr>
              <a:t>并把改好的作文誊写在作文本上。</a:t>
            </a:r>
            <a:endParaRPr lang="zh-CN" altLang="en-US" sz="3600" b="1" dirty="0">
              <a:latin typeface="+mj-ea"/>
              <a:ea typeface="+mj-ea"/>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444208" y="3465325"/>
            <a:ext cx="1948523" cy="1670163"/>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395536" y="267494"/>
            <a:ext cx="1928813" cy="58420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rPr>
              <a:t>板书设计</a:t>
            </a:r>
            <a:endParaRPr kumimoji="0" lang="zh-CN" altLang="en-US" sz="3200" b="1" i="0" u="none"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endParaRPr>
          </a:p>
        </p:txBody>
      </p:sp>
      <p:sp>
        <p:nvSpPr>
          <p:cNvPr id="3" name="矩形 2"/>
          <p:cNvSpPr/>
          <p:nvPr/>
        </p:nvSpPr>
        <p:spPr>
          <a:xfrm>
            <a:off x="2555776" y="734891"/>
            <a:ext cx="4392488" cy="604781"/>
          </a:xfrm>
          <a:prstGeom prst="rect">
            <a:avLst/>
          </a:prstGeom>
        </p:spPr>
        <p:txBody>
          <a:bodyPr wrap="square">
            <a:spAutoFit/>
          </a:bodyPr>
          <a:lstStyle/>
          <a:p>
            <a:pPr eaLnBrk="1" hangingPunct="1">
              <a:lnSpc>
                <a:spcPct val="120000"/>
              </a:lnSpc>
            </a:pPr>
            <a:r>
              <a:rPr lang="zh-CN" altLang="en-US" sz="3200" b="1" dirty="0">
                <a:latin typeface="+mj-ea"/>
                <a:ea typeface="+mj-ea"/>
              </a:rPr>
              <a:t>习作：我的植物朋友</a:t>
            </a:r>
            <a:endParaRPr lang="zh-CN" altLang="en-US" sz="3200" b="1" dirty="0">
              <a:latin typeface="+mj-ea"/>
              <a:ea typeface="+mj-ea"/>
            </a:endParaRPr>
          </a:p>
        </p:txBody>
      </p:sp>
      <p:sp>
        <p:nvSpPr>
          <p:cNvPr id="4" name="矩形 3"/>
          <p:cNvSpPr/>
          <p:nvPr/>
        </p:nvSpPr>
        <p:spPr>
          <a:xfrm>
            <a:off x="3347864" y="1654741"/>
            <a:ext cx="3240360" cy="604781"/>
          </a:xfrm>
          <a:prstGeom prst="rect">
            <a:avLst/>
          </a:prstGeom>
        </p:spPr>
        <p:txBody>
          <a:bodyPr wrap="square">
            <a:spAutoFit/>
          </a:bodyPr>
          <a:lstStyle/>
          <a:p>
            <a:pPr eaLnBrk="1" hangingPunct="1">
              <a:lnSpc>
                <a:spcPct val="120000"/>
              </a:lnSpc>
            </a:pPr>
            <a:r>
              <a:rPr lang="zh-CN" altLang="en-US" sz="3200" b="1" dirty="0">
                <a:latin typeface="楷体" panose="02010609060101010101" charset="-122"/>
                <a:ea typeface="楷体" panose="02010609060101010101" charset="-122"/>
              </a:rPr>
              <a:t>植物记录卡</a:t>
            </a:r>
            <a:endParaRPr lang="zh-CN" altLang="en-US" sz="3200" b="1" dirty="0">
              <a:latin typeface="楷体" panose="02010609060101010101" charset="-122"/>
              <a:ea typeface="楷体" panose="02010609060101010101" charset="-122"/>
            </a:endParaRPr>
          </a:p>
        </p:txBody>
      </p:sp>
      <p:sp>
        <p:nvSpPr>
          <p:cNvPr id="5" name="矩形 4"/>
          <p:cNvSpPr/>
          <p:nvPr/>
        </p:nvSpPr>
        <p:spPr>
          <a:xfrm>
            <a:off x="395536" y="2538857"/>
            <a:ext cx="8280920" cy="1454244"/>
          </a:xfrm>
          <a:prstGeom prst="rect">
            <a:avLst/>
          </a:prstGeom>
        </p:spPr>
        <p:txBody>
          <a:bodyPr wrap="square">
            <a:spAutoFit/>
          </a:bodyPr>
          <a:lstStyle/>
          <a:p>
            <a:pPr eaLnBrk="1" hangingPunct="1">
              <a:lnSpc>
                <a:spcPct val="150000"/>
              </a:lnSpc>
            </a:pPr>
            <a:r>
              <a:rPr lang="zh-CN" altLang="en-US" sz="3200" b="1" dirty="0">
                <a:latin typeface="楷体" panose="02010609060101010101" charset="-122"/>
                <a:ea typeface="楷体" panose="02010609060101010101" charset="-122"/>
              </a:rPr>
              <a:t>开头、结尾</a:t>
            </a:r>
            <a:r>
              <a:rPr lang="en-US" altLang="zh-CN" sz="3200" b="1" dirty="0">
                <a:latin typeface="楷体" panose="02010609060101010101" charset="-122"/>
                <a:ea typeface="楷体" panose="02010609060101010101" charset="-122"/>
              </a:rPr>
              <a:t>——</a:t>
            </a:r>
            <a:r>
              <a:rPr lang="zh-CN" altLang="en-US" sz="3200" b="1" dirty="0">
                <a:latin typeface="楷体" panose="02010609060101010101" charset="-122"/>
                <a:ea typeface="楷体" panose="02010609060101010101" charset="-122"/>
              </a:rPr>
              <a:t>观察顺序</a:t>
            </a:r>
            <a:r>
              <a:rPr lang="en-US" altLang="zh-CN" sz="3200" b="1" dirty="0">
                <a:latin typeface="楷体" panose="02010609060101010101" charset="-122"/>
                <a:ea typeface="楷体" panose="02010609060101010101" charset="-122"/>
              </a:rPr>
              <a:t>——</a:t>
            </a:r>
            <a:r>
              <a:rPr lang="zh-CN" altLang="en-US" sz="3200" b="1" dirty="0">
                <a:latin typeface="楷体" panose="02010609060101010101" charset="-122"/>
                <a:ea typeface="楷体" panose="02010609060101010101" charset="-122"/>
              </a:rPr>
              <a:t>修辞手法</a:t>
            </a:r>
            <a:r>
              <a:rPr lang="en-US" altLang="zh-CN" sz="3200" b="1" dirty="0">
                <a:latin typeface="楷体" panose="02010609060101010101" charset="-122"/>
                <a:ea typeface="楷体" panose="02010609060101010101" charset="-122"/>
              </a:rPr>
              <a:t>——</a:t>
            </a:r>
            <a:r>
              <a:rPr lang="zh-CN" altLang="en-US" sz="3200" b="1" dirty="0">
                <a:latin typeface="楷体" panose="02010609060101010101" charset="-122"/>
                <a:ea typeface="楷体" panose="02010609060101010101" charset="-122"/>
              </a:rPr>
              <a:t>感受</a:t>
            </a:r>
            <a:r>
              <a:rPr lang="en-US" altLang="zh-CN" sz="3200" b="1" dirty="0">
                <a:latin typeface="楷体" panose="02010609060101010101" charset="-122"/>
                <a:ea typeface="楷体" panose="02010609060101010101" charset="-122"/>
              </a:rPr>
              <a:t>——</a:t>
            </a:r>
            <a:r>
              <a:rPr lang="zh-CN" altLang="en-US" sz="3200" b="1" dirty="0">
                <a:latin typeface="楷体" panose="02010609060101010101" charset="-122"/>
                <a:ea typeface="楷体" panose="02010609060101010101" charset="-122"/>
              </a:rPr>
              <a:t>反复修改</a:t>
            </a:r>
            <a:r>
              <a:rPr lang="en-US" altLang="zh-CN" sz="3200" b="1" dirty="0">
                <a:latin typeface="楷体" panose="02010609060101010101" charset="-122"/>
                <a:ea typeface="楷体" panose="02010609060101010101" charset="-122"/>
              </a:rPr>
              <a:t>——</a:t>
            </a:r>
            <a:r>
              <a:rPr lang="zh-CN" altLang="en-US" sz="3200" b="1" dirty="0">
                <a:latin typeface="楷体" panose="02010609060101010101" charset="-122"/>
                <a:ea typeface="楷体" panose="02010609060101010101" charset="-122"/>
              </a:rPr>
              <a:t>小组评价</a:t>
            </a:r>
            <a:endParaRPr lang="zh-CN" altLang="en-US" sz="3200" b="1" dirty="0">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4" name="文本框 1"/>
          <p:cNvSpPr txBox="1"/>
          <p:nvPr/>
        </p:nvSpPr>
        <p:spPr>
          <a:xfrm>
            <a:off x="1566235" y="2155318"/>
            <a:ext cx="6049962" cy="796925"/>
          </a:xfrm>
          <a:prstGeom prst="rect">
            <a:avLst/>
          </a:prstGeom>
          <a:noFill/>
          <a:ln w="9525">
            <a:noFill/>
          </a:ln>
        </p:spPr>
        <p:txBody>
          <a:bodyPr>
            <a:spAutoFit/>
          </a:bodyPr>
          <a:lstStyle/>
          <a:p>
            <a:pPr algn="ctr" eaLnBrk="1" hangingPunct="1">
              <a:lnSpc>
                <a:spcPct val="120000"/>
              </a:lnSpc>
              <a:buNone/>
            </a:pPr>
            <a:r>
              <a:rPr lang="zh-CN" altLang="en-US" sz="4400" b="1" dirty="0">
                <a:latin typeface="楷体" panose="02010609060101010101" charset="-122"/>
                <a:ea typeface="楷体" panose="02010609060101010101" charset="-122"/>
              </a:rPr>
              <a:t>习作：我的植物朋友</a:t>
            </a:r>
            <a:endParaRPr lang="en-US" altLang="zh-CN" sz="4400" b="1" dirty="0">
              <a:latin typeface="楷体" panose="02010609060101010101" charset="-122"/>
              <a:ea typeface="楷体" panose="02010609060101010101" charset="-122"/>
            </a:endParaRPr>
          </a:p>
        </p:txBody>
      </p:sp>
      <p:pic>
        <p:nvPicPr>
          <p:cNvPr id="3076" name="图片 20"/>
          <p:cNvPicPr>
            <a:picLocks noChangeAspect="1"/>
          </p:cNvPicPr>
          <p:nvPr/>
        </p:nvPicPr>
        <p:blipFill>
          <a:blip r:embed="rId1"/>
          <a:stretch>
            <a:fillRect/>
          </a:stretch>
        </p:blipFill>
        <p:spPr>
          <a:xfrm>
            <a:off x="3779838" y="5451475"/>
            <a:ext cx="1184275" cy="377825"/>
          </a:xfrm>
          <a:prstGeom prst="rect">
            <a:avLst/>
          </a:prstGeom>
          <a:noFill/>
          <a:ln w="9525">
            <a:noFill/>
          </a:ln>
        </p:spPr>
      </p:pic>
      <p:pic>
        <p:nvPicPr>
          <p:cNvPr id="3" name="图片 2"/>
          <p:cNvPicPr>
            <a:picLocks noChangeAspect="1"/>
          </p:cNvPicPr>
          <p:nvPr/>
        </p:nvPicPr>
        <p:blipFill>
          <a:blip r:embed="rId2" cstate="print">
            <a:clrChange>
              <a:clrFrom>
                <a:srgbClr val="F6F6F6"/>
              </a:clrFrom>
              <a:clrTo>
                <a:srgbClr val="F6F6F6">
                  <a:alpha val="0"/>
                </a:srgbClr>
              </a:clrTo>
            </a:clrChange>
            <a:extLst>
              <a:ext uri="{28A0092B-C50C-407E-A947-70E740481C1C}">
                <a14:useLocalDpi xmlns:a14="http://schemas.microsoft.com/office/drawing/2010/main" val="0"/>
              </a:ext>
            </a:extLst>
          </a:blip>
          <a:stretch>
            <a:fillRect/>
          </a:stretch>
        </p:blipFill>
        <p:spPr>
          <a:xfrm>
            <a:off x="391849" y="337083"/>
            <a:ext cx="1877045" cy="1877045"/>
          </a:xfrm>
          <a:prstGeom prst="rect">
            <a:avLst/>
          </a:prstGeom>
        </p:spPr>
      </p:pic>
      <p:pic>
        <p:nvPicPr>
          <p:cNvPr id="5" name="图片 4"/>
          <p:cNvPicPr>
            <a:picLocks noChangeAspect="1"/>
          </p:cNvPicPr>
          <p:nvPr/>
        </p:nvPicPr>
        <p:blipFill>
          <a:blip r:embed="rId3">
            <a:clrChange>
              <a:clrFrom>
                <a:srgbClr val="F6F6F6"/>
              </a:clrFrom>
              <a:clrTo>
                <a:srgbClr val="F6F6F6">
                  <a:alpha val="0"/>
                </a:srgbClr>
              </a:clrTo>
            </a:clrChange>
            <a:extLst>
              <a:ext uri="{28A0092B-C50C-407E-A947-70E740481C1C}">
                <a14:useLocalDpi xmlns:a14="http://schemas.microsoft.com/office/drawing/2010/main" val="0"/>
              </a:ext>
            </a:extLst>
          </a:blip>
          <a:stretch>
            <a:fillRect/>
          </a:stretch>
        </p:blipFill>
        <p:spPr>
          <a:xfrm>
            <a:off x="6656820" y="3003798"/>
            <a:ext cx="2293448" cy="2042603"/>
          </a:xfrm>
          <a:prstGeom prst="rect">
            <a:avLst/>
          </a:prstGeom>
        </p:spPr>
      </p:pic>
      <p:pic>
        <p:nvPicPr>
          <p:cNvPr id="14" name="图片 5"/>
          <p:cNvPicPr>
            <a:picLocks noChangeAspect="1"/>
          </p:cNvPicPr>
          <p:nvPr/>
        </p:nvPicPr>
        <p:blipFill>
          <a:blip r:embed="rId4"/>
          <a:srcRect l="35049"/>
          <a:stretch>
            <a:fillRect/>
          </a:stretch>
        </p:blipFill>
        <p:spPr>
          <a:xfrm>
            <a:off x="164352" y="41450"/>
            <a:ext cx="2332037" cy="463550"/>
          </a:xfrm>
          <a:prstGeom prst="rect">
            <a:avLst/>
          </a:prstGeom>
          <a:noFill/>
          <a:ln w="9525">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467544" y="987574"/>
            <a:ext cx="8478942" cy="604781"/>
          </a:xfrm>
          <a:prstGeom prst="rect">
            <a:avLst/>
          </a:prstGeom>
        </p:spPr>
        <p:txBody>
          <a:bodyPr wrap="square">
            <a:spAutoFit/>
          </a:bodyPr>
          <a:lstStyle/>
          <a:p>
            <a:pPr eaLnBrk="1" hangingPunct="1">
              <a:lnSpc>
                <a:spcPct val="120000"/>
              </a:lnSpc>
            </a:pPr>
            <a:r>
              <a:rPr lang="zh-CN" altLang="zh-CN" sz="3200" b="1" dirty="0">
                <a:latin typeface="宋体" panose="02010600030101010101" pitchFamily="2" charset="-122"/>
              </a:rPr>
              <a:t>浏览课本上的</a:t>
            </a:r>
            <a:r>
              <a:rPr lang="zh-CN" altLang="en-US" sz="3200" b="1" dirty="0">
                <a:latin typeface="宋体" panose="02010600030101010101" pitchFamily="2" charset="-122"/>
              </a:rPr>
              <a:t>内容</a:t>
            </a:r>
            <a:r>
              <a:rPr lang="zh-CN" altLang="zh-CN" sz="3200" b="1" dirty="0">
                <a:latin typeface="宋体" panose="02010600030101010101" pitchFamily="2" charset="-122"/>
              </a:rPr>
              <a:t>，</a:t>
            </a:r>
            <a:r>
              <a:rPr lang="zh-CN" altLang="en-US" sz="3200" b="1" dirty="0">
                <a:latin typeface="宋体" panose="02010600030101010101" pitchFamily="2" charset="-122"/>
              </a:rPr>
              <a:t>画出本单元的习作任务。</a:t>
            </a:r>
            <a:endParaRPr lang="zh-CN" altLang="en-US" sz="3200" b="1" dirty="0">
              <a:latin typeface="宋体" panose="02010600030101010101" pitchFamily="2" charset="-122"/>
            </a:endParaRPr>
          </a:p>
        </p:txBody>
      </p:sp>
      <p:sp>
        <p:nvSpPr>
          <p:cNvPr id="4" name="矩形 3"/>
          <p:cNvSpPr/>
          <p:nvPr/>
        </p:nvSpPr>
        <p:spPr>
          <a:xfrm>
            <a:off x="467544" y="2085721"/>
            <a:ext cx="8406934" cy="604781"/>
          </a:xfrm>
          <a:prstGeom prst="rect">
            <a:avLst/>
          </a:prstGeom>
        </p:spPr>
        <p:txBody>
          <a:bodyPr wrap="square">
            <a:spAutoFit/>
          </a:bodyPr>
          <a:lstStyle/>
          <a:p>
            <a:pPr marL="342900" indent="-342900">
              <a:lnSpc>
                <a:spcPct val="120000"/>
              </a:lnSpc>
              <a:buFont typeface="Wingdings" panose="05000000000000000000" pitchFamily="2" charset="2"/>
              <a:buChar char="l"/>
            </a:pPr>
            <a:r>
              <a:rPr lang="zh-CN" altLang="en-US" sz="3200" b="1" kern="100" dirty="0">
                <a:solidFill>
                  <a:srgbClr val="0070C0"/>
                </a:solidFill>
                <a:latin typeface="楷体" panose="02010609060101010101" charset="-122"/>
                <a:ea typeface="楷体" panose="02010609060101010101" charset="-122"/>
                <a:cs typeface="Times New Roman" panose="02020603050405020304" pitchFamily="18" charset="0"/>
              </a:rPr>
              <a:t>为自己的植物朋友做个记录卡</a:t>
            </a:r>
            <a:r>
              <a:rPr lang="zh-CN" altLang="zh-CN" sz="3200" b="1" kern="100" dirty="0">
                <a:solidFill>
                  <a:srgbClr val="0070C0"/>
                </a:solidFill>
                <a:latin typeface="楷体" panose="02010609060101010101" charset="-122"/>
                <a:ea typeface="楷体" panose="02010609060101010101" charset="-122"/>
                <a:cs typeface="Times New Roman" panose="02020603050405020304" pitchFamily="18" charset="0"/>
              </a:rPr>
              <a:t>。</a:t>
            </a:r>
            <a:endParaRPr lang="zh-CN" altLang="en-US" sz="3200" b="1" kern="100" dirty="0">
              <a:solidFill>
                <a:srgbClr val="0070C0"/>
              </a:solidFill>
              <a:latin typeface="楷体" panose="02010609060101010101" charset="-122"/>
              <a:ea typeface="楷体" panose="02010609060101010101" charset="-122"/>
              <a:cs typeface="Times New Roman" panose="02020603050405020304" pitchFamily="18" charset="0"/>
            </a:endParaRPr>
          </a:p>
        </p:txBody>
      </p:sp>
      <p:sp>
        <p:nvSpPr>
          <p:cNvPr id="5" name="矩形 4"/>
          <p:cNvSpPr/>
          <p:nvPr/>
        </p:nvSpPr>
        <p:spPr>
          <a:xfrm>
            <a:off x="467544" y="3079532"/>
            <a:ext cx="8406934" cy="605102"/>
          </a:xfrm>
          <a:prstGeom prst="rect">
            <a:avLst/>
          </a:prstGeom>
        </p:spPr>
        <p:txBody>
          <a:bodyPr wrap="square">
            <a:spAutoFit/>
          </a:bodyPr>
          <a:lstStyle/>
          <a:p>
            <a:pPr marL="342900" indent="-342900" eaLnBrk="1" hangingPunct="1">
              <a:lnSpc>
                <a:spcPct val="120000"/>
              </a:lnSpc>
              <a:buFont typeface="Wingdings" panose="05000000000000000000" pitchFamily="2" charset="2"/>
              <a:buChar char="l"/>
            </a:pPr>
            <a:r>
              <a:rPr lang="zh-CN" altLang="en-US" sz="3200" b="1" kern="100" dirty="0">
                <a:solidFill>
                  <a:srgbClr val="0070C0"/>
                </a:solidFill>
                <a:latin typeface="楷体" panose="02010609060101010101" charset="-122"/>
                <a:ea typeface="楷体" panose="02010609060101010101" charset="-122"/>
                <a:cs typeface="Times New Roman" panose="02020603050405020304" pitchFamily="18" charset="0"/>
              </a:rPr>
              <a:t>借助记录卡，写一写你的植物朋友</a:t>
            </a:r>
            <a:r>
              <a:rPr lang="zh-CN" altLang="zh-CN" sz="3200" b="1" kern="100" dirty="0">
                <a:solidFill>
                  <a:srgbClr val="0070C0"/>
                </a:solidFill>
                <a:latin typeface="楷体" panose="02010609060101010101" charset="-122"/>
                <a:ea typeface="楷体" panose="02010609060101010101" charset="-122"/>
                <a:cs typeface="Times New Roman" panose="02020603050405020304" pitchFamily="18" charset="0"/>
              </a:rPr>
              <a:t>。</a:t>
            </a:r>
            <a:endParaRPr lang="zh-CN" altLang="en-US" sz="3200" b="1" kern="100" dirty="0">
              <a:solidFill>
                <a:srgbClr val="0070C0"/>
              </a:solidFill>
              <a:latin typeface="楷体" panose="02010609060101010101" charset="-122"/>
              <a:ea typeface="楷体" panose="02010609060101010101"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604046" y="1059582"/>
            <a:ext cx="7568354" cy="3559436"/>
          </a:xfrm>
          <a:prstGeom prst="rect">
            <a:avLst/>
          </a:prstGeom>
        </p:spPr>
        <p:txBody>
          <a:bodyPr wrap="square">
            <a:spAutoFit/>
          </a:bodyPr>
          <a:lstStyle/>
          <a:p>
            <a:pPr marL="342900" indent="-342900" eaLnBrk="1" hangingPunct="1">
              <a:lnSpc>
                <a:spcPct val="120000"/>
              </a:lnSpc>
              <a:buFont typeface="Wingdings" panose="05000000000000000000" pitchFamily="2" charset="2"/>
              <a:buChar char="l"/>
            </a:pPr>
            <a:r>
              <a:rPr lang="zh-CN" altLang="en-US" sz="3200" b="1" kern="100" dirty="0">
                <a:solidFill>
                  <a:srgbClr val="0070C0"/>
                </a:solidFill>
                <a:latin typeface="楷体" panose="02010609060101010101" charset="-122"/>
                <a:ea typeface="楷体" panose="02010609060101010101" charset="-122"/>
                <a:cs typeface="Times New Roman" panose="02020603050405020304" pitchFamily="18" charset="0"/>
              </a:rPr>
              <a:t>写之前去观察一下，看一看，摸一摸，闻一闻</a:t>
            </a:r>
            <a:r>
              <a:rPr lang="zh-CN" altLang="zh-CN" sz="3200" b="1" kern="100" dirty="0">
                <a:solidFill>
                  <a:srgbClr val="0070C0"/>
                </a:solidFill>
                <a:latin typeface="楷体" panose="02010609060101010101" charset="-122"/>
                <a:ea typeface="楷体" panose="02010609060101010101" charset="-122"/>
                <a:cs typeface="Times New Roman" panose="02020603050405020304" pitchFamily="18" charset="0"/>
              </a:rPr>
              <a:t>。</a:t>
            </a:r>
            <a:endParaRPr lang="en-US" altLang="zh-CN" sz="3200" b="1" kern="100" dirty="0">
              <a:solidFill>
                <a:srgbClr val="0070C0"/>
              </a:solidFill>
              <a:latin typeface="楷体" panose="02010609060101010101" charset="-122"/>
              <a:ea typeface="楷体" panose="02010609060101010101" charset="-122"/>
              <a:cs typeface="Times New Roman" panose="02020603050405020304" pitchFamily="18" charset="0"/>
            </a:endParaRPr>
          </a:p>
          <a:p>
            <a:pPr marL="342900" indent="-342900" eaLnBrk="1" hangingPunct="1">
              <a:lnSpc>
                <a:spcPct val="120000"/>
              </a:lnSpc>
              <a:buFont typeface="Wingdings" panose="05000000000000000000" pitchFamily="2" charset="2"/>
              <a:buChar char="l"/>
            </a:pPr>
            <a:r>
              <a:rPr lang="zh-CN" altLang="en-US" sz="3200" b="1" kern="100" dirty="0">
                <a:solidFill>
                  <a:srgbClr val="0070C0"/>
                </a:solidFill>
                <a:latin typeface="楷体" panose="02010609060101010101" charset="-122"/>
                <a:ea typeface="楷体" panose="02010609060101010101" charset="-122"/>
                <a:cs typeface="Times New Roman" panose="02020603050405020304" pitchFamily="18" charset="0"/>
              </a:rPr>
              <a:t>写的时候，试着把你观察和感受到的写清楚</a:t>
            </a:r>
            <a:r>
              <a:rPr lang="zh-CN" altLang="zh-CN" sz="3200" b="1" kern="100" dirty="0">
                <a:solidFill>
                  <a:srgbClr val="0070C0"/>
                </a:solidFill>
                <a:latin typeface="楷体" panose="02010609060101010101" charset="-122"/>
                <a:ea typeface="楷体" panose="02010609060101010101" charset="-122"/>
                <a:cs typeface="Times New Roman" panose="02020603050405020304" pitchFamily="18" charset="0"/>
              </a:rPr>
              <a:t>。</a:t>
            </a:r>
            <a:endParaRPr lang="zh-CN" altLang="en-US" sz="3200" b="1" kern="100" dirty="0">
              <a:solidFill>
                <a:srgbClr val="0070C0"/>
              </a:solidFill>
              <a:latin typeface="楷体" panose="02010609060101010101" charset="-122"/>
              <a:ea typeface="楷体" panose="02010609060101010101" charset="-122"/>
              <a:cs typeface="Times New Roman" panose="02020603050405020304" pitchFamily="18" charset="0"/>
            </a:endParaRPr>
          </a:p>
          <a:p>
            <a:pPr marL="342900" indent="-342900" eaLnBrk="1" hangingPunct="1">
              <a:lnSpc>
                <a:spcPct val="120000"/>
              </a:lnSpc>
              <a:buFont typeface="Wingdings" panose="05000000000000000000" pitchFamily="2" charset="2"/>
              <a:buChar char="l"/>
            </a:pPr>
            <a:r>
              <a:rPr lang="zh-CN" altLang="en-US" sz="3200" b="1" kern="100" dirty="0">
                <a:solidFill>
                  <a:srgbClr val="0070C0"/>
                </a:solidFill>
                <a:latin typeface="楷体" panose="02010609060101010101" charset="-122"/>
                <a:ea typeface="楷体" panose="02010609060101010101" charset="-122"/>
                <a:cs typeface="Times New Roman" panose="02020603050405020304" pitchFamily="18" charset="0"/>
              </a:rPr>
              <a:t>写完后，把自己的习作读给同学听，写同一种植物的同学可以一起交流。</a:t>
            </a:r>
            <a:endParaRPr lang="zh-CN" altLang="en-US" sz="3200" b="1" kern="100" dirty="0">
              <a:solidFill>
                <a:srgbClr val="0070C0"/>
              </a:solidFill>
              <a:latin typeface="楷体" panose="02010609060101010101" charset="-122"/>
              <a:ea typeface="楷体" panose="02010609060101010101" charset="-122"/>
              <a:cs typeface="Times New Roman" panose="02020603050405020304" pitchFamily="18" charset="0"/>
            </a:endParaRPr>
          </a:p>
        </p:txBody>
      </p:sp>
      <p:sp>
        <p:nvSpPr>
          <p:cNvPr id="4" name="矩形 3"/>
          <p:cNvSpPr/>
          <p:nvPr/>
        </p:nvSpPr>
        <p:spPr>
          <a:xfrm>
            <a:off x="604046" y="339502"/>
            <a:ext cx="5912170" cy="604781"/>
          </a:xfrm>
          <a:prstGeom prst="rect">
            <a:avLst/>
          </a:prstGeom>
        </p:spPr>
        <p:txBody>
          <a:bodyPr wrap="square">
            <a:spAutoFit/>
          </a:bodyPr>
          <a:lstStyle/>
          <a:p>
            <a:pPr eaLnBrk="1" hangingPunct="1">
              <a:lnSpc>
                <a:spcPct val="120000"/>
              </a:lnSpc>
            </a:pPr>
            <a:r>
              <a:rPr lang="zh-CN" altLang="en-US" sz="3200" b="1" dirty="0">
                <a:latin typeface="宋体" panose="02010600030101010101" pitchFamily="2" charset="-122"/>
              </a:rPr>
              <a:t>找一找教材给出的写作提示。</a:t>
            </a:r>
            <a:endParaRPr lang="zh-CN" altLang="en-US" sz="3200" b="1"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850062" y="778514"/>
            <a:ext cx="7610370" cy="1057790"/>
          </a:xfrm>
          <a:prstGeom prst="rect">
            <a:avLst/>
          </a:prstGeom>
        </p:spPr>
        <p:txBody>
          <a:bodyPr wrap="square">
            <a:spAutoFit/>
          </a:bodyPr>
          <a:lstStyle/>
          <a:p>
            <a:pPr eaLnBrk="1" hangingPunct="1">
              <a:lnSpc>
                <a:spcPct val="120000"/>
              </a:lnSpc>
            </a:pPr>
            <a:r>
              <a:rPr lang="en-US" altLang="zh-CN" sz="2800" b="1" dirty="0">
                <a:latin typeface="+mj-ea"/>
                <a:ea typeface="+mj-ea"/>
              </a:rPr>
              <a:t>    </a:t>
            </a:r>
            <a:r>
              <a:rPr lang="zh-CN" altLang="en-US" sz="2800" b="1" dirty="0">
                <a:latin typeface="+mj-ea"/>
                <a:ea typeface="+mj-ea"/>
              </a:rPr>
              <a:t>观察记录卡，看看作者</a:t>
            </a:r>
            <a:r>
              <a:rPr lang="zh-CN" altLang="zh-CN" sz="2800" b="1" dirty="0">
                <a:latin typeface="+mj-ea"/>
                <a:ea typeface="+mj-ea"/>
              </a:rPr>
              <a:t>是从哪几个方面对植物进行观察记录的，重点讲的是哪些方面。</a:t>
            </a:r>
            <a:endParaRPr lang="zh-CN" altLang="en-US" sz="2800" b="1" dirty="0">
              <a:latin typeface="+mj-ea"/>
              <a:ea typeface="+mj-ea"/>
            </a:endParaRPr>
          </a:p>
        </p:txBody>
      </p:sp>
      <p:grpSp>
        <p:nvGrpSpPr>
          <p:cNvPr id="10" name="组合 9"/>
          <p:cNvGrpSpPr/>
          <p:nvPr/>
        </p:nvGrpSpPr>
        <p:grpSpPr>
          <a:xfrm>
            <a:off x="539552" y="1678835"/>
            <a:ext cx="8315665" cy="3274739"/>
            <a:chOff x="414167" y="1563638"/>
            <a:chExt cx="8315665" cy="3274739"/>
          </a:xfrm>
        </p:grpSpPr>
        <p:pic>
          <p:nvPicPr>
            <p:cNvPr id="11" name="图片 10"/>
            <p:cNvPicPr>
              <a:picLocks noChangeAspect="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14167" y="1563638"/>
              <a:ext cx="8315665" cy="3274739"/>
            </a:xfrm>
            <a:prstGeom prst="rect">
              <a:avLst/>
            </a:prstGeom>
          </p:spPr>
        </p:pic>
        <p:sp>
          <p:nvSpPr>
            <p:cNvPr id="12" name="矩形 11"/>
            <p:cNvSpPr/>
            <p:nvPr/>
          </p:nvSpPr>
          <p:spPr>
            <a:xfrm>
              <a:off x="2521656" y="1930911"/>
              <a:ext cx="5544616" cy="1113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hangingPunct="1">
                <a:lnSpc>
                  <a:spcPct val="110000"/>
                </a:lnSpc>
                <a:spcBef>
                  <a:spcPts val="600"/>
                </a:spcBef>
              </a:pPr>
              <a:r>
                <a:rPr lang="zh-CN" altLang="en-US" sz="2000" b="1" dirty="0">
                  <a:latin typeface="宋体" panose="02010600030101010101" pitchFamily="2" charset="-122"/>
                </a:rPr>
                <a:t>名称：</a:t>
              </a:r>
              <a:r>
                <a:rPr lang="zh-CN" altLang="en-US" b="1" dirty="0">
                  <a:latin typeface="楷体" panose="02010609060101010101" charset="-122"/>
                  <a:ea typeface="楷体" panose="02010609060101010101" charset="-122"/>
                </a:rPr>
                <a:t>桃花</a:t>
              </a:r>
              <a:endParaRPr lang="en-US" altLang="zh-CN" b="1" dirty="0">
                <a:latin typeface="楷体" panose="02010609060101010101" charset="-122"/>
                <a:ea typeface="楷体" panose="02010609060101010101" charset="-122"/>
              </a:endParaRPr>
            </a:p>
            <a:p>
              <a:pPr hangingPunct="1">
                <a:lnSpc>
                  <a:spcPct val="110000"/>
                </a:lnSpc>
                <a:spcBef>
                  <a:spcPts val="600"/>
                </a:spcBef>
              </a:pPr>
              <a:r>
                <a:rPr lang="zh-CN" altLang="en-US" sz="2000" b="1" dirty="0">
                  <a:latin typeface="宋体" panose="02010600030101010101" pitchFamily="2" charset="-122"/>
                </a:rPr>
                <a:t>样子：</a:t>
              </a:r>
              <a:r>
                <a:rPr lang="zh-CN" altLang="en-US" b="1" dirty="0">
                  <a:latin typeface="楷体" panose="02010609060101010101" charset="-122"/>
                  <a:ea typeface="楷体" panose="02010609060101010101" charset="-122"/>
                </a:rPr>
                <a:t>花骨朵儿胀鼓鼓的。已经绽放的花朵，一个花瓣儿挨着一个花瓣儿，围成圆形。</a:t>
              </a:r>
              <a:endParaRPr lang="zh-CN" altLang="en-US" b="1" dirty="0">
                <a:latin typeface="楷体" panose="02010609060101010101" charset="-122"/>
                <a:ea typeface="楷体" panose="02010609060101010101" charset="-122"/>
              </a:endParaRPr>
            </a:p>
          </p:txBody>
        </p:sp>
        <p:sp>
          <p:nvSpPr>
            <p:cNvPr id="13" name="矩形 12"/>
            <p:cNvSpPr/>
            <p:nvPr/>
          </p:nvSpPr>
          <p:spPr>
            <a:xfrm>
              <a:off x="2521656" y="3106175"/>
              <a:ext cx="4514377" cy="805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hangingPunct="1">
                <a:lnSpc>
                  <a:spcPct val="110000"/>
                </a:lnSpc>
                <a:spcBef>
                  <a:spcPts val="600"/>
                </a:spcBef>
              </a:pPr>
              <a:r>
                <a:rPr lang="zh-CN" altLang="en-US" sz="2000" b="1" dirty="0">
                  <a:latin typeface="宋体" panose="02010600030101010101" pitchFamily="2" charset="-122"/>
                </a:rPr>
                <a:t>颜色：</a:t>
              </a:r>
              <a:r>
                <a:rPr lang="zh-CN" altLang="en-US" b="1" dirty="0">
                  <a:latin typeface="楷体" panose="02010609060101010101" charset="-122"/>
                  <a:ea typeface="楷体" panose="02010609060101010101" charset="-122"/>
                </a:rPr>
                <a:t>粉红</a:t>
              </a:r>
              <a:endParaRPr lang="en-US" altLang="zh-CN" sz="2000" b="1" dirty="0">
                <a:latin typeface="楷体" panose="02010609060101010101" charset="-122"/>
                <a:ea typeface="楷体" panose="02010609060101010101" charset="-122"/>
              </a:endParaRPr>
            </a:p>
            <a:p>
              <a:pPr hangingPunct="1">
                <a:lnSpc>
                  <a:spcPct val="110000"/>
                </a:lnSpc>
                <a:spcBef>
                  <a:spcPts val="600"/>
                </a:spcBef>
              </a:pPr>
              <a:r>
                <a:rPr lang="zh-CN" altLang="en-US" sz="2000" b="1" dirty="0">
                  <a:latin typeface="宋体" panose="02010600030101010101" pitchFamily="2" charset="-122"/>
                </a:rPr>
                <a:t>气味：</a:t>
              </a:r>
              <a:r>
                <a:rPr lang="zh-CN" altLang="en-US" b="1" dirty="0">
                  <a:latin typeface="楷体" panose="02010609060101010101" charset="-122"/>
                  <a:ea typeface="楷体" panose="02010609060101010101" charset="-122"/>
                </a:rPr>
                <a:t>淡淡的清香</a:t>
              </a:r>
              <a:endParaRPr lang="zh-CN" altLang="en-US" b="1" dirty="0">
                <a:latin typeface="楷体" panose="02010609060101010101" charset="-122"/>
                <a:ea typeface="楷体" panose="02010609060101010101" charset="-122"/>
              </a:endParaRPr>
            </a:p>
          </p:txBody>
        </p:sp>
        <p:sp>
          <p:nvSpPr>
            <p:cNvPr id="14" name="矩形 13"/>
            <p:cNvSpPr/>
            <p:nvPr/>
          </p:nvSpPr>
          <p:spPr>
            <a:xfrm>
              <a:off x="2521656" y="3929310"/>
              <a:ext cx="5544616" cy="698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hangingPunct="1">
                <a:lnSpc>
                  <a:spcPct val="110000"/>
                </a:lnSpc>
                <a:spcBef>
                  <a:spcPts val="600"/>
                </a:spcBef>
              </a:pPr>
              <a:r>
                <a:rPr lang="zh-CN" altLang="en-US" sz="2000" b="1" dirty="0">
                  <a:latin typeface="宋体" panose="02010600030101010101" pitchFamily="2" charset="-122"/>
                </a:rPr>
                <a:t>其他：</a:t>
              </a:r>
              <a:r>
                <a:rPr lang="zh-CN" altLang="en-US" b="1" dirty="0">
                  <a:latin typeface="楷体" panose="02010609060101010101" charset="-122"/>
                  <a:ea typeface="楷体" panose="02010609060101010101" charset="-122"/>
                </a:rPr>
                <a:t>春天开放，结出的果实是桃子，也有只开花不结果的观赏桃花。颜色还有鲜红的、纯白的。</a:t>
              </a:r>
              <a:endParaRPr lang="zh-CN" altLang="en-US" b="1" dirty="0">
                <a:latin typeface="楷体" panose="02010609060101010101" charset="-122"/>
                <a:ea typeface="楷体" panose="02010609060101010101" charset="-122"/>
              </a:endParaRPr>
            </a:p>
          </p:txBody>
        </p:sp>
      </p:grpSp>
      <p:grpSp>
        <p:nvGrpSpPr>
          <p:cNvPr id="16" name="组合 15"/>
          <p:cNvGrpSpPr/>
          <p:nvPr/>
        </p:nvGrpSpPr>
        <p:grpSpPr>
          <a:xfrm>
            <a:off x="141184" y="2203577"/>
            <a:ext cx="2616762" cy="2200586"/>
            <a:chOff x="30279" y="1733828"/>
            <a:chExt cx="2616762" cy="2200586"/>
          </a:xfrm>
        </p:grpSpPr>
        <p:sp>
          <p:nvSpPr>
            <p:cNvPr id="3" name="矩形 2"/>
            <p:cNvSpPr/>
            <p:nvPr/>
          </p:nvSpPr>
          <p:spPr>
            <a:xfrm>
              <a:off x="30279" y="1963500"/>
              <a:ext cx="2442159" cy="1741242"/>
            </a:xfrm>
            <a:prstGeom prst="rect">
              <a:avLst/>
            </a:prstGeom>
            <a:solidFill>
              <a:srgbClr val="FEF9F2"/>
            </a:solidFill>
            <a:ln w="127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hangingPunct="1">
                <a:lnSpc>
                  <a:spcPct val="120000"/>
                </a:lnSpc>
              </a:pPr>
              <a:r>
                <a:rPr lang="en-US" altLang="zh-CN" sz="2000" b="1" dirty="0">
                  <a:solidFill>
                    <a:srgbClr val="FF0000"/>
                  </a:solidFill>
                  <a:latin typeface="楷体" panose="02010609060101010101" charset="-122"/>
                  <a:ea typeface="楷体" panose="02010609060101010101" charset="-122"/>
                </a:rPr>
                <a:t>    </a:t>
              </a:r>
              <a:r>
                <a:rPr lang="zh-CN" altLang="zh-CN" sz="2000" b="1" dirty="0">
                  <a:solidFill>
                    <a:srgbClr val="FF0000"/>
                  </a:solidFill>
                  <a:latin typeface="楷体" panose="02010609060101010101" charset="-122"/>
                  <a:ea typeface="楷体" panose="02010609060101010101" charset="-122"/>
                </a:rPr>
                <a:t>从植物的名称、样子、颜色、气味、其他等方面进行了细致的观察。</a:t>
              </a:r>
              <a:endParaRPr lang="zh-CN" altLang="en-US" sz="2000" b="1" dirty="0">
                <a:solidFill>
                  <a:srgbClr val="FF0000"/>
                </a:solidFill>
                <a:latin typeface="楷体" panose="02010609060101010101" charset="-122"/>
                <a:ea typeface="楷体" panose="02010609060101010101" charset="-122"/>
              </a:endParaRPr>
            </a:p>
          </p:txBody>
        </p:sp>
        <p:sp>
          <p:nvSpPr>
            <p:cNvPr id="15" name="左大括号 14"/>
            <p:cNvSpPr/>
            <p:nvPr/>
          </p:nvSpPr>
          <p:spPr>
            <a:xfrm>
              <a:off x="2483768" y="1733828"/>
              <a:ext cx="163273" cy="2200586"/>
            </a:xfrm>
            <a:prstGeom prst="leftBrace">
              <a:avLst/>
            </a:prstGeom>
            <a:ln>
              <a:solidFill>
                <a:srgbClr val="F6903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20" name="组合 19"/>
          <p:cNvGrpSpPr/>
          <p:nvPr/>
        </p:nvGrpSpPr>
        <p:grpSpPr>
          <a:xfrm>
            <a:off x="5191440" y="2845867"/>
            <a:ext cx="3413008" cy="1475383"/>
            <a:chOff x="5292080" y="2333645"/>
            <a:chExt cx="3413008" cy="1475383"/>
          </a:xfrm>
        </p:grpSpPr>
        <p:sp>
          <p:nvSpPr>
            <p:cNvPr id="4" name="矩形 3"/>
            <p:cNvSpPr/>
            <p:nvPr/>
          </p:nvSpPr>
          <p:spPr>
            <a:xfrm>
              <a:off x="5292080" y="2626237"/>
              <a:ext cx="3413008" cy="1182791"/>
            </a:xfrm>
            <a:prstGeom prst="rect">
              <a:avLst/>
            </a:prstGeom>
            <a:solidFill>
              <a:srgbClr val="FEF9F2"/>
            </a:solidFill>
            <a:ln w="127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hangingPunct="1">
                <a:lnSpc>
                  <a:spcPct val="120000"/>
                </a:lnSpc>
              </a:pPr>
              <a:r>
                <a:rPr lang="en-US" altLang="zh-CN" sz="2000" b="1" dirty="0">
                  <a:solidFill>
                    <a:srgbClr val="FF0000"/>
                  </a:solidFill>
                  <a:latin typeface="楷体" panose="02010609060101010101" charset="-122"/>
                  <a:ea typeface="楷体" panose="02010609060101010101" charset="-122"/>
                </a:rPr>
                <a:t>    “</a:t>
              </a:r>
              <a:r>
                <a:rPr lang="zh-CN" altLang="zh-CN" sz="2000" b="1" dirty="0">
                  <a:solidFill>
                    <a:srgbClr val="FF0000"/>
                  </a:solidFill>
                  <a:latin typeface="楷体" panose="02010609060101010101" charset="-122"/>
                  <a:ea typeface="楷体" panose="02010609060101010101" charset="-122"/>
                </a:rPr>
                <a:t>样子</a:t>
              </a:r>
              <a:r>
                <a:rPr lang="en-US" altLang="zh-CN" sz="2000" b="1" dirty="0">
                  <a:solidFill>
                    <a:srgbClr val="FF0000"/>
                  </a:solidFill>
                  <a:latin typeface="楷体" panose="02010609060101010101" charset="-122"/>
                  <a:ea typeface="楷体" panose="02010609060101010101" charset="-122"/>
                </a:rPr>
                <a:t>”</a:t>
              </a:r>
              <a:r>
                <a:rPr lang="zh-CN" altLang="zh-CN" sz="2000" b="1" dirty="0">
                  <a:solidFill>
                    <a:srgbClr val="FF0000"/>
                  </a:solidFill>
                  <a:latin typeface="楷体" panose="02010609060101010101" charset="-122"/>
                  <a:ea typeface="楷体" panose="02010609060101010101" charset="-122"/>
                </a:rPr>
                <a:t>部分记录得很细致，讲了花骨朵儿、已经绽放的桃花花瓣儿的特征。</a:t>
              </a:r>
              <a:endParaRPr lang="zh-CN" altLang="en-US" sz="2000" b="1" dirty="0">
                <a:solidFill>
                  <a:srgbClr val="FF0000"/>
                </a:solidFill>
                <a:latin typeface="楷体" panose="02010609060101010101" charset="-122"/>
                <a:ea typeface="楷体" panose="02010609060101010101" charset="-122"/>
              </a:endParaRPr>
            </a:p>
          </p:txBody>
        </p:sp>
        <p:cxnSp>
          <p:nvCxnSpPr>
            <p:cNvPr id="18" name="直接连接符 17"/>
            <p:cNvCxnSpPr/>
            <p:nvPr/>
          </p:nvCxnSpPr>
          <p:spPr>
            <a:xfrm>
              <a:off x="6660232" y="2333645"/>
              <a:ext cx="285162" cy="291172"/>
            </a:xfrm>
            <a:prstGeom prst="line">
              <a:avLst/>
            </a:prstGeom>
            <a:ln w="12700">
              <a:solidFill>
                <a:srgbClr val="F6903C"/>
              </a:solidFill>
            </a:ln>
          </p:spPr>
          <p:style>
            <a:lnRef idx="1">
              <a:schemeClr val="accent1"/>
            </a:lnRef>
            <a:fillRef idx="0">
              <a:schemeClr val="accent1"/>
            </a:fillRef>
            <a:effectRef idx="0">
              <a:schemeClr val="accent1"/>
            </a:effectRef>
            <a:fontRef idx="minor">
              <a:schemeClr val="tx1"/>
            </a:fontRef>
          </p:style>
        </p:cxnSp>
      </p:grpSp>
      <p:sp>
        <p:nvSpPr>
          <p:cNvPr id="5" name="标题 1"/>
          <p:cNvSpPr txBox="1"/>
          <p:nvPr/>
        </p:nvSpPr>
        <p:spPr bwMode="auto">
          <a:xfrm>
            <a:off x="2555776" y="180738"/>
            <a:ext cx="4389600" cy="597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lstStyle>
            <a:lvl1pPr defTabSz="850900">
              <a:defRPr>
                <a:solidFill>
                  <a:schemeClr val="tx1"/>
                </a:solidFill>
                <a:latin typeface="Calibri" panose="020F0502020204030204" pitchFamily="34" charset="0"/>
                <a:ea typeface="宋体" panose="02010600030101010101" pitchFamily="2" charset="-122"/>
              </a:defRPr>
            </a:lvl1pPr>
            <a:lvl2pPr marL="742950" indent="-285750" defTabSz="850900">
              <a:defRPr>
                <a:solidFill>
                  <a:schemeClr val="tx1"/>
                </a:solidFill>
                <a:latin typeface="Calibri" panose="020F0502020204030204" pitchFamily="34" charset="0"/>
                <a:ea typeface="宋体" panose="02010600030101010101" pitchFamily="2" charset="-122"/>
              </a:defRPr>
            </a:lvl2pPr>
            <a:lvl3pPr marL="1143000" indent="-228600" defTabSz="850900">
              <a:defRPr>
                <a:solidFill>
                  <a:schemeClr val="tx1"/>
                </a:solidFill>
                <a:latin typeface="Calibri" panose="020F0502020204030204" pitchFamily="34" charset="0"/>
                <a:ea typeface="宋体" panose="02010600030101010101" pitchFamily="2" charset="-122"/>
              </a:defRPr>
            </a:lvl3pPr>
            <a:lvl4pPr marL="1600200" indent="-228600" defTabSz="850900">
              <a:defRPr>
                <a:solidFill>
                  <a:schemeClr val="tx1"/>
                </a:solidFill>
                <a:latin typeface="Calibri" panose="020F0502020204030204" pitchFamily="34" charset="0"/>
                <a:ea typeface="宋体" panose="02010600030101010101" pitchFamily="2" charset="-122"/>
              </a:defRPr>
            </a:lvl4pPr>
            <a:lvl5pPr marL="2057400" indent="-228600" defTabSz="850900">
              <a:defRPr>
                <a:solidFill>
                  <a:schemeClr val="tx1"/>
                </a:solidFill>
                <a:latin typeface="Calibri" panose="020F0502020204030204" pitchFamily="34" charset="0"/>
                <a:ea typeface="宋体" panose="02010600030101010101" pitchFamily="2" charset="-122"/>
              </a:defRPr>
            </a:lvl5pPr>
            <a:lvl6pPr marL="2514600" indent="-228600" defTabSz="8509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8509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8509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8509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3200" b="1" dirty="0">
                <a:latin typeface="黑体" panose="02010609060101010101" pitchFamily="49" charset="-122"/>
                <a:ea typeface="黑体" panose="02010609060101010101" pitchFamily="49" charset="-122"/>
              </a:rPr>
              <a:t>学</a:t>
            </a:r>
            <a:r>
              <a:rPr lang="zh-CN" altLang="en-US" sz="3200" b="1" dirty="0">
                <a:latin typeface="黑体" panose="02010609060101010101" pitchFamily="49" charset="-122"/>
                <a:ea typeface="黑体" panose="02010609060101010101" pitchFamily="49" charset="-122"/>
              </a:rPr>
              <a:t>写</a:t>
            </a:r>
            <a:r>
              <a:rPr lang="zh-CN" altLang="zh-CN" sz="3200" b="1" dirty="0">
                <a:latin typeface="黑体" panose="02010609060101010101" pitchFamily="49" charset="-122"/>
                <a:ea typeface="黑体" panose="02010609060101010101" pitchFamily="49" charset="-122"/>
              </a:rPr>
              <a:t>记录卡，领会写法</a:t>
            </a:r>
            <a:endParaRPr lang="zh-CN" altLang="en-US" sz="32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up)">
                                      <p:cBhvr>
                                        <p:cTn id="1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827584" y="915566"/>
            <a:ext cx="7632848" cy="2968826"/>
          </a:xfrm>
          <a:prstGeom prst="rect">
            <a:avLst/>
          </a:prstGeom>
        </p:spPr>
        <p:txBody>
          <a:bodyPr wrap="square">
            <a:spAutoFit/>
          </a:bodyPr>
          <a:lstStyle/>
          <a:p>
            <a:pPr eaLnBrk="1" hangingPunct="1">
              <a:lnSpc>
                <a:spcPct val="120000"/>
              </a:lnSpc>
            </a:pPr>
            <a:r>
              <a:rPr lang="zh-CN" altLang="en-US" sz="3200" b="1" dirty="0">
                <a:latin typeface="宋体" panose="02010600030101010101" pitchFamily="2" charset="-122"/>
              </a:rPr>
              <a:t>    写法：我们观察植物一般从</a:t>
            </a:r>
            <a:r>
              <a:rPr lang="zh-CN" altLang="en-US" sz="3200" b="1" dirty="0">
                <a:solidFill>
                  <a:srgbClr val="FF0000"/>
                </a:solidFill>
                <a:latin typeface="宋体" panose="02010600030101010101" pitchFamily="2" charset="-122"/>
              </a:rPr>
              <a:t>名称、样子、颜色、气味</a:t>
            </a:r>
            <a:r>
              <a:rPr lang="zh-CN" altLang="en-US" sz="3200" b="1" dirty="0">
                <a:latin typeface="宋体" panose="02010600030101010101" pitchFamily="2" charset="-122"/>
              </a:rPr>
              <a:t>等角度去观察，然后</a:t>
            </a:r>
            <a:r>
              <a:rPr lang="zh-CN" altLang="en-US" sz="3200" b="1" dirty="0">
                <a:solidFill>
                  <a:srgbClr val="FF0000"/>
                </a:solidFill>
                <a:latin typeface="宋体" panose="02010600030101010101" pitchFamily="2" charset="-122"/>
              </a:rPr>
              <a:t>选一两个角度重点观察</a:t>
            </a:r>
            <a:r>
              <a:rPr lang="zh-CN" altLang="en-US" sz="3200" b="1" dirty="0">
                <a:latin typeface="宋体" panose="02010600030101010101" pitchFamily="2" charset="-122"/>
              </a:rPr>
              <a:t>。当然我们也可以根据植物本身特点或自己的了解增加或删减角度去观察。</a:t>
            </a:r>
            <a:endParaRPr lang="zh-CN" altLang="en-US" sz="3200" b="1" dirty="0">
              <a:latin typeface="宋体" panose="02010600030101010101"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809058" y="771550"/>
            <a:ext cx="7416824" cy="540725"/>
          </a:xfrm>
          <a:prstGeom prst="rect">
            <a:avLst/>
          </a:prstGeom>
        </p:spPr>
        <p:txBody>
          <a:bodyPr wrap="square">
            <a:spAutoFit/>
          </a:bodyPr>
          <a:lstStyle/>
          <a:p>
            <a:pPr eaLnBrk="1" hangingPunct="1">
              <a:lnSpc>
                <a:spcPct val="120000"/>
              </a:lnSpc>
            </a:pPr>
            <a:r>
              <a:rPr lang="zh-CN" altLang="zh-CN" sz="2800" b="1" dirty="0">
                <a:latin typeface="+mj-ea"/>
                <a:ea typeface="+mj-ea"/>
              </a:rPr>
              <a:t>在“其他”这一项里，作者进行了哪些补充？</a:t>
            </a:r>
            <a:endParaRPr lang="zh-CN" altLang="en-US" sz="2800" b="1" dirty="0">
              <a:latin typeface="+mj-ea"/>
              <a:ea typeface="+mj-ea"/>
            </a:endParaRPr>
          </a:p>
        </p:txBody>
      </p:sp>
      <p:sp>
        <p:nvSpPr>
          <p:cNvPr id="3" name="矩形 2"/>
          <p:cNvSpPr/>
          <p:nvPr/>
        </p:nvSpPr>
        <p:spPr>
          <a:xfrm>
            <a:off x="809058" y="3075806"/>
            <a:ext cx="7507358" cy="1744069"/>
          </a:xfrm>
          <a:prstGeom prst="rect">
            <a:avLst/>
          </a:prstGeom>
          <a:solidFill>
            <a:srgbClr val="FEF9F2"/>
          </a:solidFill>
          <a:ln w="127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hangingPunct="1">
              <a:lnSpc>
                <a:spcPct val="120000"/>
              </a:lnSpc>
            </a:pPr>
            <a:r>
              <a:rPr lang="en-US" altLang="zh-CN" sz="2800" b="1" dirty="0">
                <a:solidFill>
                  <a:srgbClr val="FF0000"/>
                </a:solidFill>
                <a:latin typeface="楷体" panose="02010609060101010101" charset="-122"/>
                <a:ea typeface="楷体" panose="02010609060101010101" charset="-122"/>
              </a:rPr>
              <a:t>    </a:t>
            </a:r>
            <a:r>
              <a:rPr lang="zh-CN" altLang="zh-CN" sz="2800" b="1" dirty="0">
                <a:solidFill>
                  <a:srgbClr val="FF0000"/>
                </a:solidFill>
                <a:latin typeface="楷体" panose="02010609060101010101" charset="-122"/>
                <a:ea typeface="楷体" panose="02010609060101010101" charset="-122"/>
              </a:rPr>
              <a:t>在</a:t>
            </a:r>
            <a:r>
              <a:rPr lang="en-US" altLang="zh-CN" sz="2800" b="1" dirty="0">
                <a:solidFill>
                  <a:srgbClr val="FF0000"/>
                </a:solidFill>
                <a:latin typeface="楷体" panose="02010609060101010101" charset="-122"/>
                <a:ea typeface="楷体" panose="02010609060101010101" charset="-122"/>
              </a:rPr>
              <a:t>“</a:t>
            </a:r>
            <a:r>
              <a:rPr lang="zh-CN" altLang="zh-CN" sz="2800" b="1" dirty="0">
                <a:solidFill>
                  <a:srgbClr val="FF0000"/>
                </a:solidFill>
                <a:latin typeface="楷体" panose="02010609060101010101" charset="-122"/>
                <a:ea typeface="楷体" panose="02010609060101010101" charset="-122"/>
              </a:rPr>
              <a:t>其他</a:t>
            </a:r>
            <a:r>
              <a:rPr lang="en-US" altLang="zh-CN" sz="2800" b="1" dirty="0">
                <a:solidFill>
                  <a:srgbClr val="FF0000"/>
                </a:solidFill>
                <a:latin typeface="楷体" panose="02010609060101010101" charset="-122"/>
                <a:ea typeface="楷体" panose="02010609060101010101" charset="-122"/>
              </a:rPr>
              <a:t>”</a:t>
            </a:r>
            <a:r>
              <a:rPr lang="zh-CN" altLang="zh-CN" sz="2800" b="1" dirty="0">
                <a:solidFill>
                  <a:srgbClr val="FF0000"/>
                </a:solidFill>
                <a:latin typeface="楷体" panose="02010609060101010101" charset="-122"/>
                <a:ea typeface="楷体" panose="02010609060101010101" charset="-122"/>
              </a:rPr>
              <a:t>方面，作者观察到了桃花有结果实的和不结果实的两种，以及花朵有不同的颜色。</a:t>
            </a:r>
            <a:endParaRPr lang="zh-CN" altLang="en-US" sz="2800" b="1" dirty="0">
              <a:solidFill>
                <a:srgbClr val="FF0000"/>
              </a:solidFill>
              <a:latin typeface="楷体" panose="02010609060101010101" charset="-122"/>
              <a:ea typeface="楷体" panose="02010609060101010101" charset="-122"/>
            </a:endParaRPr>
          </a:p>
        </p:txBody>
      </p:sp>
      <p:sp>
        <p:nvSpPr>
          <p:cNvPr id="4" name="矩形 3"/>
          <p:cNvSpPr/>
          <p:nvPr/>
        </p:nvSpPr>
        <p:spPr>
          <a:xfrm>
            <a:off x="809058" y="1527561"/>
            <a:ext cx="7507358" cy="1456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hangingPunct="1">
              <a:lnSpc>
                <a:spcPct val="110000"/>
              </a:lnSpc>
              <a:spcBef>
                <a:spcPts val="600"/>
              </a:spcBef>
            </a:pPr>
            <a:r>
              <a:rPr lang="zh-CN" altLang="en-US" sz="2800" b="1" dirty="0">
                <a:latin typeface="宋体" panose="02010600030101010101" pitchFamily="2" charset="-122"/>
              </a:rPr>
              <a:t>其他：</a:t>
            </a:r>
            <a:r>
              <a:rPr lang="zh-CN" altLang="en-US" sz="2800" b="1" dirty="0">
                <a:latin typeface="楷体" panose="02010609060101010101" charset="-122"/>
                <a:ea typeface="楷体" panose="02010609060101010101" charset="-122"/>
              </a:rPr>
              <a:t>春天开放，结出的果实是桃子，也有只开花不结果的观赏桃花。颜色还有鲜红的、纯白的。</a:t>
            </a:r>
            <a:endParaRPr lang="zh-CN" altLang="en-US" sz="2800" b="1" dirty="0">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ags/tag1.xml><?xml version="1.0" encoding="utf-8"?>
<p:tagLst xmlns:p="http://schemas.openxmlformats.org/presentationml/2006/main">
  <p:tag name="KSO_WPP_MARK_KEY" val="b53dd29a-4a2a-48be-af16-cb543caab6d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3520</Words>
  <Application>WPS 演示</Application>
  <PresentationFormat>全屏显示(16:9)</PresentationFormat>
  <Paragraphs>272</Paragraphs>
  <Slides>35</Slides>
  <Notes>5</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35</vt:i4>
      </vt:variant>
    </vt:vector>
  </HeadingPairs>
  <TitlesOfParts>
    <vt:vector size="46" baseType="lpstr">
      <vt:lpstr>Arial</vt:lpstr>
      <vt:lpstr>宋体</vt:lpstr>
      <vt:lpstr>Wingdings</vt:lpstr>
      <vt:lpstr>Calibri</vt:lpstr>
      <vt:lpstr>Calibri</vt:lpstr>
      <vt:lpstr>楷体</vt:lpstr>
      <vt:lpstr>黑体</vt:lpstr>
      <vt:lpstr>Times New Roman</vt:lpstr>
      <vt:lpstr>微软雅黑</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状元成才路</Company>
  <LinksUpToDate>false</LinksUpToDate>
  <SharedDoc>false</SharedDoc>
  <HyperlinksChanged>false</HyperlinksChanged>
  <AppVersion>14.0000</AppVersion>
  <Manager>状元成才路</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状元成才路</dc:title>
  <dc:creator>状元成才路</dc:creator>
  <cp:keywords>状元成才路</cp:keywords>
  <dc:description>声  明
 本文件仅用于个人学习、研究或欣赏，以及其他非商业性或非盈利性用途，但同时应遵守著作权法及其他相关法律的规定，不得侵犯本司及相关权利人的合法权利。
 除此以外，将本文件任何内容用于其他用途时，应获得授权，如发现未经授权用于商业或盈利用途将追加侵权者的法律责任。
武汉天成贵龙文化传播有限公司
湖北山河律师事务所</dc:description>
  <dc:subject>状元成才路</dc:subject>
  <cp:category>状元成才路</cp:category>
  <cp:lastModifiedBy>唐唐唐小糖1</cp:lastModifiedBy>
  <cp:revision>364</cp:revision>
  <dcterms:created xsi:type="dcterms:W3CDTF">2017-04-11T02:31:00Z</dcterms:created>
  <dcterms:modified xsi:type="dcterms:W3CDTF">2026-02-25T08:07:32Z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来源">
    <vt:lpwstr>状元成才路</vt:lpwstr>
  </property>
  <property fmtid="{D5CDD505-2E9C-101B-9397-08002B2CF9AE}" pid="3" name="ICV">
    <vt:lpwstr>4F336E8EA89D40C3937A62B3F3C9E80C</vt:lpwstr>
  </property>
  <property fmtid="{D5CDD505-2E9C-101B-9397-08002B2CF9AE}" pid="4" name="KSOProductBuildVer">
    <vt:lpwstr>2052-12.1.0.25225</vt:lpwstr>
  </property>
</Properties>
</file>