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611" r:id="rId3"/>
    <p:sldId id="584" r:id="rId4"/>
    <p:sldId id="641" r:id="rId5"/>
    <p:sldId id="609" r:id="rId6"/>
    <p:sldId id="610" r:id="rId7"/>
    <p:sldId id="642" r:id="rId8"/>
    <p:sldId id="643" r:id="rId9"/>
    <p:sldId id="608" r:id="rId10"/>
    <p:sldId id="613" r:id="rId11"/>
    <p:sldId id="614" r:id="rId12"/>
    <p:sldId id="623" r:id="rId13"/>
    <p:sldId id="612" r:id="rId14"/>
    <p:sldId id="624" r:id="rId15"/>
    <p:sldId id="625" r:id="rId16"/>
    <p:sldId id="626" r:id="rId17"/>
    <p:sldId id="632" r:id="rId18"/>
    <p:sldId id="646" r:id="rId19"/>
    <p:sldId id="647" r:id="rId20"/>
    <p:sldId id="627" r:id="rId21"/>
    <p:sldId id="645" r:id="rId22"/>
    <p:sldId id="628" r:id="rId23"/>
    <p:sldId id="648" r:id="rId24"/>
    <p:sldId id="616" r:id="rId25"/>
    <p:sldId id="622" r:id="rId26"/>
    <p:sldId id="618" r:id="rId27"/>
    <p:sldId id="636" r:id="rId28"/>
    <p:sldId id="369" r:id="rId2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5B9BD5"/>
    <a:srgbClr val="FFFFFF"/>
    <a:srgbClr val="49312A"/>
    <a:srgbClr val="AB7B39"/>
    <a:srgbClr val="BF7133"/>
    <a:srgbClr val="0033CC"/>
    <a:srgbClr val="3B8486"/>
    <a:srgbClr val="FF00FF"/>
    <a:srgbClr val="38CA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66" autoAdjust="0"/>
    <p:restoredTop sz="96370" autoAdjust="0"/>
  </p:normalViewPr>
  <p:slideViewPr>
    <p:cSldViewPr showGuides="1">
      <p:cViewPr varScale="1">
        <p:scale>
          <a:sx n="73" d="100"/>
          <a:sy n="73" d="100"/>
        </p:scale>
        <p:origin x="84" y="13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6E3621A-9201-4110-B58F-8DF425B0E94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ABF68E24-4D9B-442C-8897-A622F9A3FFE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F0641E5-F5BC-4D62-999C-5786E32B8F6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A1E4989-F774-4AB2-BCC3-11ABD2C4AA9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51470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15516" y="123478"/>
            <a:ext cx="8712968" cy="4608512"/>
          </a:xfrm>
          <a:prstGeom prst="roundRect">
            <a:avLst>
              <a:gd name="adj" fmla="val 5905"/>
            </a:avLst>
          </a:prstGeom>
          <a:solidFill>
            <a:srgbClr val="FFFFFF">
              <a:alpha val="9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217" y="124707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6.png"/><Relationship Id="rId7" Type="http://schemas.microsoft.com/office/2007/relationships/media" Target="../media/media2.mp4"/><Relationship Id="rId6" Type="http://schemas.openxmlformats.org/officeDocument/2006/relationships/video" Target="../media/media2.mp4"/><Relationship Id="rId5" Type="http://schemas.openxmlformats.org/officeDocument/2006/relationships/image" Target="../media/image15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GIF"/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sp>
        <p:nvSpPr>
          <p:cNvPr id="7170" name="文本框 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979712" y="1247775"/>
            <a:ext cx="187325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第</a:t>
            </a: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课时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7171" name="文本框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979712" y="2336135"/>
            <a:ext cx="1871663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第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课时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7172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"/>
          <p:cNvSpPr txBox="1">
            <a:spLocks noChangeArrowheads="1"/>
          </p:cNvSpPr>
          <p:nvPr/>
        </p:nvSpPr>
        <p:spPr bwMode="auto">
          <a:xfrm>
            <a:off x="611560" y="699542"/>
            <a:ext cx="809307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听老师读，再分组朗读。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277531" y="1466147"/>
            <a:ext cx="2751605" cy="26394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508104" y="1466147"/>
            <a:ext cx="1972031" cy="263942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657107" y="679388"/>
            <a:ext cx="1829785" cy="58474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文本框 63"/>
          <p:cNvSpPr txBox="1">
            <a:spLocks noChangeArrowheads="1"/>
          </p:cNvSpPr>
          <p:nvPr/>
        </p:nvSpPr>
        <p:spPr bwMode="auto">
          <a:xfrm>
            <a:off x="468313" y="77788"/>
            <a:ext cx="18970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4931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>
              <a:solidFill>
                <a:srgbClr val="4931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80" name="组合 7"/>
          <p:cNvGrpSpPr/>
          <p:nvPr/>
        </p:nvGrpSpPr>
        <p:grpSpPr bwMode="auto">
          <a:xfrm>
            <a:off x="611188" y="1492250"/>
            <a:ext cx="1225550" cy="1241425"/>
            <a:chOff x="1209675" y="1700197"/>
            <a:chExt cx="836613" cy="898541"/>
          </a:xfrm>
        </p:grpSpPr>
        <p:grpSp>
          <p:nvGrpSpPr>
            <p:cNvPr id="24641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64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4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4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642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装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1" name="组合 7"/>
          <p:cNvGrpSpPr/>
          <p:nvPr/>
        </p:nvGrpSpPr>
        <p:grpSpPr bwMode="auto">
          <a:xfrm>
            <a:off x="1993900" y="1492250"/>
            <a:ext cx="1225550" cy="1241425"/>
            <a:chOff x="1209675" y="1700197"/>
            <a:chExt cx="836613" cy="898541"/>
          </a:xfrm>
        </p:grpSpPr>
        <p:grpSp>
          <p:nvGrpSpPr>
            <p:cNvPr id="24636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63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3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4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637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驯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2" name="组合 7"/>
          <p:cNvGrpSpPr/>
          <p:nvPr/>
        </p:nvGrpSpPr>
        <p:grpSpPr bwMode="auto">
          <a:xfrm>
            <a:off x="3376612" y="1490663"/>
            <a:ext cx="1225550" cy="1241425"/>
            <a:chOff x="1209675" y="1700197"/>
            <a:chExt cx="836613" cy="898541"/>
          </a:xfrm>
        </p:grpSpPr>
        <p:grpSp>
          <p:nvGrpSpPr>
            <p:cNvPr id="24631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63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3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3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632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良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3" name="组合 7"/>
          <p:cNvGrpSpPr/>
          <p:nvPr/>
        </p:nvGrpSpPr>
        <p:grpSpPr bwMode="auto">
          <a:xfrm>
            <a:off x="4759324" y="1497013"/>
            <a:ext cx="1225550" cy="1241425"/>
            <a:chOff x="1209675" y="1700197"/>
            <a:chExt cx="836613" cy="898541"/>
          </a:xfrm>
        </p:grpSpPr>
        <p:grpSp>
          <p:nvGrpSpPr>
            <p:cNvPr id="24626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62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2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3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627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善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4" name="组合 7"/>
          <p:cNvGrpSpPr/>
          <p:nvPr/>
        </p:nvGrpSpPr>
        <p:grpSpPr bwMode="auto">
          <a:xfrm>
            <a:off x="6142036" y="1506538"/>
            <a:ext cx="1225550" cy="1241425"/>
            <a:chOff x="1209675" y="1700197"/>
            <a:chExt cx="836613" cy="898541"/>
          </a:xfrm>
        </p:grpSpPr>
        <p:grpSp>
          <p:nvGrpSpPr>
            <p:cNvPr id="24621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62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2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2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622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伸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5" name="组合 7"/>
          <p:cNvGrpSpPr/>
          <p:nvPr/>
        </p:nvGrpSpPr>
        <p:grpSpPr bwMode="auto">
          <a:xfrm>
            <a:off x="612775" y="3023676"/>
            <a:ext cx="1225550" cy="1241425"/>
            <a:chOff x="1209675" y="1700197"/>
            <a:chExt cx="836613" cy="898541"/>
          </a:xfrm>
        </p:grpSpPr>
        <p:grpSp>
          <p:nvGrpSpPr>
            <p:cNvPr id="24616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61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1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2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617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尘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6" name="组合 7"/>
          <p:cNvGrpSpPr/>
          <p:nvPr/>
        </p:nvGrpSpPr>
        <p:grpSpPr bwMode="auto">
          <a:xfrm>
            <a:off x="1995170" y="3032932"/>
            <a:ext cx="1225550" cy="1241425"/>
            <a:chOff x="1209675" y="1700197"/>
            <a:chExt cx="836613" cy="898541"/>
          </a:xfrm>
        </p:grpSpPr>
        <p:grpSp>
          <p:nvGrpSpPr>
            <p:cNvPr id="24611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61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1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1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612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7" name="组合 7"/>
          <p:cNvGrpSpPr/>
          <p:nvPr/>
        </p:nvGrpSpPr>
        <p:grpSpPr bwMode="auto">
          <a:xfrm>
            <a:off x="3377565" y="3027802"/>
            <a:ext cx="1225550" cy="1241425"/>
            <a:chOff x="1209675" y="1700197"/>
            <a:chExt cx="836613" cy="898541"/>
          </a:xfrm>
        </p:grpSpPr>
        <p:grpSp>
          <p:nvGrpSpPr>
            <p:cNvPr id="24606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60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0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1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607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8" name="组合 7"/>
          <p:cNvGrpSpPr/>
          <p:nvPr/>
        </p:nvGrpSpPr>
        <p:grpSpPr bwMode="auto">
          <a:xfrm>
            <a:off x="4759960" y="3037058"/>
            <a:ext cx="1225550" cy="1241425"/>
            <a:chOff x="1209675" y="1700197"/>
            <a:chExt cx="836613" cy="898541"/>
          </a:xfrm>
        </p:grpSpPr>
        <p:grpSp>
          <p:nvGrpSpPr>
            <p:cNvPr id="24601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60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0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0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602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狠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9" name="组合 7"/>
          <p:cNvGrpSpPr/>
          <p:nvPr/>
        </p:nvGrpSpPr>
        <p:grpSpPr bwMode="auto">
          <a:xfrm>
            <a:off x="6142355" y="3018546"/>
            <a:ext cx="1225550" cy="1241425"/>
            <a:chOff x="1209675" y="1700197"/>
            <a:chExt cx="836613" cy="898541"/>
          </a:xfrm>
        </p:grpSpPr>
        <p:grpSp>
          <p:nvGrpSpPr>
            <p:cNvPr id="24596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598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59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0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597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猎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90" name="组合 7"/>
          <p:cNvGrpSpPr/>
          <p:nvPr/>
        </p:nvGrpSpPr>
        <p:grpSpPr bwMode="auto">
          <a:xfrm>
            <a:off x="7524750" y="1500188"/>
            <a:ext cx="1225550" cy="1241425"/>
            <a:chOff x="1209675" y="1700197"/>
            <a:chExt cx="836613" cy="898541"/>
          </a:xfrm>
        </p:grpSpPr>
        <p:grpSp>
          <p:nvGrpSpPr>
            <p:cNvPr id="24591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2459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59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59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592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谢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7"/>
          <p:cNvGrpSpPr/>
          <p:nvPr/>
        </p:nvGrpSpPr>
        <p:grpSpPr bwMode="auto">
          <a:xfrm>
            <a:off x="7524750" y="3021794"/>
            <a:ext cx="1225550" cy="1241425"/>
            <a:chOff x="1209675" y="1700197"/>
            <a:chExt cx="836613" cy="898541"/>
          </a:xfrm>
        </p:grpSpPr>
        <p:grpSp>
          <p:nvGrpSpPr>
            <p:cNvPr id="5" name="组合 7"/>
            <p:cNvGrpSpPr/>
            <p:nvPr/>
          </p:nvGrpSpPr>
          <p:grpSpPr bwMode="auto"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" name="文本框 64"/>
            <p:cNvSpPr txBox="1">
              <a:spLocks noChangeArrowheads="1"/>
            </p:cNvSpPr>
            <p:nvPr/>
          </p:nvSpPr>
          <p:spPr bwMode="auto">
            <a:xfrm>
              <a:off x="1222711" y="1700197"/>
              <a:ext cx="811213" cy="868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拾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5616" y="915566"/>
            <a:ext cx="30243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左右结构：</a:t>
            </a:r>
            <a:endParaRPr lang="zh-CN" altLang="en-US" sz="3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15616" y="2486751"/>
            <a:ext cx="24482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上下结构：</a:t>
            </a:r>
            <a:endParaRPr lang="zh-CN" altLang="en-US" sz="32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1115616" y="3795886"/>
            <a:ext cx="30963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半包围结构：</a:t>
            </a:r>
            <a:endParaRPr lang="zh-CN" altLang="en-US" sz="3200" b="1" dirty="0"/>
          </a:p>
        </p:txBody>
      </p:sp>
      <p:sp>
        <p:nvSpPr>
          <p:cNvPr id="12" name="文本框 64"/>
          <p:cNvSpPr txBox="1">
            <a:spLocks noChangeArrowheads="1"/>
          </p:cNvSpPr>
          <p:nvPr/>
        </p:nvSpPr>
        <p:spPr bwMode="auto">
          <a:xfrm>
            <a:off x="4566396" y="2458173"/>
            <a:ext cx="1188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4"/>
          <p:cNvSpPr txBox="1">
            <a:spLocks noChangeArrowheads="1"/>
          </p:cNvSpPr>
          <p:nvPr/>
        </p:nvSpPr>
        <p:spPr bwMode="auto">
          <a:xfrm>
            <a:off x="3563468" y="807191"/>
            <a:ext cx="1188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4"/>
          <p:cNvSpPr txBox="1">
            <a:spLocks noChangeArrowheads="1"/>
          </p:cNvSpPr>
          <p:nvPr/>
        </p:nvSpPr>
        <p:spPr bwMode="auto">
          <a:xfrm>
            <a:off x="4655659" y="807191"/>
            <a:ext cx="1188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64"/>
          <p:cNvSpPr txBox="1">
            <a:spLocks noChangeArrowheads="1"/>
          </p:cNvSpPr>
          <p:nvPr/>
        </p:nvSpPr>
        <p:spPr bwMode="auto">
          <a:xfrm>
            <a:off x="5747851" y="807190"/>
            <a:ext cx="1188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4"/>
          <p:cNvSpPr txBox="1">
            <a:spLocks noChangeArrowheads="1"/>
          </p:cNvSpPr>
          <p:nvPr/>
        </p:nvSpPr>
        <p:spPr bwMode="auto">
          <a:xfrm>
            <a:off x="3563468" y="1574975"/>
            <a:ext cx="20166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狠   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4"/>
          <p:cNvSpPr txBox="1">
            <a:spLocks noChangeArrowheads="1"/>
          </p:cNvSpPr>
          <p:nvPr/>
        </p:nvSpPr>
        <p:spPr bwMode="auto">
          <a:xfrm>
            <a:off x="5796136" y="1574975"/>
            <a:ext cx="1188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64"/>
          <p:cNvSpPr txBox="1">
            <a:spLocks noChangeArrowheads="1"/>
          </p:cNvSpPr>
          <p:nvPr/>
        </p:nvSpPr>
        <p:spPr bwMode="auto">
          <a:xfrm>
            <a:off x="3563468" y="2464210"/>
            <a:ext cx="1188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64"/>
          <p:cNvSpPr txBox="1">
            <a:spLocks noChangeArrowheads="1"/>
          </p:cNvSpPr>
          <p:nvPr/>
        </p:nvSpPr>
        <p:spPr bwMode="auto">
          <a:xfrm>
            <a:off x="5580114" y="2464210"/>
            <a:ext cx="1188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64"/>
          <p:cNvSpPr txBox="1">
            <a:spLocks noChangeArrowheads="1"/>
          </p:cNvSpPr>
          <p:nvPr/>
        </p:nvSpPr>
        <p:spPr bwMode="auto">
          <a:xfrm>
            <a:off x="6672305" y="2464210"/>
            <a:ext cx="1188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64"/>
          <p:cNvSpPr txBox="1">
            <a:spLocks noChangeArrowheads="1"/>
          </p:cNvSpPr>
          <p:nvPr/>
        </p:nvSpPr>
        <p:spPr bwMode="auto">
          <a:xfrm>
            <a:off x="7764497" y="2464209"/>
            <a:ext cx="1188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>
            <a:spLocks noChangeArrowheads="1"/>
          </p:cNvSpPr>
          <p:nvPr/>
        </p:nvSpPr>
        <p:spPr bwMode="auto">
          <a:xfrm>
            <a:off x="3563468" y="3734330"/>
            <a:ext cx="1188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文本框 14"/>
          <p:cNvSpPr txBox="1">
            <a:spLocks noChangeArrowheads="1"/>
          </p:cNvSpPr>
          <p:nvPr/>
        </p:nvSpPr>
        <p:spPr bwMode="auto">
          <a:xfrm>
            <a:off x="3347864" y="1223379"/>
            <a:ext cx="5068962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上部和下部的比例要协调。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5606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2555776" y="3039790"/>
            <a:ext cx="5861050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第</a:t>
            </a:r>
            <a:r>
              <a:rPr lang="en-US" altLang="zh-CN" sz="3200" b="1" dirty="0">
                <a:latin typeface="宋体" panose="02010600030101010101" pitchFamily="2" charset="-122"/>
              </a:rPr>
              <a:t>9</a:t>
            </a:r>
            <a:r>
              <a:rPr lang="zh-CN" altLang="en-US" sz="3200" b="1" dirty="0">
                <a:latin typeface="宋体" panose="02010600030101010101" pitchFamily="2" charset="-122"/>
              </a:rPr>
              <a:t>笔撇右端不出头。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0" name="装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78643" y="853528"/>
            <a:ext cx="1358182" cy="1358182"/>
          </a:xfrm>
          <a:prstGeom prst="rect">
            <a:avLst/>
          </a:prstGeom>
        </p:spPr>
      </p:pic>
      <p:pic>
        <p:nvPicPr>
          <p:cNvPr id="11" name="谢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74045" y="2725736"/>
            <a:ext cx="1358182" cy="135818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4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87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5605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"/>
          <p:cNvSpPr txBox="1">
            <a:spLocks noChangeArrowheads="1"/>
          </p:cNvSpPr>
          <p:nvPr/>
        </p:nvSpPr>
        <p:spPr bwMode="auto">
          <a:xfrm>
            <a:off x="473075" y="50800"/>
            <a:ext cx="1898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4931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200" b="1">
              <a:solidFill>
                <a:srgbClr val="4931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文本框 4"/>
          <p:cNvSpPr txBox="1">
            <a:spLocks noChangeArrowheads="1"/>
          </p:cNvSpPr>
          <p:nvPr/>
        </p:nvSpPr>
        <p:spPr bwMode="auto">
          <a:xfrm>
            <a:off x="3492500" y="180975"/>
            <a:ext cx="18732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</a:rPr>
              <a:t>课时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26632" name="文本框 29"/>
          <p:cNvSpPr txBox="1">
            <a:spLocks noChangeArrowheads="1"/>
          </p:cNvSpPr>
          <p:nvPr/>
        </p:nvSpPr>
        <p:spPr bwMode="auto">
          <a:xfrm>
            <a:off x="1547664" y="795858"/>
            <a:ext cx="3528566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听写生字词。</a:t>
            </a:r>
            <a:endParaRPr lang="zh-CN" altLang="en-US" dirty="0"/>
          </a:p>
        </p:txBody>
      </p:sp>
      <p:sp>
        <p:nvSpPr>
          <p:cNvPr id="4" name="文本框 29"/>
          <p:cNvSpPr txBox="1">
            <a:spLocks noChangeArrowheads="1"/>
          </p:cNvSpPr>
          <p:nvPr/>
        </p:nvSpPr>
        <p:spPr bwMode="auto">
          <a:xfrm>
            <a:off x="1544510" y="3291830"/>
            <a:ext cx="6624736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回顾课文主要角色和情节，分角色朗读对话片段。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051720" y="1465783"/>
            <a:ext cx="682136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友情   认识    忠诚       驯良   善良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温和   答谢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花言巧语   着急   相信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尘土   凶恶    恶狠狠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猎人   收拾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"/>
          <p:cNvSpPr txBox="1">
            <a:spLocks noChangeArrowheads="1"/>
          </p:cNvSpPr>
          <p:nvPr/>
        </p:nvSpPr>
        <p:spPr bwMode="auto">
          <a:xfrm>
            <a:off x="468313" y="50800"/>
            <a:ext cx="18986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4931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精读探究</a:t>
            </a:r>
            <a:endParaRPr lang="zh-CN" altLang="en-US" sz="3200" b="1" dirty="0">
              <a:solidFill>
                <a:srgbClr val="4931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4"/>
          <p:cNvSpPr txBox="1">
            <a:spLocks noChangeArrowheads="1"/>
          </p:cNvSpPr>
          <p:nvPr/>
        </p:nvSpPr>
        <p:spPr bwMode="auto">
          <a:xfrm>
            <a:off x="323528" y="843558"/>
            <a:ext cx="8675687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小组合作，找出老山羊识破骗局的语句，思考：老山羊是如何一步步识破狼的骗局的。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403648" y="2139702"/>
            <a:ext cx="2751605" cy="26394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634221" y="2139702"/>
            <a:ext cx="1972031" cy="263942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83768" y="492864"/>
            <a:ext cx="5544616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indent="0">
              <a:buNone/>
            </a:pPr>
            <a:r>
              <a:rPr lang="zh-CN" altLang="en-US" dirty="0"/>
              <a:t>老山羊识破骗局的过程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60454" y="2028290"/>
            <a:ext cx="6480720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    老山羊问：“你是谁？为什么跑到陷阱里去了？”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836618" y="3416682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第一步：质疑身份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628706" y="1347614"/>
            <a:ext cx="1627370" cy="523220"/>
          </a:xfrm>
          <a:prstGeom prst="rect">
            <a:avLst/>
          </a:prstGeom>
          <a:solidFill>
            <a:srgbClr val="AB7B39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狼求救时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7664" y="339502"/>
            <a:ext cx="6624736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    老山羊看了狼几眼，说：“你不像狗，倒很像狼！”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699792" y="1635646"/>
            <a:ext cx="48782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第二步：观察外貌、怀疑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7664" y="2192924"/>
            <a:ext cx="6624736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    “别再花言巧语了。”老山羊说，“你骗不了我，狗都是老老实实的，不像你这样狡猾。”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699792" y="4024896"/>
            <a:ext cx="48782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第三步：怀疑、不轻信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7955" y="482000"/>
            <a:ext cx="1029709" cy="954107"/>
          </a:xfrm>
          <a:prstGeom prst="rect">
            <a:avLst/>
          </a:prstGeom>
          <a:solidFill>
            <a:srgbClr val="AB7B39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狼装成狗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45947" y="2427734"/>
            <a:ext cx="1101717" cy="954107"/>
          </a:xfrm>
          <a:prstGeom prst="rect">
            <a:avLst/>
          </a:prstGeom>
          <a:solidFill>
            <a:srgbClr val="AB7B39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花言巧语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1203598"/>
            <a:ext cx="7200800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    老山羊看到这条硬尾巴，心里完全明白了，说：“你再会摇尾巴，也还是凶恶的狼。你干尽了坏事，谁也不会来救你的。”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771800" y="3725188"/>
            <a:ext cx="48782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第四步：识破伪装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22899" y="628844"/>
            <a:ext cx="2348720" cy="523220"/>
          </a:xfrm>
          <a:prstGeom prst="rect">
            <a:avLst/>
          </a:prstGeom>
          <a:solidFill>
            <a:srgbClr val="AB7B39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狼装狗摇尾巴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946123" y="555526"/>
            <a:ext cx="7436718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思考：狼露出凶相时，有哪些动作、语言和神态？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946122" y="1866893"/>
            <a:ext cx="7658325" cy="192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狼终于露出了凶相，咧开嘴，龇着牙，对老山羊恶狠狠地叫嚷：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你这老家伙！不快点儿过来，等我出去就吃掉你！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0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等腰三角形 1"/>
          <p:cNvSpPr/>
          <p:nvPr/>
        </p:nvSpPr>
        <p:spPr>
          <a:xfrm>
            <a:off x="5652120" y="2401488"/>
            <a:ext cx="238776" cy="17026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7239382" y="2401488"/>
            <a:ext cx="238776" cy="17026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851071" y="3057071"/>
            <a:ext cx="238776" cy="17026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478158" y="1316919"/>
            <a:ext cx="137373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动作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5909731" y="3136391"/>
            <a:ext cx="2118653" cy="1162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43608" y="3743756"/>
            <a:ext cx="69847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535996" y="3821387"/>
            <a:ext cx="137373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语言</a:t>
            </a:r>
            <a:endParaRPr lang="zh-CN" altLang="en-US" dirty="0"/>
          </a:p>
        </p:txBody>
      </p:sp>
      <p:sp>
        <p:nvSpPr>
          <p:cNvPr id="14" name="矩形: 圆角 13"/>
          <p:cNvSpPr/>
          <p:nvPr/>
        </p:nvSpPr>
        <p:spPr>
          <a:xfrm>
            <a:off x="4283968" y="1995686"/>
            <a:ext cx="864096" cy="50405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2628051" y="2604236"/>
            <a:ext cx="1224135" cy="50405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300330" y="1316919"/>
            <a:ext cx="137373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神态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/>
      <p:bldP spid="13" grpId="0"/>
      <p:bldP spid="14" grpId="0" animBg="1"/>
      <p:bldP spid="15" grpId="0" animBg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6084168" y="3790124"/>
            <a:ext cx="952599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1691680" y="3790123"/>
            <a:ext cx="1119188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10"/>
          <p:cNvSpPr>
            <a:spLocks noChangeArrowheads="1"/>
          </p:cNvSpPr>
          <p:nvPr/>
        </p:nvSpPr>
        <p:spPr bwMode="auto">
          <a:xfrm>
            <a:off x="827584" y="872419"/>
            <a:ext cx="8064822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看这两张图，狼和羊分别是怎样的形象？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201" name="文本框 14"/>
          <p:cNvSpPr txBox="1">
            <a:spLocks noChangeArrowheads="1"/>
          </p:cNvSpPr>
          <p:nvPr/>
        </p:nvSpPr>
        <p:spPr bwMode="auto">
          <a:xfrm>
            <a:off x="3635375" y="123825"/>
            <a:ext cx="18732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</a:rPr>
              <a:t>课时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33720"/>
            <a:ext cx="3513079" cy="197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924" y="1730254"/>
            <a:ext cx="36195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7"/>
          <p:cNvSpPr txBox="1">
            <a:spLocks noChangeArrowheads="1"/>
          </p:cNvSpPr>
          <p:nvPr/>
        </p:nvSpPr>
        <p:spPr bwMode="auto">
          <a:xfrm>
            <a:off x="457200" y="36513"/>
            <a:ext cx="1898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4931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b="1" dirty="0">
              <a:solidFill>
                <a:srgbClr val="4931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49627" y="371700"/>
            <a:ext cx="7272808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朗读语句，对比狼前后的表现。说说你的体会。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63888" y="3939902"/>
            <a:ext cx="2808312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狡猾、凶恶</a:t>
            </a:r>
            <a:endParaRPr lang="zh-CN" altLang="en-US" dirty="0"/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1059471" y="2753657"/>
            <a:ext cx="7416800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狼终于露出了凶相，咧开嘴，龇着牙，对老山羊恶狠狠地叫嚷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1059471" y="1874013"/>
            <a:ext cx="7416800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狼把尾巴使劲摇了几下，扑扑扑，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683568" y="699542"/>
            <a:ext cx="8093075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阅读“阅读链接”，思考：蛇和狼的共同点是什么？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473075" y="50800"/>
            <a:ext cx="1898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4931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3200" b="1" dirty="0">
              <a:solidFill>
                <a:srgbClr val="4931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9632" y="2139702"/>
            <a:ext cx="7128792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    从前，一个很冷的冬天，有个农夫在路上看见一条冻僵了的蛇。农夫可怜这条蛇，就解开自己的衣服，把它放在怀里。</a:t>
            </a:r>
            <a:endParaRPr lang="en-US" altLang="zh-CN" dirty="0"/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43608" y="847168"/>
            <a:ext cx="7308812" cy="225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    蛇得到温暖，苏醒了。它一醒过来，就咬了农夫一口。农夫中了毒，临死的时候说：“蛇是害人的东西，我不该怜悯它。” </a:t>
            </a:r>
            <a:endParaRPr lang="en-US" altLang="zh-CN" dirty="0"/>
          </a:p>
          <a:p>
            <a:r>
              <a:rPr lang="en-US" altLang="zh-CN" dirty="0"/>
              <a:t>      ——</a:t>
            </a:r>
            <a:r>
              <a:rPr lang="zh-CN" altLang="en-US" dirty="0"/>
              <a:t>根据</a:t>
            </a:r>
            <a:r>
              <a:rPr lang="en-US" altLang="zh-CN" dirty="0"/>
              <a:t>《</a:t>
            </a:r>
            <a:r>
              <a:rPr lang="zh-CN" altLang="en-US" dirty="0"/>
              <a:t>伊索寓言</a:t>
            </a:r>
            <a:r>
              <a:rPr lang="en-US" altLang="zh-CN" dirty="0"/>
              <a:t>》</a:t>
            </a:r>
            <a:r>
              <a:rPr lang="zh-CN" altLang="en-US" dirty="0"/>
              <a:t>相关内容改写。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14012" y="1332205"/>
            <a:ext cx="1728824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凶恶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104438" y="1512656"/>
            <a:ext cx="720080" cy="43204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611560" y="627534"/>
            <a:ext cx="809307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农夫和老山羊的反应或做法有何异同。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3608" y="1710990"/>
            <a:ext cx="1728824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相同：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043608" y="2906968"/>
            <a:ext cx="1872208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不同：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411760" y="2975640"/>
            <a:ext cx="5400600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老山羊识破狼的伪装，走开了；农夫被蛇咬死了。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1760" y="1779662"/>
            <a:ext cx="5400600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认清楚了邪恶的本质。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5462" y="699542"/>
            <a:ext cx="8093075" cy="119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小组讨论：从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会摇尾巴的狼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和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农夫与蛇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的结局中，明白了什么道理？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2211710"/>
            <a:ext cx="7776864" cy="1922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    不要被坏人的花言巧语和伪装所迷惑，要保持警惕，认清其真面目；对待坏人不能心慈手软。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17615" y="771550"/>
            <a:ext cx="8640960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生活中遇到类似骗人的情况，你会怎么做？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71600" y="1862162"/>
            <a:ext cx="7488832" cy="192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    提高警惕，不要被外表或花言巧语所迷惑，要分清善恶，对恶人不能心软。遇到坏人，可以寻求警察或家人的帮助。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"/>
          <p:cNvSpPr txBox="1">
            <a:spLocks noChangeArrowheads="1"/>
          </p:cNvSpPr>
          <p:nvPr/>
        </p:nvSpPr>
        <p:spPr bwMode="auto">
          <a:xfrm>
            <a:off x="899592" y="1203598"/>
            <a:ext cx="7632700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小组交流：你还读过哪些寓言故事？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说说从这些故事中你懂得了什么道理。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课后希望大家多读寓言故事。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文本框 3"/>
          <p:cNvSpPr txBox="1">
            <a:spLocks noChangeArrowheads="1"/>
          </p:cNvSpPr>
          <p:nvPr/>
        </p:nvSpPr>
        <p:spPr bwMode="auto">
          <a:xfrm>
            <a:off x="1475656" y="1059582"/>
            <a:ext cx="677108" cy="3233737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spc="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会摇尾巴的狼</a:t>
            </a:r>
            <a:endParaRPr lang="zh-CN" altLang="en-US" sz="3200" b="1" spc="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7" name="文本框 17"/>
          <p:cNvSpPr txBox="1">
            <a:spLocks noChangeArrowheads="1"/>
          </p:cNvSpPr>
          <p:nvPr/>
        </p:nvSpPr>
        <p:spPr bwMode="auto">
          <a:xfrm>
            <a:off x="457200" y="36513"/>
            <a:ext cx="1898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4931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rgbClr val="4931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291106" y="1112440"/>
            <a:ext cx="268288" cy="2759249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894017" y="1059582"/>
            <a:ext cx="5198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哄骗→伪装→暴露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94017" y="2207364"/>
            <a:ext cx="5198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老山羊：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怀疑→试探→识破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94017" y="3355146"/>
            <a:ext cx="5198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道理：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认清真面目  警惕恶人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86"/>
          <a:stretch>
            <a:fillRect/>
          </a:stretch>
        </p:blipFill>
        <p:spPr bwMode="auto">
          <a:xfrm>
            <a:off x="6848475" y="4587974"/>
            <a:ext cx="22955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1746771" y="1116732"/>
            <a:ext cx="720725" cy="720725"/>
          </a:xfrm>
          <a:prstGeom prst="ellipse">
            <a:avLst/>
          </a:prstGeom>
          <a:solidFill>
            <a:srgbClr val="E8333C"/>
          </a:solidFill>
          <a:ln>
            <a:solidFill>
              <a:srgbClr val="E8333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1259632" y="1059582"/>
            <a:ext cx="53816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会摇尾巴的狼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"/>
          <p:cNvSpPr txBox="1">
            <a:spLocks noChangeArrowheads="1"/>
          </p:cNvSpPr>
          <p:nvPr/>
        </p:nvSpPr>
        <p:spPr bwMode="auto">
          <a:xfrm>
            <a:off x="633413" y="50800"/>
            <a:ext cx="18986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4931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4931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文本框 2"/>
          <p:cNvSpPr txBox="1">
            <a:spLocks noChangeArrowheads="1"/>
          </p:cNvSpPr>
          <p:nvPr/>
        </p:nvSpPr>
        <p:spPr bwMode="auto">
          <a:xfrm>
            <a:off x="1115616" y="987574"/>
            <a:ext cx="7877175" cy="2931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自由朗读课文，读准字音，读通句子，圈出生字词。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标明自然段。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思考：课文讲了一件什么事？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1268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2"/>
          <p:cNvSpPr txBox="1">
            <a:spLocks noChangeArrowheads="1"/>
          </p:cNvSpPr>
          <p:nvPr/>
        </p:nvSpPr>
        <p:spPr bwMode="auto">
          <a:xfrm>
            <a:off x="1088405" y="267494"/>
            <a:ext cx="24034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检查字词。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6938" y="1120310"/>
            <a:ext cx="7488832" cy="1818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600" b="1" dirty="0">
                <a:solidFill>
                  <a:srgbClr val="5B9B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样   驯良   毫不犹豫   狡猾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凶恶   凶</a:t>
            </a:r>
            <a:r>
              <a:rPr lang="zh-CN" altLang="en-US" sz="3600" b="1" dirty="0">
                <a:solidFill>
                  <a:srgbClr val="5B9B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恶狠狠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猎人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524026" y="994477"/>
            <a:ext cx="895846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xùn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172098" y="994477"/>
            <a:ext cx="895846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liáng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252218" y="994477"/>
            <a:ext cx="895846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háo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148064" y="994477"/>
            <a:ext cx="895846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yóu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652120" y="992577"/>
            <a:ext cx="895846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yù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675890" y="994477"/>
            <a:ext cx="895846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jiǎo</a:t>
            </a:r>
            <a:r>
              <a:rPr lang="en-US" altLang="zh-CN" sz="2600" b="1" dirty="0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348562" y="994477"/>
            <a:ext cx="895846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huá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37895" y="992577"/>
            <a:ext cx="1152128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mú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27584" y="1997967"/>
            <a:ext cx="1152128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xiōng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763688" y="2001054"/>
            <a:ext cx="576064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è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987824" y="1997967"/>
            <a:ext cx="1152128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xiàng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572000" y="1997967"/>
            <a:ext cx="1152128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hěn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660232" y="1997967"/>
            <a:ext cx="1152128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en-US" altLang="zh-CN" sz="2600" b="1" dirty="0" err="1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liè</a:t>
            </a:r>
            <a:r>
              <a:rPr lang="en-US" altLang="zh-CN" sz="2600" b="1" dirty="0">
                <a:solidFill>
                  <a:srgbClr val="7030A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en-US" altLang="zh-CN" sz="2600" b="1" dirty="0">
              <a:solidFill>
                <a:srgbClr val="7030A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322311" y="1426525"/>
            <a:ext cx="470147" cy="4716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066727" y="2420556"/>
            <a:ext cx="385593" cy="4266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6876256" y="2940101"/>
            <a:ext cx="1080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边音 </a:t>
            </a:r>
            <a:endParaRPr lang="zh-CN" altLang="en-US" sz="2800" b="1" dirty="0"/>
          </a:p>
        </p:txBody>
      </p:sp>
      <p:sp>
        <p:nvSpPr>
          <p:cNvPr id="29" name="矩形: 圆角 28"/>
          <p:cNvSpPr/>
          <p:nvPr/>
        </p:nvSpPr>
        <p:spPr>
          <a:xfrm>
            <a:off x="2898622" y="1427346"/>
            <a:ext cx="470147" cy="47164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/>
          <p:cNvSpPr/>
          <p:nvPr/>
        </p:nvSpPr>
        <p:spPr>
          <a:xfrm>
            <a:off x="5004048" y="2440503"/>
            <a:ext cx="385593" cy="4266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607785" y="2940101"/>
            <a:ext cx="13681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前鼻音 </a:t>
            </a:r>
            <a:endParaRPr lang="zh-CN" altLang="en-US" sz="2800" b="1" dirty="0"/>
          </a:p>
        </p:txBody>
      </p:sp>
      <p:sp>
        <p:nvSpPr>
          <p:cNvPr id="32" name="等腰三角形 31"/>
          <p:cNvSpPr/>
          <p:nvPr/>
        </p:nvSpPr>
        <p:spPr>
          <a:xfrm>
            <a:off x="3397120" y="1930581"/>
            <a:ext cx="238776" cy="17026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1403648" y="2840439"/>
            <a:ext cx="238776" cy="17026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937895" y="2940101"/>
            <a:ext cx="13681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后鼻音 </a:t>
            </a:r>
            <a:endParaRPr lang="zh-CN" altLang="en-US" sz="2800" b="1" dirty="0"/>
          </a:p>
        </p:txBody>
      </p:sp>
      <p:grpSp>
        <p:nvGrpSpPr>
          <p:cNvPr id="43" name="组合 42"/>
          <p:cNvGrpSpPr/>
          <p:nvPr/>
        </p:nvGrpSpPr>
        <p:grpSpPr>
          <a:xfrm>
            <a:off x="1206406" y="3507802"/>
            <a:ext cx="3270612" cy="1199659"/>
            <a:chOff x="1708999" y="3518766"/>
            <a:chExt cx="3270612" cy="1199659"/>
          </a:xfrm>
        </p:grpSpPr>
        <p:sp>
          <p:nvSpPr>
            <p:cNvPr id="36" name="文本框 35"/>
            <p:cNvSpPr txBox="1"/>
            <p:nvPr/>
          </p:nvSpPr>
          <p:spPr>
            <a:xfrm>
              <a:off x="1708999" y="3901528"/>
              <a:ext cx="8981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5B9BD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模</a:t>
              </a:r>
              <a:endParaRPr lang="zh-CN" altLang="en-US" sz="2800" b="1" dirty="0">
                <a:solidFill>
                  <a:srgbClr val="5B9BD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37"/>
            <p:cNvSpPr txBox="1">
              <a:spLocks noChangeArrowheads="1"/>
            </p:cNvSpPr>
            <p:nvPr/>
          </p:nvSpPr>
          <p:spPr bwMode="auto">
            <a:xfrm>
              <a:off x="2256574" y="3539537"/>
              <a:ext cx="1152128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0"/>
                </a:spcBef>
                <a:defRPr/>
              </a:pPr>
              <a:r>
                <a:rPr lang="en-US" altLang="zh-CN" sz="2600" b="1" dirty="0" err="1">
                  <a:solidFill>
                    <a:srgbClr val="5B9BD5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mú</a:t>
              </a:r>
              <a:endParaRPr lang="en-US" altLang="zh-CN" sz="2600" b="1" dirty="0">
                <a:solidFill>
                  <a:srgbClr val="5B9BD5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39" name="文本框 38"/>
            <p:cNvSpPr txBox="1">
              <a:spLocks noChangeArrowheads="1"/>
            </p:cNvSpPr>
            <p:nvPr/>
          </p:nvSpPr>
          <p:spPr bwMode="auto">
            <a:xfrm>
              <a:off x="2256574" y="4222990"/>
              <a:ext cx="1152128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0"/>
                </a:spcBef>
                <a:defRPr/>
              </a:pPr>
              <a:r>
                <a:rPr lang="en-US" altLang="zh-CN" sz="2600" b="1" dirty="0" err="1">
                  <a:solidFill>
                    <a:srgbClr val="5B9BD5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mó</a:t>
              </a:r>
              <a:endParaRPr lang="en-US" altLang="zh-CN" sz="2600" b="1" dirty="0">
                <a:solidFill>
                  <a:srgbClr val="5B9BD5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40" name="左大括号 39"/>
            <p:cNvSpPr/>
            <p:nvPr/>
          </p:nvSpPr>
          <p:spPr>
            <a:xfrm>
              <a:off x="2339752" y="3799084"/>
              <a:ext cx="144016" cy="761828"/>
            </a:xfrm>
            <a:prstGeom prst="lef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978404" y="3518766"/>
              <a:ext cx="200120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978404" y="4195205"/>
              <a:ext cx="200120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71312" y="3507802"/>
            <a:ext cx="3447862" cy="1199659"/>
            <a:chOff x="1708999" y="3518766"/>
            <a:chExt cx="3447862" cy="1199659"/>
          </a:xfrm>
        </p:grpSpPr>
        <p:sp>
          <p:nvSpPr>
            <p:cNvPr id="45" name="文本框 44"/>
            <p:cNvSpPr txBox="1"/>
            <p:nvPr/>
          </p:nvSpPr>
          <p:spPr>
            <a:xfrm>
              <a:off x="1708999" y="3901528"/>
              <a:ext cx="8981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5B9BD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</a:t>
              </a:r>
              <a:endParaRPr lang="zh-CN" altLang="en-US" sz="2800" b="1" dirty="0">
                <a:solidFill>
                  <a:srgbClr val="5B9BD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>
              <a:spLocks noChangeArrowheads="1"/>
            </p:cNvSpPr>
            <p:nvPr/>
          </p:nvSpPr>
          <p:spPr bwMode="auto">
            <a:xfrm>
              <a:off x="2348549" y="3539537"/>
              <a:ext cx="1152128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0"/>
                </a:spcBef>
                <a:defRPr/>
              </a:pPr>
              <a:r>
                <a:rPr lang="en-US" altLang="zh-CN" sz="2600" b="1" dirty="0" err="1">
                  <a:solidFill>
                    <a:srgbClr val="5B9BD5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xiàng</a:t>
              </a:r>
              <a:endParaRPr lang="en-US" altLang="zh-CN" sz="2600" b="1" dirty="0">
                <a:solidFill>
                  <a:srgbClr val="5B9BD5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47" name="文本框 46"/>
            <p:cNvSpPr txBox="1">
              <a:spLocks noChangeArrowheads="1"/>
            </p:cNvSpPr>
            <p:nvPr/>
          </p:nvSpPr>
          <p:spPr bwMode="auto">
            <a:xfrm>
              <a:off x="2348549" y="4222990"/>
              <a:ext cx="1152128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ts val="0"/>
                </a:spcBef>
                <a:defRPr/>
              </a:pPr>
              <a:r>
                <a:rPr lang="en-US" altLang="zh-CN" sz="2600" b="1" dirty="0" err="1">
                  <a:solidFill>
                    <a:srgbClr val="5B9BD5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xiāng</a:t>
              </a:r>
              <a:endParaRPr lang="en-US" altLang="zh-CN" sz="2600" b="1" dirty="0">
                <a:solidFill>
                  <a:srgbClr val="5B9BD5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48" name="左大括号 47"/>
            <p:cNvSpPr/>
            <p:nvPr/>
          </p:nvSpPr>
          <p:spPr>
            <a:xfrm>
              <a:off x="2339752" y="3799084"/>
              <a:ext cx="144016" cy="761828"/>
            </a:xfrm>
            <a:prstGeom prst="lef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155654" y="3518766"/>
              <a:ext cx="200120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155654" y="4195205"/>
              <a:ext cx="200120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2946397" y="3507802"/>
            <a:ext cx="13052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模子</a:t>
            </a:r>
            <a:endParaRPr lang="zh-CN" altLang="en-US" sz="2800" b="1" dirty="0"/>
          </a:p>
        </p:txBody>
      </p:sp>
      <p:sp>
        <p:nvSpPr>
          <p:cNvPr id="52" name="文本框 51"/>
          <p:cNvSpPr txBox="1"/>
          <p:nvPr/>
        </p:nvSpPr>
        <p:spPr>
          <a:xfrm>
            <a:off x="2946397" y="4212026"/>
            <a:ext cx="13052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模仿</a:t>
            </a:r>
            <a:endParaRPr lang="zh-CN" altLang="en-US" sz="2800" b="1" dirty="0"/>
          </a:p>
        </p:txBody>
      </p:sp>
      <p:sp>
        <p:nvSpPr>
          <p:cNvPr id="53" name="文本框 52"/>
          <p:cNvSpPr txBox="1"/>
          <p:nvPr/>
        </p:nvSpPr>
        <p:spPr>
          <a:xfrm>
            <a:off x="6582593" y="3507802"/>
            <a:ext cx="13052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照相</a:t>
            </a:r>
            <a:endParaRPr lang="zh-CN" altLang="en-US" sz="2800" b="1" dirty="0"/>
          </a:p>
        </p:txBody>
      </p:sp>
      <p:sp>
        <p:nvSpPr>
          <p:cNvPr id="54" name="文本框 53"/>
          <p:cNvSpPr txBox="1"/>
          <p:nvPr/>
        </p:nvSpPr>
        <p:spPr>
          <a:xfrm>
            <a:off x="6582593" y="4212026"/>
            <a:ext cx="13052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相信</a:t>
            </a:r>
            <a:endParaRPr lang="zh-CN" altLang="en-US" sz="2800" b="1" dirty="0"/>
          </a:p>
        </p:txBody>
      </p:sp>
      <p:sp>
        <p:nvSpPr>
          <p:cNvPr id="55" name="等腰三角形 54"/>
          <p:cNvSpPr/>
          <p:nvPr/>
        </p:nvSpPr>
        <p:spPr>
          <a:xfrm>
            <a:off x="3479609" y="2831195"/>
            <a:ext cx="238776" cy="17026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4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51" grpId="0"/>
      <p:bldP spid="52" grpId="0"/>
      <p:bldP spid="53" grpId="0"/>
      <p:bldP spid="54" grpId="0"/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35896" y="672547"/>
            <a:ext cx="2016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/>
              <a:t>毫</a:t>
            </a:r>
            <a:endParaRPr lang="zh-CN" altLang="en-US" sz="36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3635896" y="2575233"/>
            <a:ext cx="2016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/>
              <a:t>凶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971600" y="699542"/>
            <a:ext cx="28083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/>
              <a:t>字理识记：</a:t>
            </a:r>
            <a:endParaRPr lang="zh-CN" altLang="en-US" sz="36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971600" y="2569531"/>
            <a:ext cx="28083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/>
              <a:t>字源识记：</a:t>
            </a:r>
            <a:endParaRPr lang="zh-CN" altLang="en-US" sz="3600" b="1" dirty="0"/>
          </a:p>
        </p:txBody>
      </p:sp>
      <p:sp>
        <p:nvSpPr>
          <p:cNvPr id="6" name="椭圆 5"/>
          <p:cNvSpPr/>
          <p:nvPr/>
        </p:nvSpPr>
        <p:spPr>
          <a:xfrm>
            <a:off x="3707904" y="930794"/>
            <a:ext cx="504056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2195736" y="1477073"/>
            <a:ext cx="5976664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与毛相关，本义指长而尖的毛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3825" y="3227266"/>
            <a:ext cx="3204061" cy="14192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92080" y="3071661"/>
            <a:ext cx="3559005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800" dirty="0"/>
              <a:t>地面裂陷，大坑里充满了木桩和荆棘，这是十分险恶的状况。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3648" y="843558"/>
            <a:ext cx="28083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/>
              <a:t>加一加：</a:t>
            </a:r>
            <a:endParaRPr lang="zh-CN" altLang="en-US" sz="36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403648" y="2242889"/>
            <a:ext cx="28083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/>
              <a:t>减一减：</a:t>
            </a:r>
            <a:endParaRPr lang="zh-CN" altLang="en-US" sz="36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03648" y="3642221"/>
            <a:ext cx="28083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/>
              <a:t>换偏旁：</a:t>
            </a:r>
            <a:endParaRPr lang="zh-CN" altLang="en-US" sz="3600" b="1" dirty="0"/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3347864" y="821051"/>
            <a:ext cx="2104058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en-US" altLang="zh-CN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川</a:t>
            </a:r>
            <a:r>
              <a:rPr lang="en-US" altLang="zh-CN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驯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10"/>
          <p:cNvSpPr>
            <a:spLocks noChangeArrowheads="1"/>
          </p:cNvSpPr>
          <p:nvPr/>
        </p:nvSpPr>
        <p:spPr bwMode="auto">
          <a:xfrm>
            <a:off x="5796136" y="821051"/>
            <a:ext cx="2104058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亚</a:t>
            </a:r>
            <a:r>
              <a:rPr lang="en-US" altLang="zh-CN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en-US" altLang="zh-CN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恶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3347864" y="2211340"/>
            <a:ext cx="2104058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r>
              <a:rPr lang="en-US" altLang="zh-CN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犭</a:t>
            </a:r>
            <a:r>
              <a:rPr lang="en-US" altLang="zh-CN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10"/>
          <p:cNvSpPr>
            <a:spLocks noChangeArrowheads="1"/>
          </p:cNvSpPr>
          <p:nvPr/>
        </p:nvSpPr>
        <p:spPr bwMode="auto">
          <a:xfrm>
            <a:off x="5796136" y="2211340"/>
            <a:ext cx="2104058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r>
              <a:rPr lang="en-US" altLang="zh-CN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en-US" altLang="zh-CN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347864" y="3588577"/>
            <a:ext cx="2104058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优→犹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5796136" y="3588577"/>
            <a:ext cx="2104058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借→猎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63587" y="891088"/>
            <a:ext cx="741682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默读课文，思考：课文主要讲了一个什么故事？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9222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275312" y="2086800"/>
            <a:ext cx="7005100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    一只掉入陷阱的狼为了求生，不惜伪装成忠诚的狗，用花言巧语企图骗取老山羊的信任，最终被老山羊识破了诡计。</a:t>
            </a:r>
            <a:endParaRPr lang="zh-CN" altLang="en-US" dirty="0"/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525463" y="50800"/>
            <a:ext cx="18986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4931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理解对话</a:t>
            </a:r>
            <a:endParaRPr lang="zh-CN" altLang="en-US" sz="3200" b="1" dirty="0">
              <a:solidFill>
                <a:srgbClr val="4931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框 4"/>
          <p:cNvSpPr txBox="1">
            <a:spLocks noChangeArrowheads="1"/>
          </p:cNvSpPr>
          <p:nvPr/>
        </p:nvSpPr>
        <p:spPr bwMode="auto">
          <a:xfrm>
            <a:off x="251520" y="813875"/>
            <a:ext cx="809307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分角色朗读狼和老山羊的对话。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4341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4"/>
          <p:cNvSpPr txBox="1">
            <a:spLocks noChangeArrowheads="1"/>
          </p:cNvSpPr>
          <p:nvPr/>
        </p:nvSpPr>
        <p:spPr bwMode="auto">
          <a:xfrm>
            <a:off x="659669" y="1595943"/>
            <a:ext cx="8608887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用横线画出狼说的话，用波浪线画出老山羊说的话。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59669" y="2317508"/>
            <a:ext cx="8608887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同桌分角色朗读对话，注意读出语气的变化。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6"/>
          <p:cNvSpPr txBox="1">
            <a:spLocks noChangeArrowheads="1"/>
          </p:cNvSpPr>
          <p:nvPr/>
        </p:nvSpPr>
        <p:spPr bwMode="auto">
          <a:xfrm>
            <a:off x="2483768" y="3040079"/>
            <a:ext cx="19442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假装老实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2483768" y="4183278"/>
            <a:ext cx="19442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凶相毕露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6588224" y="3040079"/>
            <a:ext cx="19442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怀疑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6588224" y="4183278"/>
            <a:ext cx="19442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识破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箭头: 下 1"/>
          <p:cNvSpPr/>
          <p:nvPr/>
        </p:nvSpPr>
        <p:spPr>
          <a:xfrm>
            <a:off x="3203848" y="3663691"/>
            <a:ext cx="360040" cy="605747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下 5"/>
          <p:cNvSpPr/>
          <p:nvPr/>
        </p:nvSpPr>
        <p:spPr>
          <a:xfrm>
            <a:off x="6917638" y="3663691"/>
            <a:ext cx="360040" cy="605747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6590" y="2785012"/>
            <a:ext cx="2067322" cy="198304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120618" y="2821623"/>
            <a:ext cx="1481615" cy="198304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2" grpId="0" animBg="1"/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1583</Words>
  <Application>WPS 演示</Application>
  <PresentationFormat>全屏显示(16:9)</PresentationFormat>
  <Paragraphs>302</Paragraphs>
  <Slides>27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Cambria</vt:lpstr>
      <vt:lpstr>黑体</vt:lpstr>
      <vt:lpstr>楷体</vt:lpstr>
      <vt:lpstr>汉语拼音</vt:lpstr>
      <vt:lpstr>Vijaya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Administrator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</dc:description>
  <dc:subject>状元成才路</dc:subject>
  <cp:category>状元成才路</cp:category>
  <cp:lastModifiedBy>唐唐唐小糖1</cp:lastModifiedBy>
  <cp:revision>643</cp:revision>
  <dcterms:created xsi:type="dcterms:W3CDTF">2016-10-29T08:56:00Z</dcterms:created>
  <dcterms:modified xsi:type="dcterms:W3CDTF">2026-02-27T07:24:34Z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36B2F586583A497290CE434C19FEB04E_12</vt:lpwstr>
  </property>
  <property fmtid="{D5CDD505-2E9C-101B-9397-08002B2CF9AE}" pid="4" name="KSOProductBuildVer">
    <vt:lpwstr>2052-12.1.0.25225</vt:lpwstr>
  </property>
</Properties>
</file>