
<file path=[Content_Types].xml><?xml version="1.0" encoding="utf-8"?>
<Types xmlns="http://schemas.openxmlformats.org/package/2006/content-types">
  <Default Extension="jpeg" ContentType="image/jpeg"/>
  <Default Extension="JPG" ContentType="image/.jpg"/>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2"/>
  </p:notesMasterIdLst>
  <p:handoutMasterIdLst>
    <p:handoutMasterId r:id="rId33"/>
  </p:handoutMasterIdLst>
  <p:sldIdLst>
    <p:sldId id="359" r:id="rId3"/>
    <p:sldId id="360" r:id="rId4"/>
    <p:sldId id="376" r:id="rId5"/>
    <p:sldId id="361" r:id="rId6"/>
    <p:sldId id="377" r:id="rId7"/>
    <p:sldId id="378" r:id="rId8"/>
    <p:sldId id="412" r:id="rId9"/>
    <p:sldId id="379" r:id="rId10"/>
    <p:sldId id="413" r:id="rId11"/>
    <p:sldId id="414" r:id="rId12"/>
    <p:sldId id="415" r:id="rId13"/>
    <p:sldId id="416" r:id="rId14"/>
    <p:sldId id="380" r:id="rId15"/>
    <p:sldId id="381" r:id="rId16"/>
    <p:sldId id="407" r:id="rId17"/>
    <p:sldId id="406" r:id="rId18"/>
    <p:sldId id="417" r:id="rId19"/>
    <p:sldId id="418" r:id="rId20"/>
    <p:sldId id="419" r:id="rId21"/>
    <p:sldId id="392" r:id="rId22"/>
    <p:sldId id="420" r:id="rId23"/>
    <p:sldId id="421" r:id="rId24"/>
    <p:sldId id="403" r:id="rId25"/>
    <p:sldId id="422" r:id="rId26"/>
    <p:sldId id="404" r:id="rId27"/>
    <p:sldId id="424" r:id="rId28"/>
    <p:sldId id="425" r:id="rId29"/>
    <p:sldId id="405" r:id="rId30"/>
    <p:sldId id="423" r:id="rId31"/>
  </p:sldIdLst>
  <p:sldSz cx="9144000" cy="5143500" type="screen16x9"/>
  <p:notesSz cx="6858000" cy="9144000"/>
  <p:defaultTextStyle>
    <a:defPPr>
      <a:defRPr lang="zh-CN"/>
    </a:defPPr>
    <a:lvl1pPr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162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0033CC"/>
    <a:srgbClr val="FF00FF"/>
    <a:srgbClr val="FF9900"/>
    <a:srgbClr val="FDA21D"/>
    <a:srgbClr val="FCF8ED"/>
    <a:srgbClr val="00FFFF"/>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346" autoAdjust="0"/>
    <p:restoredTop sz="96370" autoAdjust="0"/>
  </p:normalViewPr>
  <p:slideViewPr>
    <p:cSldViewPr snapToGrid="0" showGuides="1">
      <p:cViewPr varScale="1">
        <p:scale>
          <a:sx n="76" d="100"/>
          <a:sy n="76" d="100"/>
        </p:scale>
        <p:origin x="102" y="1326"/>
      </p:cViewPr>
      <p:guideLst>
        <p:guide orient="horz" pos="1620"/>
        <p:guide pos="2880"/>
      </p:guideLst>
    </p:cSldViewPr>
  </p:slideViewPr>
  <p:notesTextViewPr>
    <p:cViewPr>
      <p:scale>
        <a:sx n="1" d="1"/>
        <a:sy n="1" d="1"/>
      </p:scale>
      <p:origin x="0" y="0"/>
    </p:cViewPr>
  </p:notesTextViewPr>
  <p:notesViewPr>
    <p:cSldViewPr snapToGrid="0">
      <p:cViewPr varScale="1">
        <p:scale>
          <a:sx n="83" d="100"/>
          <a:sy n="83" d="100"/>
        </p:scale>
        <p:origin x="1128" y="108"/>
      </p:cViewPr>
      <p:guideLst>
        <p:guide orient="horz" pos="2880"/>
        <p:guide pos="2160"/>
      </p:guideLst>
    </p:cSldViewPr>
  </p:notesViewPr>
  <p:gridSpacing cx="36004" cy="36004"/>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6" Type="http://schemas.openxmlformats.org/officeDocument/2006/relationships/tableStyles" Target="tableStyles.xml"/><Relationship Id="rId35" Type="http://schemas.openxmlformats.org/officeDocument/2006/relationships/viewProps" Target="viewProps.xml"/><Relationship Id="rId34" Type="http://schemas.openxmlformats.org/officeDocument/2006/relationships/presProps" Target="presProps.xml"/><Relationship Id="rId33" Type="http://schemas.openxmlformats.org/officeDocument/2006/relationships/handoutMaster" Target="handoutMasters/handoutMaster1.xml"/><Relationship Id="rId32" Type="http://schemas.openxmlformats.org/officeDocument/2006/relationships/notesMaster" Target="notesMasters/notesMaster1.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33A730E2-F0C1-4041-8937-B5C4ACF4A33D}" type="datetimeFigureOut">
              <a:rPr lang="zh-CN" altLang="en-US"/>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lstStyle>
            <a:lvl1pPr algn="r">
              <a:defRPr sz="1200"/>
            </a:lvl1pPr>
          </a:lstStyle>
          <a:p>
            <a:pPr>
              <a:defRPr/>
            </a:pPr>
            <a:fld id="{776A532B-4445-427C-8086-EDAAED424E92}" type="slidenum">
              <a:rPr lang="zh-CN" altLang="en-US"/>
            </a:fld>
            <a:endParaRPr lang="zh-CN" altLang="en-US"/>
          </a:p>
        </p:txBody>
      </p:sp>
    </p:spTree>
  </p:cSld>
  <p:clrMap bg1="lt1" tx1="dk1" bg2="lt2" tx2="dk2" accent1="accent1" accent2="accent2" accent3="accent3" accent4="accent4" accent5="accent5" accent6="accent6" hlink="hlink" folHlink="folHlink"/>
  <p:hf sldNum="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5AA24A47-D08A-4458-924A-9A18EABDBCE1}" type="datetimeFigureOut">
              <a:rPr lang="zh-CN" altLang="en-US"/>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a:t>单击此处编辑母版文本样式</a:t>
            </a:r>
            <a:endParaRPr lang="zh-CN" altLang="en-US" noProof="0"/>
          </a:p>
          <a:p>
            <a:pPr lvl="1"/>
            <a:r>
              <a:rPr lang="zh-CN" altLang="en-US" noProof="0"/>
              <a:t>第二级</a:t>
            </a:r>
            <a:endParaRPr lang="zh-CN" altLang="en-US" noProof="0"/>
          </a:p>
          <a:p>
            <a:pPr lvl="2"/>
            <a:r>
              <a:rPr lang="zh-CN" altLang="en-US" noProof="0"/>
              <a:t>第三级</a:t>
            </a:r>
            <a:endParaRPr lang="zh-CN" altLang="en-US" noProof="0"/>
          </a:p>
          <a:p>
            <a:pPr lvl="3"/>
            <a:r>
              <a:rPr lang="zh-CN" altLang="en-US" noProof="0"/>
              <a:t>第四级</a:t>
            </a:r>
            <a:endParaRPr lang="zh-CN" altLang="en-US" noProof="0"/>
          </a:p>
          <a:p>
            <a:pPr lvl="4"/>
            <a:r>
              <a:rPr lang="zh-CN" altLang="en-US" noProof="0"/>
              <a:t>第五级</a:t>
            </a:r>
            <a:endParaRPr lang="zh-CN" altLang="en-US" noProof="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lvl1pPr algn="r">
              <a:defRPr sz="1200"/>
            </a:lvl1pPr>
          </a:lstStyle>
          <a:p>
            <a:pPr>
              <a:defRPr/>
            </a:pPr>
            <a:fld id="{C4BA3F85-53CE-4B34-ADB2-83D87FA177A2}" type="slidenum">
              <a:rPr lang="zh-CN" altLang="en-US"/>
            </a:fld>
            <a:endParaRPr lang="zh-CN" altLang="en-US"/>
          </a:p>
        </p:txBody>
      </p:sp>
    </p:spTree>
  </p:cSld>
  <p:clrMap bg1="lt1" tx1="dk1" bg2="lt2" tx2="dk2" accent1="accent1" accent2="accent2" accent3="accent3" accent4="accent4" accent5="accent5" accent6="accent6" hlink="hlink" folHlink="folHlink"/>
  <p:hf sldNum="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image" Target="../media/image3.png"/><Relationship Id="rId5" Type="http://schemas.openxmlformats.org/officeDocument/2006/relationships/image" Target="../media/image7.png"/><Relationship Id="rId4" Type="http://schemas.openxmlformats.org/officeDocument/2006/relationships/image" Target="../media/image6.png"/><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showMasterSp="0" userDrawn="1">
  <p:cSld name="自定义版式">
    <p:spTree>
      <p:nvGrpSpPr>
        <p:cNvPr id="1" name=""/>
        <p:cNvGrpSpPr/>
        <p:nvPr/>
      </p:nvGrpSpPr>
      <p:grpSpPr>
        <a:xfrm>
          <a:off x="0" y="0"/>
          <a:ext cx="0" cy="0"/>
          <a:chOff x="0" y="0"/>
          <a:chExt cx="0" cy="0"/>
        </a:xfrm>
      </p:grpSpPr>
      <p:sp>
        <p:nvSpPr>
          <p:cNvPr id="2" name="任意多边形 3"/>
          <p:cNvSpPr/>
          <p:nvPr userDrawn="1"/>
        </p:nvSpPr>
        <p:spPr>
          <a:xfrm>
            <a:off x="136525" y="123735"/>
            <a:ext cx="8910883" cy="4859428"/>
          </a:xfrm>
          <a:custGeom>
            <a:avLst/>
            <a:gdLst>
              <a:gd name="connsiteX0" fmla="*/ 0 w 8884800"/>
              <a:gd name="connsiteY0" fmla="*/ 0 h 4852800"/>
              <a:gd name="connsiteX1" fmla="*/ 7711200 w 8884800"/>
              <a:gd name="connsiteY1" fmla="*/ 0 h 4852800"/>
              <a:gd name="connsiteX2" fmla="*/ 7711200 w 8884800"/>
              <a:gd name="connsiteY2" fmla="*/ 525600 h 4852800"/>
              <a:gd name="connsiteX3" fmla="*/ 8884800 w 8884800"/>
              <a:gd name="connsiteY3" fmla="*/ 525600 h 4852800"/>
              <a:gd name="connsiteX4" fmla="*/ 8884800 w 8884800"/>
              <a:gd name="connsiteY4" fmla="*/ 4852800 h 4852800"/>
              <a:gd name="connsiteX5" fmla="*/ 0 w 8884800"/>
              <a:gd name="connsiteY5" fmla="*/ 4852800 h 4852800"/>
              <a:gd name="connsiteX0-1" fmla="*/ 0 w 8884800"/>
              <a:gd name="connsiteY0-2" fmla="*/ 6440 h 4859240"/>
              <a:gd name="connsiteX1-3" fmla="*/ 8087657 w 8884800"/>
              <a:gd name="connsiteY1-4" fmla="*/ 0 h 4859240"/>
              <a:gd name="connsiteX2-5" fmla="*/ 7711200 w 8884800"/>
              <a:gd name="connsiteY2-6" fmla="*/ 532040 h 4859240"/>
              <a:gd name="connsiteX3-7" fmla="*/ 8884800 w 8884800"/>
              <a:gd name="connsiteY3-8" fmla="*/ 532040 h 4859240"/>
              <a:gd name="connsiteX4-9" fmla="*/ 8884800 w 8884800"/>
              <a:gd name="connsiteY4-10" fmla="*/ 4859240 h 4859240"/>
              <a:gd name="connsiteX5-11" fmla="*/ 0 w 8884800"/>
              <a:gd name="connsiteY5-12" fmla="*/ 4859240 h 4859240"/>
              <a:gd name="connsiteX6" fmla="*/ 0 w 8884800"/>
              <a:gd name="connsiteY6" fmla="*/ 6440 h 4859240"/>
              <a:gd name="connsiteX0-13" fmla="*/ 0 w 8884800"/>
              <a:gd name="connsiteY0-14" fmla="*/ 6440 h 4859240"/>
              <a:gd name="connsiteX1-15" fmla="*/ 8087657 w 8884800"/>
              <a:gd name="connsiteY1-16" fmla="*/ 0 h 4859240"/>
              <a:gd name="connsiteX2-17" fmla="*/ 8094038 w 8884800"/>
              <a:gd name="connsiteY2-18" fmla="*/ 544919 h 4859240"/>
              <a:gd name="connsiteX3-19" fmla="*/ 8884800 w 8884800"/>
              <a:gd name="connsiteY3-20" fmla="*/ 532040 h 4859240"/>
              <a:gd name="connsiteX4-21" fmla="*/ 8884800 w 8884800"/>
              <a:gd name="connsiteY4-22" fmla="*/ 4859240 h 4859240"/>
              <a:gd name="connsiteX5-23" fmla="*/ 0 w 8884800"/>
              <a:gd name="connsiteY5-24" fmla="*/ 4859240 h 4859240"/>
              <a:gd name="connsiteX6-25" fmla="*/ 0 w 8884800"/>
              <a:gd name="connsiteY6-26" fmla="*/ 6440 h 485924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25" y="connsiteY6-26"/>
              </a:cxn>
            </a:cxnLst>
            <a:rect l="l" t="t" r="r" b="b"/>
            <a:pathLst>
              <a:path w="8884800" h="4859240">
                <a:moveTo>
                  <a:pt x="0" y="6440"/>
                </a:moveTo>
                <a:lnTo>
                  <a:pt x="8087657" y="0"/>
                </a:lnTo>
                <a:lnTo>
                  <a:pt x="8094038" y="544919"/>
                </a:lnTo>
                <a:lnTo>
                  <a:pt x="8884800" y="532040"/>
                </a:lnTo>
                <a:lnTo>
                  <a:pt x="8884800" y="4859240"/>
                </a:lnTo>
                <a:lnTo>
                  <a:pt x="0" y="4859240"/>
                </a:lnTo>
                <a:lnTo>
                  <a:pt x="0" y="6440"/>
                </a:lnTo>
                <a:close/>
              </a:path>
            </a:pathLst>
          </a:custGeom>
          <a:noFill/>
          <a:ln w="28575">
            <a:solidFill>
              <a:srgbClr val="0070C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pic>
        <p:nvPicPr>
          <p:cNvPr id="4" name="图片 5"/>
          <p:cNvPicPr>
            <a:picLocks noChangeAspect="1"/>
          </p:cNvPicPr>
          <p:nvPr userDrawn="1"/>
        </p:nvPicPr>
        <p:blipFill>
          <a:blip r:embed="rId2">
            <a:extLst>
              <a:ext uri="{28A0092B-C50C-407E-A947-70E740481C1C}">
                <a14:useLocalDpi xmlns:a14="http://schemas.microsoft.com/office/drawing/2010/main" val="0"/>
              </a:ext>
            </a:extLst>
          </a:blip>
          <a:srcRect l="41602" t="17497" r="41881" b="37849"/>
          <a:stretch>
            <a:fillRect/>
          </a:stretch>
        </p:blipFill>
        <p:spPr bwMode="auto">
          <a:xfrm>
            <a:off x="-93663" y="0"/>
            <a:ext cx="849313" cy="2297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图片 6"/>
          <p:cNvPicPr>
            <a:picLocks noChangeAspect="1"/>
          </p:cNvPicPr>
          <p:nvPr userDrawn="1"/>
        </p:nvPicPr>
        <p:blipFill>
          <a:blip r:embed="rId3">
            <a:extLst>
              <a:ext uri="{28A0092B-C50C-407E-A947-70E740481C1C}">
                <a14:useLocalDpi xmlns:a14="http://schemas.microsoft.com/office/drawing/2010/main" val="0"/>
              </a:ext>
            </a:extLst>
          </a:blip>
          <a:srcRect l="21725" t="67168" r="21861" b="6937"/>
          <a:stretch>
            <a:fillRect/>
          </a:stretch>
        </p:blipFill>
        <p:spPr bwMode="auto">
          <a:xfrm>
            <a:off x="7145338" y="4260850"/>
            <a:ext cx="2041525" cy="938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图片 5"/>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8459278" y="44377"/>
            <a:ext cx="643956" cy="570779"/>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showMasterSp="0" userDrawn="1">
  <p:cSld name="标题幻灯片">
    <p:spTree>
      <p:nvGrpSpPr>
        <p:cNvPr id="1" name=""/>
        <p:cNvGrpSpPr/>
        <p:nvPr/>
      </p:nvGrpSpPr>
      <p:grpSpPr>
        <a:xfrm>
          <a:off x="0" y="0"/>
          <a:ext cx="0" cy="0"/>
          <a:chOff x="0" y="0"/>
          <a:chExt cx="0" cy="0"/>
        </a:xfrm>
      </p:grpSpPr>
      <p:pic>
        <p:nvPicPr>
          <p:cNvPr id="2" name="图片 3"/>
          <p:cNvPicPr>
            <a:picLocks noChangeAspect="1"/>
          </p:cNvPicPr>
          <p:nvPr userDrawn="1"/>
        </p:nvPicPr>
        <p:blipFill>
          <a:blip r:embed="rId2">
            <a:lum bright="70000" contrast="-70000"/>
            <a:extLst>
              <a:ext uri="{28A0092B-C50C-407E-A947-70E740481C1C}">
                <a14:useLocalDpi xmlns:a14="http://schemas.microsoft.com/office/drawing/2010/main" val="0"/>
              </a:ext>
            </a:extLst>
          </a:blip>
          <a:srcRect l="5740" r="6297"/>
          <a:stretch>
            <a:fillRect/>
          </a:stretch>
        </p:blipFill>
        <p:spPr bwMode="auto">
          <a:xfrm>
            <a:off x="0" y="0"/>
            <a:ext cx="9144000"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图片 4"/>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71450" y="1609725"/>
            <a:ext cx="1189038" cy="3533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图片 5"/>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rot="18953104">
            <a:off x="179388" y="-112713"/>
            <a:ext cx="1965325" cy="1455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图片 6"/>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8201025" y="3643313"/>
            <a:ext cx="1160463" cy="161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图片 6"/>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8459278" y="44377"/>
            <a:ext cx="643956" cy="570779"/>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showMasterSp="0" userDrawn="1">
  <p:cSld name="7_自定义版式">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showMasterSp="0" userDrawn="1">
  <p:cSld name="8_自定义版式">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7" Type="http://schemas.openxmlformats.org/officeDocument/2006/relationships/theme" Target="../theme/theme1.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5"/>
          <a:srcRect/>
          <a:stretch>
            <a:fillRect/>
          </a:stretch>
        </a:blipFill>
        <a:effectLst/>
      </p:bgPr>
    </p:bg>
    <p:spTree>
      <p:nvGrpSpPr>
        <p:cNvPr id="1" name=""/>
        <p:cNvGrpSpPr/>
        <p:nvPr/>
      </p:nvGrpSpPr>
      <p:grpSpPr>
        <a:xfrm>
          <a:off x="0" y="0"/>
          <a:ext cx="0" cy="0"/>
          <a:chOff x="0" y="0"/>
          <a:chExt cx="0" cy="0"/>
        </a:xfrm>
      </p:grpSpPr>
      <p:pic>
        <p:nvPicPr>
          <p:cNvPr id="1026" name="图片 1"/>
          <p:cNvPicPr>
            <a:picLocks noChangeAspect="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0" y="0"/>
            <a:ext cx="9144000"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userDrawn="1"/>
        </p:nvSpPr>
        <p:spPr>
          <a:xfrm>
            <a:off x="0" y="0"/>
            <a:ext cx="9144000" cy="5143500"/>
          </a:xfrm>
          <a:prstGeom prst="rect">
            <a:avLst/>
          </a:prstGeom>
          <a:solidFill>
            <a:srgbClr val="F5FAF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txStyles>
    <p:titleStyle>
      <a:lvl1pPr algn="ctr" rtl="0" eaLnBrk="0" fontAlgn="base" hangingPunct="0">
        <a:spcBef>
          <a:spcPct val="0"/>
        </a:spcBef>
        <a:spcAft>
          <a:spcPct val="0"/>
        </a:spcAft>
        <a:defRPr sz="2800" b="1" kern="1200">
          <a:solidFill>
            <a:schemeClr val="tx1"/>
          </a:solidFill>
          <a:latin typeface="+mj-lt"/>
          <a:ea typeface="+mj-ea"/>
          <a:cs typeface="+mj-cs"/>
        </a:defRPr>
      </a:lvl1pPr>
      <a:lvl2pPr algn="ctr" rtl="0" eaLnBrk="0" fontAlgn="base" hangingPunct="0">
        <a:spcBef>
          <a:spcPct val="0"/>
        </a:spcBef>
        <a:spcAft>
          <a:spcPct val="0"/>
        </a:spcAft>
        <a:defRPr sz="2800" b="1">
          <a:solidFill>
            <a:schemeClr val="tx1"/>
          </a:solidFill>
          <a:latin typeface="Times New Roman" panose="02020603050405020304" pitchFamily="18" charset="0"/>
          <a:ea typeface="黑体" panose="02010609060101010101" pitchFamily="2" charset="-122"/>
        </a:defRPr>
      </a:lvl2pPr>
      <a:lvl3pPr algn="ctr" rtl="0" eaLnBrk="0" fontAlgn="base" hangingPunct="0">
        <a:spcBef>
          <a:spcPct val="0"/>
        </a:spcBef>
        <a:spcAft>
          <a:spcPct val="0"/>
        </a:spcAft>
        <a:defRPr sz="2800" b="1">
          <a:solidFill>
            <a:schemeClr val="tx1"/>
          </a:solidFill>
          <a:latin typeface="Times New Roman" panose="02020603050405020304" pitchFamily="18" charset="0"/>
          <a:ea typeface="黑体" panose="02010609060101010101" pitchFamily="2" charset="-122"/>
        </a:defRPr>
      </a:lvl3pPr>
      <a:lvl4pPr algn="ctr" rtl="0" eaLnBrk="0" fontAlgn="base" hangingPunct="0">
        <a:spcBef>
          <a:spcPct val="0"/>
        </a:spcBef>
        <a:spcAft>
          <a:spcPct val="0"/>
        </a:spcAft>
        <a:defRPr sz="2800" b="1">
          <a:solidFill>
            <a:schemeClr val="tx1"/>
          </a:solidFill>
          <a:latin typeface="Times New Roman" panose="02020603050405020304" pitchFamily="18" charset="0"/>
          <a:ea typeface="黑体" panose="02010609060101010101" pitchFamily="2" charset="-122"/>
        </a:defRPr>
      </a:lvl4pPr>
      <a:lvl5pPr algn="ctr" rtl="0" eaLnBrk="0" fontAlgn="base" hangingPunct="0">
        <a:spcBef>
          <a:spcPct val="0"/>
        </a:spcBef>
        <a:spcAft>
          <a:spcPct val="0"/>
        </a:spcAft>
        <a:defRPr sz="2800" b="1">
          <a:solidFill>
            <a:schemeClr val="tx1"/>
          </a:solidFill>
          <a:latin typeface="Times New Roman" panose="02020603050405020304" pitchFamily="18" charset="0"/>
          <a:ea typeface="黑体" panose="02010609060101010101" pitchFamily="2" charset="-122"/>
        </a:defRPr>
      </a:lvl5pPr>
      <a:lvl6pPr marL="457200" algn="ctr" rtl="0" fontAlgn="base">
        <a:spcBef>
          <a:spcPct val="0"/>
        </a:spcBef>
        <a:spcAft>
          <a:spcPct val="0"/>
        </a:spcAft>
        <a:defRPr sz="2800">
          <a:solidFill>
            <a:schemeClr val="tx1"/>
          </a:solidFill>
          <a:latin typeface="Times New Roman" panose="02020603050405020304" pitchFamily="18" charset="0"/>
          <a:ea typeface="黑体" panose="02010609060101010101" pitchFamily="2" charset="-122"/>
        </a:defRPr>
      </a:lvl6pPr>
      <a:lvl7pPr marL="914400" algn="ctr" rtl="0" fontAlgn="base">
        <a:spcBef>
          <a:spcPct val="0"/>
        </a:spcBef>
        <a:spcAft>
          <a:spcPct val="0"/>
        </a:spcAft>
        <a:defRPr sz="2800">
          <a:solidFill>
            <a:schemeClr val="tx1"/>
          </a:solidFill>
          <a:latin typeface="Times New Roman" panose="02020603050405020304" pitchFamily="18" charset="0"/>
          <a:ea typeface="黑体" panose="02010609060101010101" pitchFamily="2" charset="-122"/>
        </a:defRPr>
      </a:lvl7pPr>
      <a:lvl8pPr marL="1371600" algn="ctr" rtl="0" fontAlgn="base">
        <a:spcBef>
          <a:spcPct val="0"/>
        </a:spcBef>
        <a:spcAft>
          <a:spcPct val="0"/>
        </a:spcAft>
        <a:defRPr sz="2800">
          <a:solidFill>
            <a:schemeClr val="tx1"/>
          </a:solidFill>
          <a:latin typeface="Times New Roman" panose="02020603050405020304" pitchFamily="18" charset="0"/>
          <a:ea typeface="黑体" panose="02010609060101010101" pitchFamily="2" charset="-122"/>
        </a:defRPr>
      </a:lvl8pPr>
      <a:lvl9pPr marL="1828800" algn="ctr" rtl="0" fontAlgn="base">
        <a:spcBef>
          <a:spcPct val="0"/>
        </a:spcBef>
        <a:spcAft>
          <a:spcPct val="0"/>
        </a:spcAft>
        <a:defRPr sz="2800">
          <a:solidFill>
            <a:schemeClr val="tx1"/>
          </a:solidFill>
          <a:latin typeface="Times New Roman" panose="02020603050405020304" pitchFamily="18" charset="0"/>
          <a:ea typeface="黑体" panose="02010609060101010101" pitchFamily="2" charset="-122"/>
        </a:defRPr>
      </a:lvl9pPr>
    </p:titleStyle>
    <p:bodyStyle>
      <a:lvl1pPr marL="342900" indent="-342900" algn="l" rtl="0" eaLnBrk="0" fontAlgn="base" hangingPunct="0">
        <a:lnSpc>
          <a:spcPct val="120000"/>
        </a:lnSpc>
        <a:spcBef>
          <a:spcPct val="0"/>
        </a:spcBef>
        <a:spcAft>
          <a:spcPct val="0"/>
        </a:spcAft>
        <a:defRPr sz="2400" b="1" kern="1200">
          <a:solidFill>
            <a:schemeClr val="tx1"/>
          </a:solidFill>
          <a:latin typeface="+mj-lt"/>
          <a:ea typeface="+mn-ea"/>
          <a:cs typeface="+mn-cs"/>
        </a:defRPr>
      </a:lvl1pPr>
      <a:lvl2pPr marL="457200" algn="l" rtl="0" eaLnBrk="0" fontAlgn="base" hangingPunct="0">
        <a:spcBef>
          <a:spcPct val="20000"/>
        </a:spcBef>
        <a:spcAft>
          <a:spcPct val="0"/>
        </a:spcAft>
        <a:defRPr sz="2000" kern="1200">
          <a:solidFill>
            <a:schemeClr val="tx1"/>
          </a:solidFill>
          <a:latin typeface="+mn-lt"/>
          <a:ea typeface="+mn-ea"/>
          <a:cs typeface="+mn-cs"/>
        </a:defRPr>
      </a:lvl2pPr>
      <a:lvl3pPr marL="914400" algn="l" rtl="0" eaLnBrk="0" fontAlgn="base" hangingPunct="0">
        <a:spcBef>
          <a:spcPct val="20000"/>
        </a:spcBef>
        <a:spcAft>
          <a:spcPct val="0"/>
        </a:spcAft>
        <a:defRPr kern="1200">
          <a:solidFill>
            <a:schemeClr val="tx1"/>
          </a:solidFill>
          <a:latin typeface="+mn-lt"/>
          <a:ea typeface="+mn-ea"/>
          <a:cs typeface="+mn-cs"/>
        </a:defRPr>
      </a:lvl3pPr>
      <a:lvl4pPr marL="1371600" algn="l" rtl="0" eaLnBrk="0" fontAlgn="base" hangingPunct="0">
        <a:spcBef>
          <a:spcPct val="20000"/>
        </a:spcBef>
        <a:spcAft>
          <a:spcPct val="0"/>
        </a:spcAft>
        <a:defRPr sz="1600" kern="1200">
          <a:solidFill>
            <a:schemeClr val="tx1"/>
          </a:solidFill>
          <a:latin typeface="+mn-lt"/>
          <a:ea typeface="+mn-ea"/>
          <a:cs typeface="+mn-cs"/>
        </a:defRPr>
      </a:lvl4pPr>
      <a:lvl5pPr marL="1828800" algn="l" rtl="0" eaLnBrk="0" fontAlgn="base" hangingPunct="0">
        <a:spcBef>
          <a:spcPct val="20000"/>
        </a:spcBef>
        <a:spcAft>
          <a:spcPct val="0"/>
        </a:spcAft>
        <a:defRPr sz="16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image" Target="../media/image12.png"/><Relationship Id="rId4" Type="http://schemas.openxmlformats.org/officeDocument/2006/relationships/image" Target="../media/image11.png"/><Relationship Id="rId3" Type="http://schemas.openxmlformats.org/officeDocument/2006/relationships/slide" Target="slide23.xml"/><Relationship Id="rId2" Type="http://schemas.openxmlformats.org/officeDocument/2006/relationships/slide" Target="slide2.xml"/><Relationship Id="rId1" Type="http://schemas.openxmlformats.org/officeDocument/2006/relationships/image" Target="../media/image10.jpe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0.jpe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2.png"/><Relationship Id="rId1" Type="http://schemas.openxmlformats.org/officeDocument/2006/relationships/image" Target="../media/image11.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2.png"/><Relationship Id="rId1" Type="http://schemas.openxmlformats.org/officeDocument/2006/relationships/image" Target="../media/image11.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2.png"/><Relationship Id="rId1" Type="http://schemas.openxmlformats.org/officeDocument/2006/relationships/image" Target="../media/image11.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2.png"/><Relationship Id="rId1" Type="http://schemas.openxmlformats.org/officeDocument/2006/relationships/image" Target="../media/image11.pn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3.jpe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20.jpeg"/><Relationship Id="rId2" Type="http://schemas.openxmlformats.org/officeDocument/2006/relationships/image" Target="../media/image12.png"/><Relationship Id="rId1" Type="http://schemas.openxmlformats.org/officeDocument/2006/relationships/image" Target="../media/image11.png"/></Relationships>
</file>

<file path=ppt/slides/_rels/slide2.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image" Target="../media/image13.jpeg"/></Relationships>
</file>

<file path=ppt/slides/_rels/slide20.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microsoft.com/office/2007/relationships/hdphoto" Target="../media/image22.wdp"/><Relationship Id="rId6" Type="http://schemas.openxmlformats.org/officeDocument/2006/relationships/image" Target="../media/image21.png"/><Relationship Id="rId5" Type="http://schemas.openxmlformats.org/officeDocument/2006/relationships/image" Target="../media/image20.jpeg"/><Relationship Id="rId4" Type="http://schemas.openxmlformats.org/officeDocument/2006/relationships/image" Target="../media/image19.jpeg"/><Relationship Id="rId3" Type="http://schemas.openxmlformats.org/officeDocument/2006/relationships/image" Target="../media/image18.jpeg"/><Relationship Id="rId2" Type="http://schemas.openxmlformats.org/officeDocument/2006/relationships/image" Target="../media/image12.png"/><Relationship Id="rId1" Type="http://schemas.openxmlformats.org/officeDocument/2006/relationships/image" Target="../media/image11.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2.png"/><Relationship Id="rId1" Type="http://schemas.openxmlformats.org/officeDocument/2006/relationships/image" Target="../media/image11.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2.png"/><Relationship Id="rId1" Type="http://schemas.openxmlformats.org/officeDocument/2006/relationships/image" Target="../media/image11.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2.png"/><Relationship Id="rId1" Type="http://schemas.openxmlformats.org/officeDocument/2006/relationships/image" Target="../media/image11.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7.png"/><Relationship Id="rId1" Type="http://schemas.openxmlformats.org/officeDocument/2006/relationships/image" Target="../media/image16.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2.png"/><Relationship Id="rId1" Type="http://schemas.openxmlformats.org/officeDocument/2006/relationships/image" Target="../media/image11.png"/></Relationships>
</file>

<file path=ppt/slides/_rels/slide5.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microsoft.com/office/2007/relationships/hdphoto" Target="../media/image22.wdp"/><Relationship Id="rId4" Type="http://schemas.openxmlformats.org/officeDocument/2006/relationships/image" Target="../media/image21.png"/><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image" Target="../media/image18.jpe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2.png"/><Relationship Id="rId1" Type="http://schemas.openxmlformats.org/officeDocument/2006/relationships/image" Target="../media/image11.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8.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146" name="图片 1"/>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bwMode="auto">
          <a:xfrm>
            <a:off x="1588" y="0"/>
            <a:ext cx="9140825"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4" name="矩形 5">
            <a:hlinkClick r:id="rId2" action="ppaction://hlinksldjump"/>
          </p:cNvPr>
          <p:cNvSpPr>
            <a:spLocks noChangeArrowheads="1"/>
          </p:cNvSpPr>
          <p:nvPr/>
        </p:nvSpPr>
        <p:spPr bwMode="auto">
          <a:xfrm>
            <a:off x="5559425" y="1570038"/>
            <a:ext cx="2087563" cy="830262"/>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defRPr/>
            </a:pPr>
            <a:r>
              <a:rPr lang="zh-CN" altLang="en-US" sz="4000" b="1" dirty="0">
                <a:solidFill>
                  <a:schemeClr val="tx1">
                    <a:lumMod val="95000"/>
                    <a:lumOff val="5000"/>
                  </a:schemeClr>
                </a:solidFill>
                <a:latin typeface="楷体" panose="02010609060101010101" pitchFamily="49" charset="-122"/>
                <a:ea typeface="楷体" panose="02010609060101010101" pitchFamily="49" charset="-122"/>
              </a:rPr>
              <a:t>第</a:t>
            </a:r>
            <a:r>
              <a:rPr lang="en-US" altLang="zh-CN" sz="4000" b="1" dirty="0">
                <a:solidFill>
                  <a:schemeClr val="tx1">
                    <a:lumMod val="95000"/>
                    <a:lumOff val="5000"/>
                  </a:schemeClr>
                </a:solidFill>
                <a:latin typeface="楷体" panose="02010609060101010101" pitchFamily="49" charset="-122"/>
                <a:ea typeface="楷体" panose="02010609060101010101" pitchFamily="49" charset="-122"/>
              </a:rPr>
              <a:t>1</a:t>
            </a:r>
            <a:r>
              <a:rPr lang="zh-CN" altLang="en-US" sz="4000" b="1" dirty="0">
                <a:solidFill>
                  <a:schemeClr val="tx1">
                    <a:lumMod val="95000"/>
                    <a:lumOff val="5000"/>
                  </a:schemeClr>
                </a:solidFill>
                <a:latin typeface="楷体" panose="02010609060101010101" pitchFamily="49" charset="-122"/>
                <a:ea typeface="楷体" panose="02010609060101010101" pitchFamily="49" charset="-122"/>
              </a:rPr>
              <a:t>课时</a:t>
            </a:r>
            <a:endParaRPr lang="zh-CN" altLang="en-US" sz="4000" b="1" dirty="0">
              <a:solidFill>
                <a:schemeClr val="tx1">
                  <a:lumMod val="95000"/>
                  <a:lumOff val="5000"/>
                </a:schemeClr>
              </a:solidFill>
              <a:latin typeface="楷体" panose="02010609060101010101" pitchFamily="49" charset="-122"/>
              <a:ea typeface="楷体" panose="02010609060101010101" pitchFamily="49" charset="-122"/>
            </a:endParaRPr>
          </a:p>
        </p:txBody>
      </p:sp>
      <p:sp>
        <p:nvSpPr>
          <p:cNvPr id="3075" name="矩形 5">
            <a:hlinkClick r:id="rId3" action="ppaction://hlinksldjump"/>
          </p:cNvPr>
          <p:cNvSpPr>
            <a:spLocks noChangeArrowheads="1"/>
          </p:cNvSpPr>
          <p:nvPr/>
        </p:nvSpPr>
        <p:spPr bwMode="auto">
          <a:xfrm>
            <a:off x="5559425" y="2609850"/>
            <a:ext cx="2084388" cy="830263"/>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defRPr/>
            </a:pPr>
            <a:r>
              <a:rPr lang="zh-CN" altLang="en-US" sz="4000" b="1" dirty="0">
                <a:solidFill>
                  <a:schemeClr val="tx1">
                    <a:lumMod val="95000"/>
                    <a:lumOff val="5000"/>
                  </a:schemeClr>
                </a:solidFill>
                <a:latin typeface="楷体" panose="02010609060101010101" pitchFamily="49" charset="-122"/>
                <a:ea typeface="楷体" panose="02010609060101010101" pitchFamily="49" charset="-122"/>
              </a:rPr>
              <a:t>第</a:t>
            </a:r>
            <a:r>
              <a:rPr lang="en-US" altLang="zh-CN" sz="4000" b="1" dirty="0">
                <a:solidFill>
                  <a:schemeClr val="tx1">
                    <a:lumMod val="95000"/>
                    <a:lumOff val="5000"/>
                  </a:schemeClr>
                </a:solidFill>
                <a:latin typeface="楷体" panose="02010609060101010101" pitchFamily="49" charset="-122"/>
                <a:ea typeface="楷体" panose="02010609060101010101" pitchFamily="49" charset="-122"/>
              </a:rPr>
              <a:t>2</a:t>
            </a:r>
            <a:r>
              <a:rPr lang="zh-CN" altLang="en-US" sz="4000" b="1" dirty="0">
                <a:solidFill>
                  <a:schemeClr val="tx1">
                    <a:lumMod val="95000"/>
                    <a:lumOff val="5000"/>
                  </a:schemeClr>
                </a:solidFill>
                <a:latin typeface="楷体" panose="02010609060101010101" pitchFamily="49" charset="-122"/>
                <a:ea typeface="楷体" panose="02010609060101010101" pitchFamily="49" charset="-122"/>
              </a:rPr>
              <a:t>课时</a:t>
            </a:r>
            <a:endParaRPr lang="zh-CN" altLang="en-US" sz="4000" b="1" dirty="0">
              <a:solidFill>
                <a:schemeClr val="tx1">
                  <a:lumMod val="95000"/>
                  <a:lumOff val="5000"/>
                </a:schemeClr>
              </a:solidFill>
              <a:latin typeface="楷体" panose="02010609060101010101" pitchFamily="49" charset="-122"/>
              <a:ea typeface="楷体" panose="02010609060101010101" pitchFamily="49" charset="-122"/>
            </a:endParaRPr>
          </a:p>
        </p:txBody>
      </p:sp>
      <p:pic>
        <p:nvPicPr>
          <p:cNvPr id="6150" name="图片 2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79838" y="5451475"/>
            <a:ext cx="1184275" cy="37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51" name="图片 2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612313" y="1916113"/>
            <a:ext cx="401637" cy="1231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52" name="图片 2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85813" y="1916113"/>
            <a:ext cx="401638" cy="1231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53" name="图片 2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79838" y="-644525"/>
            <a:ext cx="1184275" cy="37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2"/>
          <p:cNvSpPr txBox="1"/>
          <p:nvPr/>
        </p:nvSpPr>
        <p:spPr>
          <a:xfrm>
            <a:off x="1809345" y="547620"/>
            <a:ext cx="6857999" cy="3933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lnSpc>
                <a:spcPct val="120000"/>
              </a:lnSpc>
              <a:defRPr sz="2800" b="1">
                <a:latin typeface="楷体" panose="02010609060101010101" pitchFamily="49" charset="-122"/>
                <a:ea typeface="楷体" panose="02010609060101010101" pitchFamily="49" charset="-122"/>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pPr algn="ctr">
              <a:lnSpc>
                <a:spcPct val="130000"/>
              </a:lnSpc>
            </a:pPr>
            <a:r>
              <a:rPr lang="zh-CN" altLang="en-US" sz="2800" b="1" dirty="0">
                <a:latin typeface="楷体" panose="02010609060101010101" pitchFamily="49" charset="-122"/>
                <a:ea typeface="楷体" panose="02010609060101010101" pitchFamily="49" charset="-122"/>
              </a:rPr>
              <a:t>狮子和狐狸</a:t>
            </a:r>
            <a:endParaRPr lang="en-US" altLang="zh-CN" sz="2800" b="1" dirty="0">
              <a:latin typeface="楷体" panose="02010609060101010101" pitchFamily="49" charset="-122"/>
              <a:ea typeface="楷体" panose="02010609060101010101" pitchFamily="49" charset="-122"/>
            </a:endParaRPr>
          </a:p>
          <a:p>
            <a:pPr>
              <a:lnSpc>
                <a:spcPct val="130000"/>
              </a:lnSpc>
            </a:pPr>
            <a:r>
              <a:rPr lang="zh-CN" altLang="en-US" dirty="0"/>
              <a:t>    在很久很久以前，有一只狐狸，它从未见过狮子。有一天，它在森林里偶然遇见了这头威风凛凛、体型庞大的百兽之王。第一次见到如此雄伟可怕的生物，狐狸吓得魂飞魄散，立刻没命地逃走了，躲回自己的洞里，久久不敢出来。</a:t>
            </a:r>
            <a:endParaRPr lang="zh-CN" altLang="en-US" dirty="0"/>
          </a:p>
        </p:txBody>
      </p:sp>
      <p:pic>
        <p:nvPicPr>
          <p:cNvPr id="4" name="图片 3"/>
          <p:cNvPicPr>
            <a:picLocks noChangeAspect="1"/>
          </p:cNvPicPr>
          <p:nvPr/>
        </p:nvPicPr>
        <p:blipFill>
          <a:blip r:embed="rId1"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19083" y="1704274"/>
            <a:ext cx="2181346" cy="2181346"/>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2"/>
          <p:cNvSpPr txBox="1"/>
          <p:nvPr/>
        </p:nvSpPr>
        <p:spPr>
          <a:xfrm>
            <a:off x="648510" y="313606"/>
            <a:ext cx="7846979" cy="46772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lnSpc>
                <a:spcPct val="120000"/>
              </a:lnSpc>
              <a:defRPr sz="2800" b="1">
                <a:latin typeface="楷体" panose="02010609060101010101" pitchFamily="49" charset="-122"/>
                <a:ea typeface="楷体" panose="02010609060101010101" pitchFamily="49" charset="-122"/>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r>
              <a:rPr lang="zh-CN" altLang="en-US" dirty="0"/>
              <a:t>    过了一段时间，狐狸又一次遇到了这头狮子。这一次，它虽然还是感到非常害怕，但已经没有第一次那么惊慌失措了。它躲在安全的距离之外，偷偷地观察狮子，看到狮子并没有立刻扑过来，它的心跳才慢慢平复。</a:t>
            </a:r>
            <a:endParaRPr lang="en-US" altLang="zh-CN" dirty="0"/>
          </a:p>
          <a:p>
            <a:r>
              <a:rPr lang="en-US" altLang="zh-CN" dirty="0"/>
              <a:t>    </a:t>
            </a:r>
            <a:r>
              <a:rPr lang="zh-CN" altLang="en-US" dirty="0"/>
              <a:t>等到第三次遇见狮子时，狐狸的反应已经完全不同了。它不再害怕，甚至鼓起了勇气，主动走上前去，像跟老朋友打招呼一样，非常自然地和狮子攀谈起来。</a:t>
            </a:r>
            <a:endParaRPr lang="zh-CN" altLang="en-US"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a:spLocks noChangeArrowheads="1"/>
          </p:cNvSpPr>
          <p:nvPr/>
        </p:nvSpPr>
        <p:spPr bwMode="auto">
          <a:xfrm>
            <a:off x="1781175" y="858838"/>
            <a:ext cx="6842125" cy="1195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indent="-45720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buFont typeface="Wingdings" panose="05000000000000000000" pitchFamily="2" charset="2"/>
              <a:buChar char="Ø"/>
            </a:pPr>
            <a:r>
              <a:rPr lang="zh-CN" altLang="en-US" sz="3200" b="1" dirty="0">
                <a:latin typeface="宋体" panose="02010600030101010101" pitchFamily="2" charset="-122"/>
              </a:rPr>
              <a:t>比较阅读以上两则寓言，交流自己的发现。</a:t>
            </a:r>
            <a:endParaRPr lang="zh-CN" altLang="en-US" sz="3200" b="1" dirty="0">
              <a:latin typeface="宋体" panose="02010600030101010101" pitchFamily="2" charset="-122"/>
            </a:endParaRPr>
          </a:p>
        </p:txBody>
      </p:sp>
      <p:sp>
        <p:nvSpPr>
          <p:cNvPr id="3" name="矩形 5"/>
          <p:cNvSpPr>
            <a:spLocks noChangeArrowheads="1"/>
          </p:cNvSpPr>
          <p:nvPr/>
        </p:nvSpPr>
        <p:spPr bwMode="auto">
          <a:xfrm>
            <a:off x="2295524" y="2290763"/>
            <a:ext cx="6181725" cy="17866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pPr>
            <a:r>
              <a:rPr lang="zh-CN" altLang="en-US" sz="3200" b="1" dirty="0">
                <a:solidFill>
                  <a:srgbClr val="0033CC"/>
                </a:solidFill>
                <a:latin typeface="楷体" panose="02010609060101010101" pitchFamily="49" charset="-122"/>
                <a:ea typeface="楷体" panose="02010609060101010101" pitchFamily="49" charset="-122"/>
              </a:rPr>
              <a:t>    两则故事的内容完全不一样，描述的方式也不同，但表达的寓意类似。</a:t>
            </a:r>
            <a:endParaRPr lang="en-US" altLang="zh-CN" sz="3200" b="1" dirty="0">
              <a:solidFill>
                <a:srgbClr val="0033CC"/>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3315" name="图片 20"/>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779838" y="5451475"/>
            <a:ext cx="1184275" cy="37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16" name="图片 2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612313" y="1916113"/>
            <a:ext cx="401637" cy="1231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17" name="图片 2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85813" y="1916113"/>
            <a:ext cx="401638" cy="1231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18" name="图片 20"/>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779838" y="-644525"/>
            <a:ext cx="1184275" cy="37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矩形 8"/>
          <p:cNvSpPr>
            <a:spLocks noChangeArrowheads="1"/>
          </p:cNvSpPr>
          <p:nvPr/>
        </p:nvSpPr>
        <p:spPr bwMode="auto">
          <a:xfrm>
            <a:off x="1241425" y="671513"/>
            <a:ext cx="7356665" cy="3841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lnSpc>
                <a:spcPct val="130000"/>
              </a:lnSpc>
            </a:pPr>
            <a:r>
              <a:rPr lang="zh-CN" altLang="en-US" sz="3200" b="1" dirty="0">
                <a:latin typeface="楷体" panose="02010609060101010101" pitchFamily="49" charset="-122"/>
                <a:ea typeface="楷体" panose="02010609060101010101" pitchFamily="49" charset="-122"/>
              </a:rPr>
              <a:t>叶公好龙</a:t>
            </a:r>
            <a:endParaRPr lang="zh-CN" altLang="en-US" sz="3200" b="1" dirty="0">
              <a:latin typeface="楷体" panose="02010609060101010101" pitchFamily="49" charset="-122"/>
              <a:ea typeface="楷体" panose="02010609060101010101" pitchFamily="49" charset="-122"/>
            </a:endParaRPr>
          </a:p>
          <a:p>
            <a:pPr eaLnBrk="1" hangingPunct="1">
              <a:lnSpc>
                <a:spcPct val="130000"/>
              </a:lnSpc>
            </a:pPr>
            <a:r>
              <a:rPr lang="zh-CN" altLang="en-US" sz="3200" b="1" dirty="0">
                <a:latin typeface="楷体" panose="02010609060101010101" pitchFamily="49" charset="-122"/>
                <a:ea typeface="楷体" panose="02010609060101010101" pitchFamily="49" charset="-122"/>
              </a:rPr>
              <a:t>    古时候有个叶公，非常喜欢龙。他穿的衣服上绣着龙，戴的帽子上镶着龙；住的房子也一样，墙壁上画着龙，柱子上雕着龙。这些龙张牙舞爪，回旋盘绕，好像在云雾里飞翔。</a:t>
            </a:r>
            <a:endParaRPr lang="en-US" altLang="zh-CN" sz="3200" b="1" dirty="0">
              <a:latin typeface="楷体" panose="02010609060101010101" pitchFamily="49" charset="-122"/>
              <a:ea typeface="楷体" panose="02010609060101010101" pitchFamily="49" charset="-122"/>
            </a:endParaRPr>
          </a:p>
        </p:txBody>
      </p:sp>
      <p:sp>
        <p:nvSpPr>
          <p:cNvPr id="4" name="矩形 2"/>
          <p:cNvSpPr>
            <a:spLocks noChangeArrowheads="1"/>
          </p:cNvSpPr>
          <p:nvPr/>
        </p:nvSpPr>
        <p:spPr bwMode="auto">
          <a:xfrm>
            <a:off x="608013" y="314325"/>
            <a:ext cx="190023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3200" b="1" dirty="0">
                <a:solidFill>
                  <a:srgbClr val="FF9900"/>
                </a:solidFill>
                <a:latin typeface="黑体" panose="02010609060101010101" pitchFamily="2" charset="-122"/>
                <a:ea typeface="黑体" panose="02010609060101010101" pitchFamily="2" charset="-122"/>
              </a:rPr>
              <a:t>习得方法</a:t>
            </a:r>
            <a:endParaRPr lang="zh-CN" altLang="en-US" sz="3200" b="1" dirty="0">
              <a:solidFill>
                <a:srgbClr val="FF9900"/>
              </a:solidFill>
              <a:latin typeface="黑体" panose="02010609060101010101" pitchFamily="2" charset="-122"/>
              <a:ea typeface="黑体" panose="0201060906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4338" name="图片 20"/>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779838" y="5451475"/>
            <a:ext cx="1184275" cy="37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39" name="图片 2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612313" y="1916113"/>
            <a:ext cx="401637" cy="1231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40" name="图片 2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85813" y="1916113"/>
            <a:ext cx="401638" cy="1231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41" name="图片 20"/>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779838" y="-644525"/>
            <a:ext cx="1184275" cy="37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矩形 6"/>
          <p:cNvSpPr>
            <a:spLocks noChangeArrowheads="1"/>
          </p:cNvSpPr>
          <p:nvPr/>
        </p:nvSpPr>
        <p:spPr bwMode="auto">
          <a:xfrm>
            <a:off x="803275" y="1311275"/>
            <a:ext cx="7889875" cy="2562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pPr>
            <a:r>
              <a:rPr lang="zh-CN" altLang="en-US" sz="3200" b="1" dirty="0">
                <a:latin typeface="楷体" panose="02010609060101010101" pitchFamily="49" charset="-122"/>
                <a:ea typeface="楷体" panose="02010609060101010101" pitchFamily="49" charset="-122"/>
              </a:rPr>
              <a:t>    天上的真龙听说叶公这么喜欢龙，就决定去拜访他。霎时间，乌云滚滚，雷电交加，真龙到了叶公家里，把头伸进了南窗，把尾巴绕到了北窗。</a:t>
            </a:r>
            <a:endParaRPr lang="en-US" altLang="zh-CN" sz="3200" b="1" dirty="0">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5362" name="图片 20"/>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779838" y="5451475"/>
            <a:ext cx="1184275" cy="37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3" name="图片 2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612313" y="1916113"/>
            <a:ext cx="401637" cy="1231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4" name="图片 2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85813" y="1916113"/>
            <a:ext cx="401638" cy="1231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5" name="图片 20"/>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779838" y="-644525"/>
            <a:ext cx="1184275" cy="37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矩形 5"/>
          <p:cNvSpPr>
            <a:spLocks noChangeArrowheads="1"/>
          </p:cNvSpPr>
          <p:nvPr/>
        </p:nvSpPr>
        <p:spPr bwMode="auto">
          <a:xfrm>
            <a:off x="649288" y="1611313"/>
            <a:ext cx="8032750" cy="1920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pPr>
            <a:r>
              <a:rPr lang="en-US" altLang="zh-CN" sz="3200" b="1" dirty="0">
                <a:latin typeface="楷体" panose="02010609060101010101" pitchFamily="49" charset="-122"/>
                <a:ea typeface="楷体" panose="02010609060101010101" pitchFamily="49" charset="-122"/>
              </a:rPr>
              <a:t>    </a:t>
            </a:r>
            <a:r>
              <a:rPr lang="zh-CN" altLang="en-US" sz="3200" b="1" dirty="0">
                <a:latin typeface="楷体" panose="02010609060101010101" pitchFamily="49" charset="-122"/>
                <a:ea typeface="楷体" panose="02010609060101010101" pitchFamily="49" charset="-122"/>
              </a:rPr>
              <a:t>叶公见了真龙，吓得脸色发白，浑身发抖，连忙跑走了。原来他喜欢的不是真龙。</a:t>
            </a:r>
            <a:endParaRPr lang="en-US" altLang="zh-CN" sz="3200" b="1" dirty="0">
              <a:latin typeface="楷体" panose="02010609060101010101" pitchFamily="49" charset="-122"/>
              <a:ea typeface="楷体" panose="02010609060101010101" pitchFamily="49" charset="-122"/>
            </a:endParaRPr>
          </a:p>
          <a:p>
            <a:pPr algn="r" eaLnBrk="1" hangingPunct="1">
              <a:lnSpc>
                <a:spcPct val="130000"/>
              </a:lnSpc>
            </a:pPr>
            <a:r>
              <a:rPr lang="en-US" altLang="zh-CN" sz="3200" b="1" dirty="0">
                <a:latin typeface="楷体" panose="02010609060101010101" pitchFamily="49" charset="-122"/>
                <a:ea typeface="楷体" panose="02010609060101010101" pitchFamily="49" charset="-122"/>
              </a:rPr>
              <a:t>——</a:t>
            </a:r>
            <a:r>
              <a:rPr lang="zh-CN" altLang="en-US" sz="3200" b="1" dirty="0">
                <a:latin typeface="楷体" panose="02010609060101010101" pitchFamily="49" charset="-122"/>
                <a:ea typeface="楷体" panose="02010609060101010101" pitchFamily="49" charset="-122"/>
              </a:rPr>
              <a:t>根据</a:t>
            </a:r>
            <a:r>
              <a:rPr lang="en-US" altLang="zh-CN" sz="3200" b="1" dirty="0">
                <a:latin typeface="楷体" panose="02010609060101010101" pitchFamily="49" charset="-122"/>
                <a:ea typeface="楷体" panose="02010609060101010101" pitchFamily="49" charset="-122"/>
              </a:rPr>
              <a:t>《</a:t>
            </a:r>
            <a:r>
              <a:rPr lang="zh-CN" altLang="en-US" sz="3200" b="1" dirty="0">
                <a:latin typeface="楷体" panose="02010609060101010101" pitchFamily="49" charset="-122"/>
                <a:ea typeface="楷体" panose="02010609060101010101" pitchFamily="49" charset="-122"/>
              </a:rPr>
              <a:t>新序</a:t>
            </a:r>
            <a:r>
              <a:rPr lang="en-US" altLang="zh-CN" sz="3200" b="1" dirty="0">
                <a:latin typeface="楷体" panose="02010609060101010101" pitchFamily="49" charset="-122"/>
                <a:ea typeface="楷体" panose="02010609060101010101" pitchFamily="49" charset="-122"/>
              </a:rPr>
              <a:t>·</a:t>
            </a:r>
            <a:r>
              <a:rPr lang="zh-CN" altLang="en-US" sz="3200" b="1" dirty="0">
                <a:latin typeface="楷体" panose="02010609060101010101" pitchFamily="49" charset="-122"/>
                <a:ea typeface="楷体" panose="02010609060101010101" pitchFamily="49" charset="-122"/>
              </a:rPr>
              <a:t>杂事</a:t>
            </a:r>
            <a:r>
              <a:rPr lang="en-US" altLang="zh-CN" sz="3200" b="1" dirty="0">
                <a:latin typeface="楷体" panose="02010609060101010101" pitchFamily="49" charset="-122"/>
                <a:ea typeface="楷体" panose="02010609060101010101" pitchFamily="49" charset="-122"/>
              </a:rPr>
              <a:t>》</a:t>
            </a:r>
            <a:r>
              <a:rPr lang="zh-CN" altLang="en-US" sz="3200" b="1" dirty="0">
                <a:latin typeface="楷体" panose="02010609060101010101" pitchFamily="49" charset="-122"/>
                <a:ea typeface="楷体" panose="02010609060101010101" pitchFamily="49" charset="-122"/>
              </a:rPr>
              <a:t>相关内容改写。</a:t>
            </a:r>
            <a:endParaRPr lang="en-US" altLang="zh-CN" sz="3200" b="1" dirty="0">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386" name="文本框 1"/>
          <p:cNvSpPr txBox="1">
            <a:spLocks noChangeArrowheads="1"/>
          </p:cNvSpPr>
          <p:nvPr/>
        </p:nvSpPr>
        <p:spPr bwMode="auto">
          <a:xfrm>
            <a:off x="1543050" y="494387"/>
            <a:ext cx="6842125" cy="1057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indent="-45720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buFont typeface="Wingdings" panose="05000000000000000000" pitchFamily="2" charset="2"/>
              <a:buChar char="Ø"/>
            </a:pPr>
            <a:r>
              <a:rPr lang="zh-CN" altLang="en-US" sz="2800" b="1" dirty="0">
                <a:latin typeface="宋体" panose="02010600030101010101" pitchFamily="2" charset="-122"/>
              </a:rPr>
              <a:t>朗读片段，交流：这个片段讲了一个什么故事？</a:t>
            </a:r>
            <a:endParaRPr lang="zh-CN" altLang="en-US" sz="2800" b="1" dirty="0">
              <a:latin typeface="宋体" panose="02010600030101010101" pitchFamily="2" charset="-122"/>
            </a:endParaRPr>
          </a:p>
        </p:txBody>
      </p:sp>
      <p:sp>
        <p:nvSpPr>
          <p:cNvPr id="3" name="文本框 2"/>
          <p:cNvSpPr txBox="1">
            <a:spLocks noChangeArrowheads="1"/>
          </p:cNvSpPr>
          <p:nvPr/>
        </p:nvSpPr>
        <p:spPr bwMode="auto">
          <a:xfrm>
            <a:off x="1543050" y="2688351"/>
            <a:ext cx="7186613" cy="54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indent="-45720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buFont typeface="Wingdings" panose="05000000000000000000" pitchFamily="2" charset="2"/>
              <a:buChar char="Ø"/>
            </a:pPr>
            <a:r>
              <a:rPr lang="zh-CN" altLang="en-US" sz="2800" b="1" dirty="0">
                <a:latin typeface="宋体" panose="02010600030101010101" pitchFamily="2" charset="-122"/>
              </a:rPr>
              <a:t>你从中明白了什么道理？</a:t>
            </a:r>
            <a:endParaRPr lang="zh-CN" altLang="en-US" sz="2800" b="1" dirty="0">
              <a:latin typeface="宋体" panose="02010600030101010101" pitchFamily="2" charset="-122"/>
            </a:endParaRPr>
          </a:p>
        </p:txBody>
      </p:sp>
      <p:pic>
        <p:nvPicPr>
          <p:cNvPr id="16388" name="图片 20"/>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779838" y="5451475"/>
            <a:ext cx="1184275" cy="37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89" name="图片 2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612313" y="1830388"/>
            <a:ext cx="401637" cy="1231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90" name="图片 2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85813" y="1830388"/>
            <a:ext cx="401638" cy="1231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91" name="图片 20"/>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779838" y="-644525"/>
            <a:ext cx="1184275" cy="37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矩形 5"/>
          <p:cNvSpPr>
            <a:spLocks noChangeArrowheads="1"/>
          </p:cNvSpPr>
          <p:nvPr/>
        </p:nvSpPr>
        <p:spPr bwMode="auto">
          <a:xfrm>
            <a:off x="1952624" y="1591369"/>
            <a:ext cx="6534151" cy="1057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pPr>
            <a:r>
              <a:rPr lang="zh-CN" altLang="en-US" sz="2800" b="1" dirty="0">
                <a:solidFill>
                  <a:srgbClr val="0033CC"/>
                </a:solidFill>
                <a:latin typeface="楷体" panose="02010609060101010101" pitchFamily="49" charset="-122"/>
                <a:ea typeface="楷体" panose="02010609060101010101" pitchFamily="49" charset="-122"/>
              </a:rPr>
              <a:t>    叶公很喜欢龙，但他见到真龙后却被吓跑了。</a:t>
            </a:r>
            <a:endParaRPr lang="en-US" altLang="zh-CN" sz="2800" b="1" dirty="0">
              <a:solidFill>
                <a:srgbClr val="0033CC"/>
              </a:solidFill>
              <a:latin typeface="楷体" panose="02010609060101010101" pitchFamily="49" charset="-122"/>
              <a:ea typeface="楷体" panose="02010609060101010101" pitchFamily="49" charset="-122"/>
            </a:endParaRPr>
          </a:p>
        </p:txBody>
      </p:sp>
      <p:sp>
        <p:nvSpPr>
          <p:cNvPr id="4" name="矩形 5"/>
          <p:cNvSpPr>
            <a:spLocks noChangeArrowheads="1"/>
          </p:cNvSpPr>
          <p:nvPr/>
        </p:nvSpPr>
        <p:spPr bwMode="auto">
          <a:xfrm>
            <a:off x="1952624" y="3229076"/>
            <a:ext cx="6332539" cy="15748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pPr>
            <a:r>
              <a:rPr lang="zh-CN" altLang="en-US" sz="2800" b="1" dirty="0">
                <a:solidFill>
                  <a:srgbClr val="0033CC"/>
                </a:solidFill>
                <a:latin typeface="楷体" panose="02010609060101010101" pitchFamily="49" charset="-122"/>
                <a:ea typeface="楷体" panose="02010609060101010101" pitchFamily="49" charset="-122"/>
              </a:rPr>
              <a:t>    做人要诚实，要做一个言行一致的人。喜欢一样东西，不能只看它的表面，而要深入了解它的内在。</a:t>
            </a:r>
            <a:endParaRPr lang="en-US" altLang="zh-CN" sz="2800" b="1" dirty="0">
              <a:solidFill>
                <a:srgbClr val="0033CC"/>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randombar(horizont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randombar(horizontal)">
                                      <p:cBhvr>
                                        <p:cTn id="1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p:bldP spid="4"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a:spLocks noChangeArrowheads="1"/>
          </p:cNvSpPr>
          <p:nvPr/>
        </p:nvSpPr>
        <p:spPr bwMode="auto">
          <a:xfrm>
            <a:off x="1628775" y="827762"/>
            <a:ext cx="6842125" cy="1195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indent="-45720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buFont typeface="Wingdings" panose="05000000000000000000" pitchFamily="2" charset="2"/>
              <a:buChar char="Ø"/>
            </a:pPr>
            <a:r>
              <a:rPr lang="zh-CN" altLang="en-US" sz="3200" b="1" dirty="0">
                <a:latin typeface="宋体" panose="02010600030101010101" pitchFamily="2" charset="-122"/>
              </a:rPr>
              <a:t>讨论：你在生活中碰到过这样的人或事吗？</a:t>
            </a:r>
            <a:endParaRPr lang="zh-CN" altLang="en-US" sz="3200" b="1" dirty="0">
              <a:latin typeface="宋体" panose="02010600030101010101" pitchFamily="2" charset="-122"/>
            </a:endParaRPr>
          </a:p>
        </p:txBody>
      </p:sp>
      <p:pic>
        <p:nvPicPr>
          <p:cNvPr id="1026"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161912" y="2023474"/>
            <a:ext cx="3775850" cy="263942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3"/>
          <p:cNvSpPr txBox="1">
            <a:spLocks noChangeArrowheads="1"/>
          </p:cNvSpPr>
          <p:nvPr/>
        </p:nvSpPr>
        <p:spPr bwMode="auto">
          <a:xfrm>
            <a:off x="1447800" y="722987"/>
            <a:ext cx="7458075" cy="6047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457200" indent="-45720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buFont typeface="Wingdings" panose="05000000000000000000" pitchFamily="2" charset="2"/>
              <a:buChar char="Ø"/>
            </a:pPr>
            <a:r>
              <a:rPr lang="zh-CN" altLang="en-US" sz="3200" b="1" dirty="0">
                <a:latin typeface="宋体" panose="02010600030101010101" pitchFamily="2" charset="-122"/>
              </a:rPr>
              <a:t>思考：我们应该怎样阅读寓言故事？</a:t>
            </a:r>
            <a:endParaRPr lang="zh-CN" altLang="en-US" sz="3200" b="1" dirty="0">
              <a:latin typeface="宋体" panose="02010600030101010101" pitchFamily="2" charset="-122"/>
            </a:endParaRPr>
          </a:p>
        </p:txBody>
      </p:sp>
      <p:sp>
        <p:nvSpPr>
          <p:cNvPr id="6" name="文本框 5"/>
          <p:cNvSpPr txBox="1"/>
          <p:nvPr/>
        </p:nvSpPr>
        <p:spPr>
          <a:xfrm>
            <a:off x="1868090" y="1615172"/>
            <a:ext cx="6522244" cy="1281889"/>
          </a:xfrm>
          <a:prstGeom prst="rect">
            <a:avLst/>
          </a:prstGeom>
          <a:noFill/>
        </p:spPr>
        <p:txBody>
          <a:bodyPr wrap="square">
            <a:spAutoFit/>
          </a:bodyPr>
          <a:lstStyle/>
          <a:p>
            <a:pPr marL="285750" indent="-285750">
              <a:lnSpc>
                <a:spcPct val="130000"/>
              </a:lnSpc>
              <a:buFont typeface="Wingdings" panose="05000000000000000000" pitchFamily="2" charset="2"/>
              <a:buChar char="ü"/>
            </a:pPr>
            <a:r>
              <a:rPr lang="zh-CN" altLang="en-US" sz="3200" b="1" dirty="0">
                <a:solidFill>
                  <a:srgbClr val="0000FF"/>
                </a:solidFill>
                <a:latin typeface="楷体" panose="02010609060101010101" pitchFamily="49" charset="-122"/>
                <a:ea typeface="楷体" panose="02010609060101010101" pitchFamily="49" charset="-122"/>
              </a:rPr>
              <a:t>读寓言，先要读懂故事内容，再体会故事中的道理。</a:t>
            </a:r>
            <a:endParaRPr lang="zh-CN" altLang="en-US" sz="3200" b="1" dirty="0">
              <a:solidFill>
                <a:srgbClr val="0000FF"/>
              </a:solidFill>
              <a:latin typeface="楷体" panose="02010609060101010101" pitchFamily="49" charset="-122"/>
              <a:ea typeface="楷体" panose="02010609060101010101" pitchFamily="49" charset="-122"/>
            </a:endParaRPr>
          </a:p>
        </p:txBody>
      </p:sp>
      <p:sp>
        <p:nvSpPr>
          <p:cNvPr id="7" name="文本框 6"/>
          <p:cNvSpPr txBox="1"/>
          <p:nvPr/>
        </p:nvSpPr>
        <p:spPr>
          <a:xfrm>
            <a:off x="1868090" y="2996297"/>
            <a:ext cx="6522244" cy="1281889"/>
          </a:xfrm>
          <a:prstGeom prst="rect">
            <a:avLst/>
          </a:prstGeom>
          <a:noFill/>
        </p:spPr>
        <p:txBody>
          <a:bodyPr wrap="square">
            <a:spAutoFit/>
          </a:bodyPr>
          <a:lstStyle/>
          <a:p>
            <a:pPr marL="285750" indent="-285750" eaLnBrk="1" hangingPunct="1">
              <a:lnSpc>
                <a:spcPct val="130000"/>
              </a:lnSpc>
              <a:buFont typeface="Wingdings" panose="05000000000000000000" pitchFamily="2" charset="2"/>
              <a:buChar char="ü"/>
            </a:pPr>
            <a:r>
              <a:rPr lang="zh-CN" altLang="en-US" sz="3200" b="1" dirty="0">
                <a:solidFill>
                  <a:srgbClr val="0000FF"/>
                </a:solidFill>
                <a:latin typeface="楷体" panose="02010609060101010101" pitchFamily="49" charset="-122"/>
                <a:ea typeface="楷体" panose="02010609060101010101" pitchFamily="49" charset="-122"/>
              </a:rPr>
              <a:t>联系生活中的人和事，可以帮助我们更深入地理解故事中的道理。</a:t>
            </a:r>
            <a:endParaRPr lang="zh-CN" altLang="en-US" sz="3200" b="1" dirty="0">
              <a:solidFill>
                <a:srgbClr val="0000FF"/>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8434" name="矩形 5"/>
          <p:cNvSpPr>
            <a:spLocks noChangeArrowheads="1"/>
          </p:cNvSpPr>
          <p:nvPr/>
        </p:nvSpPr>
        <p:spPr bwMode="auto">
          <a:xfrm>
            <a:off x="1439862" y="1916113"/>
            <a:ext cx="5349875" cy="14542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3200" b="1" dirty="0">
                <a:latin typeface="楷体" panose="02010609060101010101" pitchFamily="49" charset="-122"/>
                <a:ea typeface="楷体" panose="02010609060101010101" pitchFamily="49" charset="-122"/>
              </a:rPr>
              <a:t>    读懂内容  体会道理</a:t>
            </a:r>
            <a:endParaRPr lang="en-US" altLang="zh-CN" sz="3200" b="1" dirty="0">
              <a:latin typeface="楷体" panose="02010609060101010101" pitchFamily="49" charset="-122"/>
              <a:ea typeface="楷体" panose="02010609060101010101" pitchFamily="49" charset="-122"/>
            </a:endParaRPr>
          </a:p>
          <a:p>
            <a:pPr eaLnBrk="1" hangingPunct="1">
              <a:lnSpc>
                <a:spcPct val="150000"/>
              </a:lnSpc>
            </a:pPr>
            <a:r>
              <a:rPr lang="en-US" altLang="zh-CN" sz="3200" b="1" dirty="0">
                <a:latin typeface="楷体" panose="02010609060101010101" pitchFamily="49" charset="-122"/>
                <a:ea typeface="楷体" panose="02010609060101010101" pitchFamily="49" charset="-122"/>
              </a:rPr>
              <a:t>    </a:t>
            </a:r>
            <a:r>
              <a:rPr lang="zh-CN" altLang="en-US" sz="3200" b="1" dirty="0">
                <a:latin typeface="楷体" panose="02010609060101010101" pitchFamily="49" charset="-122"/>
                <a:ea typeface="楷体" panose="02010609060101010101" pitchFamily="49" charset="-122"/>
              </a:rPr>
              <a:t>联系生活  深入理解</a:t>
            </a:r>
            <a:endParaRPr lang="en-US" altLang="zh-CN" sz="3200" b="1" dirty="0">
              <a:latin typeface="楷体" panose="02010609060101010101" pitchFamily="49" charset="-122"/>
              <a:ea typeface="楷体" panose="02010609060101010101" pitchFamily="49" charset="-122"/>
            </a:endParaRPr>
          </a:p>
        </p:txBody>
      </p:sp>
      <p:sp>
        <p:nvSpPr>
          <p:cNvPr id="18435" name="矩形 2"/>
          <p:cNvSpPr>
            <a:spLocks noChangeArrowheads="1"/>
          </p:cNvSpPr>
          <p:nvPr/>
        </p:nvSpPr>
        <p:spPr bwMode="auto">
          <a:xfrm>
            <a:off x="3379788" y="701675"/>
            <a:ext cx="2927350" cy="6047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pPr>
            <a:r>
              <a:rPr lang="zh-CN" altLang="en-US" sz="3200" b="1" dirty="0">
                <a:latin typeface="宋体" panose="02010600030101010101" pitchFamily="2" charset="-122"/>
              </a:rPr>
              <a:t>阅读方法</a:t>
            </a:r>
            <a:endParaRPr lang="zh-CN" altLang="en-US" sz="3200" b="1" dirty="0">
              <a:latin typeface="宋体" panose="02010600030101010101" pitchFamily="2" charset="-122"/>
            </a:endParaRPr>
          </a:p>
        </p:txBody>
      </p:sp>
      <p:pic>
        <p:nvPicPr>
          <p:cNvPr id="18436" name="图片 20"/>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779838" y="5451475"/>
            <a:ext cx="1184275" cy="37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37" name="图片 2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612313" y="1916113"/>
            <a:ext cx="401637" cy="1231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38" name="图片 2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85813" y="1916113"/>
            <a:ext cx="401638" cy="1231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39" name="图片 20"/>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779838" y="-644525"/>
            <a:ext cx="1184275" cy="37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图片 1"/>
          <p:cNvPicPr>
            <a:picLocks noChangeAspect="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6173665" y="1351695"/>
            <a:ext cx="2440109" cy="2440109"/>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635000" y="1046163"/>
            <a:ext cx="7874000" cy="623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457200" indent="-457200" eaLnBrk="1" hangingPunct="1">
              <a:lnSpc>
                <a:spcPct val="120000"/>
              </a:lnSpc>
              <a:buFont typeface="Wingdings" panose="05000000000000000000" pitchFamily="2" charset="2"/>
              <a:buChar char="Ø"/>
            </a:pPr>
            <a:r>
              <a:rPr lang="zh-CN" altLang="en-US" sz="3200" b="1" dirty="0">
                <a:latin typeface="宋体" panose="02010600030101010101" pitchFamily="2" charset="-122"/>
              </a:rPr>
              <a:t>看图猜故事，下面是哪些寓言故事？</a:t>
            </a:r>
            <a:endParaRPr lang="zh-CN" altLang="en-US" sz="3200" b="1" dirty="0">
              <a:latin typeface="宋体" panose="02010600030101010101" pitchFamily="2" charset="-122"/>
            </a:endParaRPr>
          </a:p>
        </p:txBody>
      </p:sp>
      <p:sp>
        <p:nvSpPr>
          <p:cNvPr id="7171" name="矩形 2"/>
          <p:cNvSpPr>
            <a:spLocks noChangeArrowheads="1"/>
          </p:cNvSpPr>
          <p:nvPr/>
        </p:nvSpPr>
        <p:spPr bwMode="auto">
          <a:xfrm>
            <a:off x="274638" y="254000"/>
            <a:ext cx="20669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3200" b="1" dirty="0">
                <a:solidFill>
                  <a:srgbClr val="FF9900"/>
                </a:solidFill>
                <a:latin typeface="黑体" panose="02010609060101010101" pitchFamily="2" charset="-122"/>
                <a:ea typeface="黑体" panose="02010609060101010101" pitchFamily="2" charset="-122"/>
              </a:rPr>
              <a:t>图片导入</a:t>
            </a:r>
            <a:endParaRPr lang="zh-CN" altLang="en-US" sz="3200" b="1" dirty="0">
              <a:solidFill>
                <a:srgbClr val="FF9900"/>
              </a:solidFill>
              <a:latin typeface="黑体" panose="02010609060101010101" pitchFamily="2" charset="-122"/>
              <a:ea typeface="黑体" panose="02010609060101010101" pitchFamily="2" charset="-122"/>
            </a:endParaRPr>
          </a:p>
        </p:txBody>
      </p:sp>
      <p:sp>
        <p:nvSpPr>
          <p:cNvPr id="7172" name="矩形 5"/>
          <p:cNvSpPr>
            <a:spLocks noChangeArrowheads="1"/>
          </p:cNvSpPr>
          <p:nvPr/>
        </p:nvSpPr>
        <p:spPr bwMode="auto">
          <a:xfrm>
            <a:off x="3732213" y="295275"/>
            <a:ext cx="1679575" cy="604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pPr>
            <a:r>
              <a:rPr lang="zh-CN" altLang="en-US" sz="3200" b="1">
                <a:solidFill>
                  <a:srgbClr val="0000FF"/>
                </a:solidFill>
                <a:latin typeface="楷体" panose="02010609060101010101" pitchFamily="49" charset="-122"/>
                <a:ea typeface="楷体" panose="02010609060101010101" pitchFamily="49" charset="-122"/>
              </a:rPr>
              <a:t>第</a:t>
            </a:r>
            <a:r>
              <a:rPr lang="en-US" altLang="zh-CN" sz="3200" b="1">
                <a:solidFill>
                  <a:srgbClr val="0000FF"/>
                </a:solidFill>
                <a:latin typeface="楷体" panose="02010609060101010101" pitchFamily="49" charset="-122"/>
                <a:ea typeface="楷体" panose="02010609060101010101" pitchFamily="49" charset="-122"/>
              </a:rPr>
              <a:t>1</a:t>
            </a:r>
            <a:r>
              <a:rPr lang="zh-CN" altLang="en-US" sz="3200" b="1">
                <a:solidFill>
                  <a:srgbClr val="0000FF"/>
                </a:solidFill>
                <a:latin typeface="楷体" panose="02010609060101010101" pitchFamily="49" charset="-122"/>
                <a:ea typeface="楷体" panose="02010609060101010101" pitchFamily="49" charset="-122"/>
              </a:rPr>
              <a:t>课时</a:t>
            </a:r>
            <a:endParaRPr lang="zh-CN" altLang="en-US" sz="3200" b="1">
              <a:solidFill>
                <a:srgbClr val="0000FF"/>
              </a:solidFill>
              <a:latin typeface="楷体" panose="02010609060101010101" pitchFamily="49" charset="-122"/>
              <a:ea typeface="楷体" panose="02010609060101010101" pitchFamily="49" charset="-122"/>
            </a:endParaRPr>
          </a:p>
        </p:txBody>
      </p:sp>
      <p:pic>
        <p:nvPicPr>
          <p:cNvPr id="3"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920350" y="2032848"/>
            <a:ext cx="2238100" cy="16303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54114" y="2032274"/>
            <a:ext cx="2176898" cy="1630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34384" y="2032274"/>
            <a:ext cx="2395047" cy="1630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矩形 5"/>
          <p:cNvSpPr>
            <a:spLocks noChangeArrowheads="1"/>
          </p:cNvSpPr>
          <p:nvPr/>
        </p:nvSpPr>
        <p:spPr bwMode="auto">
          <a:xfrm>
            <a:off x="920350" y="3794918"/>
            <a:ext cx="2395047" cy="604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pPr>
            <a:r>
              <a:rPr lang="zh-CN" altLang="en-US" sz="3200" b="1" dirty="0">
                <a:solidFill>
                  <a:srgbClr val="0033CC"/>
                </a:solidFill>
                <a:latin typeface="楷体" panose="02010609060101010101" pitchFamily="49" charset="-122"/>
                <a:ea typeface="楷体" panose="02010609060101010101" pitchFamily="49" charset="-122"/>
              </a:rPr>
              <a:t>狐狸与葡萄</a:t>
            </a:r>
            <a:endParaRPr lang="zh-CN" altLang="en-US" sz="3200" b="1" dirty="0">
              <a:solidFill>
                <a:srgbClr val="0033CC"/>
              </a:solidFill>
              <a:latin typeface="楷体" panose="02010609060101010101" pitchFamily="49" charset="-122"/>
              <a:ea typeface="楷体" panose="02010609060101010101" pitchFamily="49" charset="-122"/>
            </a:endParaRPr>
          </a:p>
        </p:txBody>
      </p:sp>
      <p:sp>
        <p:nvSpPr>
          <p:cNvPr id="7" name="矩形 6"/>
          <p:cNvSpPr>
            <a:spLocks noChangeArrowheads="1"/>
          </p:cNvSpPr>
          <p:nvPr/>
        </p:nvSpPr>
        <p:spPr bwMode="auto">
          <a:xfrm>
            <a:off x="3741369" y="3794918"/>
            <a:ext cx="2395047" cy="604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pPr>
            <a:r>
              <a:rPr lang="zh-CN" altLang="en-US" sz="3200" b="1" dirty="0">
                <a:solidFill>
                  <a:srgbClr val="0033CC"/>
                </a:solidFill>
                <a:latin typeface="楷体" panose="02010609060101010101" pitchFamily="49" charset="-122"/>
                <a:ea typeface="楷体" panose="02010609060101010101" pitchFamily="49" charset="-122"/>
              </a:rPr>
              <a:t>龟兔赛跑</a:t>
            </a:r>
            <a:endParaRPr lang="zh-CN" altLang="en-US" sz="3200" b="1" dirty="0">
              <a:solidFill>
                <a:srgbClr val="0033CC"/>
              </a:solidFill>
              <a:latin typeface="楷体" panose="02010609060101010101" pitchFamily="49" charset="-122"/>
              <a:ea typeface="楷体" panose="02010609060101010101" pitchFamily="49" charset="-122"/>
            </a:endParaRPr>
          </a:p>
        </p:txBody>
      </p:sp>
      <p:sp>
        <p:nvSpPr>
          <p:cNvPr id="8" name="矩形 7"/>
          <p:cNvSpPr>
            <a:spLocks noChangeArrowheads="1"/>
          </p:cNvSpPr>
          <p:nvPr/>
        </p:nvSpPr>
        <p:spPr bwMode="auto">
          <a:xfrm>
            <a:off x="6348383" y="3794918"/>
            <a:ext cx="2395047" cy="604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pPr>
            <a:r>
              <a:rPr lang="zh-CN" altLang="en-US" sz="3200" b="1" dirty="0">
                <a:solidFill>
                  <a:srgbClr val="0033CC"/>
                </a:solidFill>
                <a:latin typeface="楷体" panose="02010609060101010101" pitchFamily="49" charset="-122"/>
                <a:ea typeface="楷体" panose="02010609060101010101" pitchFamily="49" charset="-122"/>
              </a:rPr>
              <a:t>农夫与蛇</a:t>
            </a:r>
            <a:endParaRPr lang="zh-CN" altLang="en-US" sz="3200" b="1" dirty="0">
              <a:solidFill>
                <a:srgbClr val="0033CC"/>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wipe(left)">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down)">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down)">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down)">
                                      <p:cBhvr>
                                        <p:cTn id="2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4852" name="图片 20"/>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779838" y="5451475"/>
            <a:ext cx="1184275" cy="37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853" name="图片 2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612313" y="1916113"/>
            <a:ext cx="401637" cy="1231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854" name="图片 2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85813" y="1916113"/>
            <a:ext cx="401638" cy="1231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855" name="图片 20"/>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779838" y="-644525"/>
            <a:ext cx="1184275" cy="37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矩形 2"/>
          <p:cNvSpPr>
            <a:spLocks noChangeArrowheads="1"/>
          </p:cNvSpPr>
          <p:nvPr/>
        </p:nvSpPr>
        <p:spPr bwMode="auto">
          <a:xfrm>
            <a:off x="608013" y="314325"/>
            <a:ext cx="190023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3200" b="1" dirty="0">
                <a:solidFill>
                  <a:srgbClr val="FF9900"/>
                </a:solidFill>
                <a:latin typeface="黑体" panose="02010609060101010101" pitchFamily="2" charset="-122"/>
                <a:ea typeface="黑体" panose="02010609060101010101" pitchFamily="2" charset="-122"/>
              </a:rPr>
              <a:t>制订计划</a:t>
            </a:r>
            <a:endParaRPr lang="zh-CN" altLang="en-US" sz="3200" b="1" dirty="0">
              <a:solidFill>
                <a:srgbClr val="FF9900"/>
              </a:solidFill>
              <a:latin typeface="黑体" panose="02010609060101010101" pitchFamily="2" charset="-122"/>
              <a:ea typeface="黑体" panose="02010609060101010101" pitchFamily="2" charset="-122"/>
            </a:endParaRPr>
          </a:p>
        </p:txBody>
      </p:sp>
      <p:sp>
        <p:nvSpPr>
          <p:cNvPr id="3" name="文本框 2"/>
          <p:cNvSpPr txBox="1">
            <a:spLocks noChangeArrowheads="1"/>
          </p:cNvSpPr>
          <p:nvPr/>
        </p:nvSpPr>
        <p:spPr bwMode="auto">
          <a:xfrm>
            <a:off x="719137" y="920750"/>
            <a:ext cx="7458075" cy="1195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457200" indent="-45720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buFont typeface="Wingdings" panose="05000000000000000000" pitchFamily="2" charset="2"/>
              <a:buChar char="Ø"/>
            </a:pPr>
            <a:r>
              <a:rPr lang="zh-CN" altLang="en-US" sz="3200" b="1" dirty="0">
                <a:latin typeface="宋体" panose="02010600030101010101" pitchFamily="2" charset="-122"/>
              </a:rPr>
              <a:t>组建阅读小组：按照书名分组，一本书一个小组。</a:t>
            </a:r>
            <a:endParaRPr lang="zh-CN" altLang="en-US" sz="3200" b="1" dirty="0">
              <a:latin typeface="宋体" panose="02010600030101010101" pitchFamily="2" charset="-122"/>
            </a:endParaRPr>
          </a:p>
        </p:txBody>
      </p:sp>
      <p:pic>
        <p:nvPicPr>
          <p:cNvPr id="4" name="图片 3"/>
          <p:cNvPicPr>
            <a:picLocks noChangeAspect="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608013" y="2138687"/>
            <a:ext cx="2399480" cy="2399480"/>
          </a:xfrm>
          <a:prstGeom prst="rect">
            <a:avLst/>
          </a:prstGeom>
        </p:spPr>
      </p:pic>
      <p:pic>
        <p:nvPicPr>
          <p:cNvPr id="5" name="图片 4"/>
          <p:cNvPicPr>
            <a:picLocks noChangeAspect="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2697387" y="2225751"/>
            <a:ext cx="2181346" cy="2181346"/>
          </a:xfrm>
          <a:prstGeom prst="rect">
            <a:avLst/>
          </a:prstGeom>
        </p:spPr>
      </p:pic>
      <p:pic>
        <p:nvPicPr>
          <p:cNvPr id="7" name="图片 6"/>
          <p:cNvPicPr>
            <a:picLocks noChangeAspect="1"/>
          </p:cNvPicPr>
          <p:nvPr/>
        </p:nvPicPr>
        <p:blipFill>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6481943" y="2225751"/>
            <a:ext cx="2181346" cy="2181346"/>
          </a:xfrm>
          <a:prstGeom prst="rect">
            <a:avLst/>
          </a:prstGeom>
        </p:spPr>
      </p:pic>
      <p:pic>
        <p:nvPicPr>
          <p:cNvPr id="8" name="图片 7"/>
          <p:cNvPicPr>
            <a:picLocks noChangeAspect="1"/>
          </p:cNvPicPr>
          <p:nvPr/>
        </p:nvPicPr>
        <p:blipFill>
          <a:blip r:embed="rId6" cstate="print">
            <a:extLst>
              <a:ext uri="{BEBA8EAE-BF5A-486C-A8C5-ECC9F3942E4B}">
                <a14:imgProps xmlns:a14="http://schemas.microsoft.com/office/drawing/2010/main">
                  <a14:imgLayer r:embed="rId7">
                    <a14:imgEffect>
                      <a14:backgroundRemoval t="1894" b="96559" l="5042" r="93667">
                        <a14:foregroundMark x1="9500" y1="94886" x2="69042" y2="93371"/>
                        <a14:foregroundMark x1="69042" y1="93371" x2="82958" y2="93624"/>
                        <a14:foregroundMark x1="7458" y1="93497" x2="5167" y2="15467"/>
                        <a14:foregroundMark x1="5167" y1="15467" x2="18625" y2="5966"/>
                        <a14:foregroundMark x1="18625" y1="5966" x2="57417" y2="2746"/>
                        <a14:foregroundMark x1="57417" y1="2746" x2="85792" y2="4072"/>
                        <a14:foregroundMark x1="85792" y1="4072" x2="92000" y2="23043"/>
                        <a14:foregroundMark x1="92000" y1="23043" x2="83333" y2="83018"/>
                        <a14:foregroundMark x1="83333" y1="83018" x2="73333" y2="91004"/>
                        <a14:foregroundMark x1="73333" y1="91004" x2="61000" y2="95865"/>
                        <a14:foregroundMark x1="61000" y1="95865" x2="13625" y2="97064"/>
                        <a14:foregroundMark x1="13625" y1="97064" x2="5125" y2="89678"/>
                        <a14:foregroundMark x1="5125" y1="89678" x2="5792" y2="30082"/>
                        <a14:foregroundMark x1="5792" y1="30082" x2="20833" y2="22222"/>
                        <a14:foregroundMark x1="20833" y1="22222" x2="46250" y2="20139"/>
                        <a14:foregroundMark x1="46250" y1="20139" x2="67375" y2="20486"/>
                        <a14:foregroundMark x1="67375" y1="20486" x2="82083" y2="27210"/>
                        <a14:foregroundMark x1="82083" y1="27210" x2="77458" y2="36143"/>
                        <a14:foregroundMark x1="77458" y1="36143" x2="45125" y2="41446"/>
                        <a14:foregroundMark x1="45125" y1="41446" x2="21167" y2="29388"/>
                        <a14:foregroundMark x1="21167" y1="29388" x2="28333" y2="15783"/>
                        <a14:foregroundMark x1="28333" y1="15783" x2="53375" y2="14236"/>
                        <a14:foregroundMark x1="53375" y1="14236" x2="81917" y2="28977"/>
                        <a14:foregroundMark x1="81917" y1="28977" x2="81083" y2="52399"/>
                        <a14:foregroundMark x1="81083" y1="52399" x2="53917" y2="68718"/>
                        <a14:foregroundMark x1="53917" y1="68718" x2="34250" y2="66730"/>
                        <a14:foregroundMark x1="34250" y1="66730" x2="17333" y2="49779"/>
                        <a14:foregroundMark x1="17333" y1="49779" x2="19792" y2="24811"/>
                        <a14:foregroundMark x1="19792" y1="24811" x2="33625" y2="14457"/>
                        <a14:foregroundMark x1="33625" y1="14457" x2="53833" y2="8965"/>
                        <a14:foregroundMark x1="53833" y1="8965" x2="72667" y2="8681"/>
                        <a14:foregroundMark x1="72667" y1="8681" x2="80583" y2="26294"/>
                        <a14:foregroundMark x1="80583" y1="26294" x2="26792" y2="41919"/>
                        <a14:foregroundMark x1="14375" y1="6376" x2="71875" y2="4324"/>
                        <a14:foregroundMark x1="12167" y1="28662" x2="12000" y2="75915"/>
                        <a14:foregroundMark x1="5125" y1="54514" x2="5292" y2="72727"/>
                        <a14:foregroundMark x1="15542" y1="51831" x2="21417" y2="79609"/>
                        <a14:foregroundMark x1="89833" y1="54261" x2="87500" y2="89047"/>
                        <a14:foregroundMark x1="14375" y1="96559" x2="36042" y2="96559"/>
                        <a14:foregroundMark x1="8833" y1="3819" x2="29458" y2="3188"/>
                        <a14:foregroundMark x1="29458" y1="3188" x2="36875" y2="3188"/>
                        <a14:foregroundMark x1="9667" y1="2178" x2="59917" y2="1926"/>
                        <a14:foregroundMark x1="59917" y1="1926" x2="90167" y2="2431"/>
                        <a14:foregroundMark x1="91375" y1="6376" x2="90333" y2="49558"/>
                        <a14:foregroundMark x1="91708" y1="6881" x2="92208" y2="39489"/>
                        <a14:foregroundMark x1="26625" y1="17582" x2="81417" y2="18340"/>
                        <a14:foregroundMark x1="68333" y1="34533" x2="85958" y2="30587"/>
                        <a14:foregroundMark x1="69000" y1="29419" x2="82458" y2="28157"/>
                        <a14:foregroundMark x1="74542" y1="27652" x2="70167" y2="15025"/>
                        <a14:foregroundMark x1="92708" y1="9438" x2="92042" y2="43308"/>
                        <a14:foregroundMark x1="93042" y1="51578" x2="93708" y2="10069"/>
                        <a14:foregroundMark x1="92875" y1="4987" x2="93708" y2="12247"/>
                      </a14:backgroundRemoval>
                    </a14:imgEffect>
                  </a14:imgLayer>
                </a14:imgProps>
              </a:ext>
            </a:extLst>
          </a:blip>
          <a:srcRect/>
          <a:stretch>
            <a:fillRect/>
          </a:stretch>
        </p:blipFill>
        <p:spPr>
          <a:xfrm>
            <a:off x="5079772" y="2247754"/>
            <a:ext cx="1636010" cy="215934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1000"/>
                                        <p:tgtEl>
                                          <p:spTgt spid="8"/>
                                        </p:tgtEl>
                                      </p:cBhvr>
                                    </p:animEffect>
                                    <p:anim calcmode="lin" valueType="num">
                                      <p:cBhvr>
                                        <p:cTn id="23" dur="1000" fill="hold"/>
                                        <p:tgtEl>
                                          <p:spTgt spid="8"/>
                                        </p:tgtEl>
                                        <p:attrNameLst>
                                          <p:attrName>ppt_x</p:attrName>
                                        </p:attrNameLst>
                                      </p:cBhvr>
                                      <p:tavLst>
                                        <p:tav tm="0">
                                          <p:val>
                                            <p:strVal val="#ppt_x"/>
                                          </p:val>
                                        </p:tav>
                                        <p:tav tm="100000">
                                          <p:val>
                                            <p:strVal val="#ppt_x"/>
                                          </p:val>
                                        </p:tav>
                                      </p:tavLst>
                                    </p:anim>
                                    <p:anim calcmode="lin" valueType="num">
                                      <p:cBhvr>
                                        <p:cTn id="24"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2"/>
          <p:cNvSpPr txBox="1"/>
          <p:nvPr/>
        </p:nvSpPr>
        <p:spPr>
          <a:xfrm>
            <a:off x="3369470" y="523932"/>
            <a:ext cx="4643436" cy="6047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eaLnBrk="1" hangingPunct="1">
              <a:lnSpc>
                <a:spcPct val="120000"/>
              </a:lnSpc>
              <a:defRPr sz="3200" b="1">
                <a:latin typeface="宋体" panose="02010600030101010101" pitchFamily="2" charset="-122"/>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r>
              <a:rPr lang="zh-CN" altLang="en-US" dirty="0"/>
              <a:t>阅读计划表</a:t>
            </a:r>
            <a:endParaRPr lang="zh-CN" altLang="en-US" dirty="0"/>
          </a:p>
        </p:txBody>
      </p:sp>
      <p:graphicFrame>
        <p:nvGraphicFramePr>
          <p:cNvPr id="4" name="表格 9"/>
          <p:cNvGraphicFramePr>
            <a:graphicFrameLocks noGrp="1"/>
          </p:cNvGraphicFramePr>
          <p:nvPr/>
        </p:nvGraphicFramePr>
        <p:xfrm>
          <a:off x="476250" y="1584325"/>
          <a:ext cx="8191500" cy="2407920"/>
        </p:xfrm>
        <a:graphic>
          <a:graphicData uri="http://schemas.openxmlformats.org/drawingml/2006/table">
            <a:tbl>
              <a:tblPr firstRow="1" bandRow="1">
                <a:tableStyleId>{5940675A-B579-460E-94D1-54222C63F5DA}</a:tableStyleId>
              </a:tblPr>
              <a:tblGrid>
                <a:gridCol w="1162050"/>
                <a:gridCol w="1323975"/>
                <a:gridCol w="2378075"/>
                <a:gridCol w="3327400"/>
              </a:tblGrid>
              <a:tr h="370840">
                <a:tc>
                  <a:txBody>
                    <a:bodyPr/>
                    <a:lstStyle/>
                    <a:p>
                      <a:pPr algn="ctr"/>
                      <a:r>
                        <a:rPr lang="zh-CN" altLang="en-US" sz="2400" b="1" dirty="0">
                          <a:latin typeface="宋体" panose="02010600030101010101" pitchFamily="2" charset="-122"/>
                          <a:ea typeface="宋体" panose="02010600030101010101" pitchFamily="2" charset="-122"/>
                        </a:rPr>
                        <a:t>日期</a:t>
                      </a:r>
                      <a:endParaRPr lang="zh-CN" altLang="en-US" sz="2400" b="1" dirty="0">
                        <a:latin typeface="宋体" panose="02010600030101010101" pitchFamily="2" charset="-122"/>
                        <a:ea typeface="宋体" panose="02010600030101010101" pitchFamily="2" charset="-122"/>
                      </a:endParaRPr>
                    </a:p>
                  </a:txBody>
                  <a:tcPr anchor="ctr">
                    <a:solidFill>
                      <a:srgbClr val="FEF5EA"/>
                    </a:solidFill>
                  </a:tcPr>
                </a:tc>
                <a:tc>
                  <a:txBody>
                    <a:bodyPr/>
                    <a:lstStyle/>
                    <a:p>
                      <a:pPr marL="0" algn="ctr" defTabSz="685800" rtl="0" eaLnBrk="1" latinLnBrk="0" hangingPunct="1"/>
                      <a:r>
                        <a:rPr lang="zh-CN" altLang="en-US" sz="2400" b="1" kern="1200" dirty="0">
                          <a:solidFill>
                            <a:schemeClr val="tx1"/>
                          </a:solidFill>
                          <a:latin typeface="宋体" panose="02010600030101010101" pitchFamily="2" charset="-122"/>
                          <a:ea typeface="宋体" panose="02010600030101010101" pitchFamily="2" charset="-122"/>
                          <a:cs typeface="+mn-cs"/>
                        </a:rPr>
                        <a:t>阅读量</a:t>
                      </a:r>
                      <a:endParaRPr lang="zh-CN" altLang="en-US" sz="2400" b="1" kern="1200" dirty="0">
                        <a:solidFill>
                          <a:schemeClr val="tx1"/>
                        </a:solidFill>
                        <a:latin typeface="宋体" panose="02010600030101010101" pitchFamily="2" charset="-122"/>
                        <a:ea typeface="宋体" panose="02010600030101010101" pitchFamily="2" charset="-122"/>
                        <a:cs typeface="+mn-cs"/>
                      </a:endParaRPr>
                    </a:p>
                  </a:txBody>
                  <a:tcPr anchor="ctr">
                    <a:solidFill>
                      <a:srgbClr val="FEF5EA"/>
                    </a:solidFill>
                  </a:tcPr>
                </a:tc>
                <a:tc>
                  <a:txBody>
                    <a:bodyPr/>
                    <a:lstStyle/>
                    <a:p>
                      <a:pPr marL="0" algn="ctr" defTabSz="685800" rtl="0" eaLnBrk="1" latinLnBrk="0" hangingPunct="1"/>
                      <a:r>
                        <a:rPr lang="zh-CN" altLang="en-US" sz="2400" b="1" kern="1200" dirty="0">
                          <a:solidFill>
                            <a:schemeClr val="tx1"/>
                          </a:solidFill>
                          <a:latin typeface="宋体" panose="02010600030101010101" pitchFamily="2" charset="-122"/>
                          <a:ea typeface="宋体" panose="02010600030101010101" pitchFamily="2" charset="-122"/>
                          <a:cs typeface="+mn-cs"/>
                        </a:rPr>
                        <a:t>明白的道理或不理解的地方</a:t>
                      </a:r>
                      <a:endParaRPr lang="zh-CN" altLang="en-US" sz="2400" b="1" kern="1200" dirty="0">
                        <a:solidFill>
                          <a:schemeClr val="tx1"/>
                        </a:solidFill>
                        <a:latin typeface="宋体" panose="02010600030101010101" pitchFamily="2" charset="-122"/>
                        <a:ea typeface="宋体" panose="02010600030101010101" pitchFamily="2" charset="-122"/>
                        <a:cs typeface="+mn-cs"/>
                      </a:endParaRPr>
                    </a:p>
                  </a:txBody>
                  <a:tcPr anchor="ctr">
                    <a:solidFill>
                      <a:srgbClr val="FEF5EA"/>
                    </a:solidFill>
                  </a:tcPr>
                </a:tc>
                <a:tc>
                  <a:txBody>
                    <a:bodyPr/>
                    <a:lstStyle/>
                    <a:p>
                      <a:pPr marL="0" algn="ctr" defTabSz="685800" rtl="0" eaLnBrk="1" latinLnBrk="0" hangingPunct="1"/>
                      <a:r>
                        <a:rPr lang="zh-CN" altLang="en-US" sz="2400" b="1" kern="1200" dirty="0">
                          <a:solidFill>
                            <a:schemeClr val="tx1"/>
                          </a:solidFill>
                          <a:latin typeface="宋体" panose="02010600030101010101" pitchFamily="2" charset="-122"/>
                          <a:ea typeface="宋体" panose="02010600030101010101" pitchFamily="2" charset="-122"/>
                          <a:cs typeface="+mn-cs"/>
                        </a:rPr>
                        <a:t>我的表现星级</a:t>
                      </a:r>
                      <a:endParaRPr lang="en-US" altLang="zh-CN" sz="2400" b="1" kern="1200" dirty="0">
                        <a:solidFill>
                          <a:schemeClr val="tx1"/>
                        </a:solidFill>
                        <a:latin typeface="宋体" panose="02010600030101010101" pitchFamily="2" charset="-122"/>
                        <a:ea typeface="宋体" panose="02010600030101010101" pitchFamily="2" charset="-122"/>
                        <a:cs typeface="+mn-cs"/>
                      </a:endParaRPr>
                    </a:p>
                    <a:p>
                      <a:pPr marL="0" algn="ctr" defTabSz="685800" rtl="0" eaLnBrk="1" latinLnBrk="0" hangingPunct="1"/>
                      <a:r>
                        <a:rPr lang="zh-CN" altLang="en-US" sz="2400" b="1" kern="1200" dirty="0">
                          <a:solidFill>
                            <a:schemeClr val="tx1"/>
                          </a:solidFill>
                          <a:latin typeface="宋体" panose="02010600030101010101" pitchFamily="2" charset="-122"/>
                          <a:ea typeface="宋体" panose="02010600030101010101" pitchFamily="2" charset="-122"/>
                          <a:cs typeface="+mn-cs"/>
                        </a:rPr>
                        <a:t>（读后交流课小组互评）</a:t>
                      </a:r>
                      <a:endParaRPr lang="zh-CN" altLang="en-US" sz="2400" b="1" kern="1200" dirty="0">
                        <a:solidFill>
                          <a:schemeClr val="tx1"/>
                        </a:solidFill>
                        <a:latin typeface="宋体" panose="02010600030101010101" pitchFamily="2" charset="-122"/>
                        <a:ea typeface="宋体" panose="02010600030101010101" pitchFamily="2" charset="-122"/>
                        <a:cs typeface="+mn-cs"/>
                      </a:endParaRPr>
                    </a:p>
                  </a:txBody>
                  <a:tcPr anchor="ctr">
                    <a:solidFill>
                      <a:srgbClr val="FEF5EA"/>
                    </a:solidFill>
                  </a:tcPr>
                </a:tc>
              </a:tr>
              <a:tr h="370840">
                <a:tc>
                  <a:txBody>
                    <a:bodyPr/>
                    <a:lstStyle/>
                    <a:p>
                      <a:endParaRPr lang="zh-CN" altLang="en-US" sz="2000"/>
                    </a:p>
                  </a:txBody>
                  <a:tcPr/>
                </a:tc>
                <a:tc>
                  <a:txBody>
                    <a:bodyPr/>
                    <a:lstStyle/>
                    <a:p>
                      <a:endParaRPr lang="zh-CN" altLang="en-US" sz="2000"/>
                    </a:p>
                  </a:txBody>
                  <a:tcPr/>
                </a:tc>
                <a:tc>
                  <a:txBody>
                    <a:bodyPr/>
                    <a:lstStyle/>
                    <a:p>
                      <a:endParaRPr lang="zh-CN" altLang="en-US" sz="2000"/>
                    </a:p>
                  </a:txBody>
                  <a:tcPr/>
                </a:tc>
                <a:tc>
                  <a:txBody>
                    <a:bodyPr/>
                    <a:lstStyle/>
                    <a:p>
                      <a:endParaRPr lang="zh-CN" altLang="en-US" sz="2000" dirty="0"/>
                    </a:p>
                  </a:txBody>
                  <a:tcPr/>
                </a:tc>
              </a:tr>
              <a:tr h="370840">
                <a:tc>
                  <a:txBody>
                    <a:bodyPr/>
                    <a:lstStyle/>
                    <a:p>
                      <a:endParaRPr lang="zh-CN" altLang="en-US" sz="2000"/>
                    </a:p>
                  </a:txBody>
                  <a:tcPr/>
                </a:tc>
                <a:tc>
                  <a:txBody>
                    <a:bodyPr/>
                    <a:lstStyle/>
                    <a:p>
                      <a:endParaRPr lang="zh-CN" altLang="en-US" sz="2000"/>
                    </a:p>
                  </a:txBody>
                  <a:tcPr/>
                </a:tc>
                <a:tc>
                  <a:txBody>
                    <a:bodyPr/>
                    <a:lstStyle/>
                    <a:p>
                      <a:endParaRPr lang="zh-CN" altLang="en-US" sz="2000"/>
                    </a:p>
                  </a:txBody>
                  <a:tcPr/>
                </a:tc>
                <a:tc>
                  <a:txBody>
                    <a:bodyPr/>
                    <a:lstStyle/>
                    <a:p>
                      <a:endParaRPr lang="zh-CN" altLang="en-US" sz="2000"/>
                    </a:p>
                  </a:txBody>
                  <a:tcPr/>
                </a:tc>
              </a:tr>
              <a:tr h="370840">
                <a:tc>
                  <a:txBody>
                    <a:bodyPr/>
                    <a:lstStyle/>
                    <a:p>
                      <a:endParaRPr lang="zh-CN" altLang="en-US" sz="2000"/>
                    </a:p>
                  </a:txBody>
                  <a:tcPr/>
                </a:tc>
                <a:tc>
                  <a:txBody>
                    <a:bodyPr/>
                    <a:lstStyle/>
                    <a:p>
                      <a:endParaRPr lang="zh-CN" altLang="en-US" sz="2000"/>
                    </a:p>
                  </a:txBody>
                  <a:tcPr/>
                </a:tc>
                <a:tc>
                  <a:txBody>
                    <a:bodyPr/>
                    <a:lstStyle/>
                    <a:p>
                      <a:endParaRPr lang="zh-CN" altLang="en-US" sz="2000"/>
                    </a:p>
                  </a:txBody>
                  <a:tcPr/>
                </a:tc>
                <a:tc>
                  <a:txBody>
                    <a:bodyPr/>
                    <a:lstStyle/>
                    <a:p>
                      <a:endParaRPr lang="zh-CN" altLang="en-US" sz="2000" dirty="0"/>
                    </a:p>
                  </a:txBody>
                  <a:tcPr/>
                </a:tc>
              </a:tr>
              <a:tr h="370840">
                <a:tc>
                  <a:txBody>
                    <a:bodyPr/>
                    <a:lstStyle/>
                    <a:p>
                      <a:endParaRPr lang="zh-CN" altLang="en-US" sz="2000"/>
                    </a:p>
                  </a:txBody>
                  <a:tcPr/>
                </a:tc>
                <a:tc>
                  <a:txBody>
                    <a:bodyPr/>
                    <a:lstStyle/>
                    <a:p>
                      <a:endParaRPr lang="zh-CN" altLang="en-US" sz="2000"/>
                    </a:p>
                  </a:txBody>
                  <a:tcPr/>
                </a:tc>
                <a:tc>
                  <a:txBody>
                    <a:bodyPr/>
                    <a:lstStyle/>
                    <a:p>
                      <a:endParaRPr lang="zh-CN" altLang="en-US" sz="2000" dirty="0"/>
                    </a:p>
                  </a:txBody>
                  <a:tcPr/>
                </a:tc>
                <a:tc>
                  <a:txBody>
                    <a:bodyPr/>
                    <a:lstStyle/>
                    <a:p>
                      <a:endParaRPr lang="zh-CN" altLang="en-US" sz="2000" dirty="0"/>
                    </a:p>
                  </a:txBody>
                  <a:tcPr/>
                </a:tc>
              </a:tr>
            </a:tbl>
          </a:graphicData>
        </a:graphic>
      </p:graphicFrame>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3"/>
          <p:cNvSpPr txBox="1">
            <a:spLocks noChangeArrowheads="1"/>
          </p:cNvSpPr>
          <p:nvPr/>
        </p:nvSpPr>
        <p:spPr bwMode="auto">
          <a:xfrm>
            <a:off x="3362326" y="677223"/>
            <a:ext cx="4210050" cy="6047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457200" indent="-45720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indent="0" eaLnBrk="1" hangingPunct="1">
              <a:lnSpc>
                <a:spcPct val="120000"/>
              </a:lnSpc>
            </a:pPr>
            <a:r>
              <a:rPr lang="zh-CN" altLang="en-US" sz="3200" b="1" dirty="0">
                <a:latin typeface="宋体" panose="02010600030101010101" pitchFamily="2" charset="-122"/>
              </a:rPr>
              <a:t>做阅读记录的方法</a:t>
            </a:r>
            <a:endParaRPr lang="zh-CN" altLang="en-US" sz="3200" b="1" dirty="0">
              <a:latin typeface="宋体" panose="02010600030101010101" pitchFamily="2" charset="-122"/>
            </a:endParaRPr>
          </a:p>
        </p:txBody>
      </p:sp>
      <p:sp>
        <p:nvSpPr>
          <p:cNvPr id="6" name="文本框 5"/>
          <p:cNvSpPr txBox="1"/>
          <p:nvPr/>
        </p:nvSpPr>
        <p:spPr>
          <a:xfrm>
            <a:off x="1868090" y="1488786"/>
            <a:ext cx="6522244" cy="1281889"/>
          </a:xfrm>
          <a:prstGeom prst="rect">
            <a:avLst/>
          </a:prstGeom>
          <a:noFill/>
        </p:spPr>
        <p:txBody>
          <a:bodyPr wrap="square">
            <a:spAutoFit/>
          </a:bodyPr>
          <a:lstStyle/>
          <a:p>
            <a:pPr marL="285750" indent="-285750">
              <a:lnSpc>
                <a:spcPct val="130000"/>
              </a:lnSpc>
              <a:buFont typeface="Wingdings" panose="05000000000000000000" pitchFamily="2" charset="2"/>
              <a:buChar char="ü"/>
            </a:pPr>
            <a:r>
              <a:rPr lang="zh-CN" altLang="en-US" sz="3200" b="1" dirty="0">
                <a:solidFill>
                  <a:srgbClr val="0000FF"/>
                </a:solidFill>
                <a:latin typeface="楷体" panose="02010609060101010101" pitchFamily="49" charset="-122"/>
                <a:ea typeface="楷体" panose="02010609060101010101" pitchFamily="49" charset="-122"/>
              </a:rPr>
              <a:t>记录阅读的时间、阅读量、阅读时的感受或困惑等。</a:t>
            </a:r>
            <a:endParaRPr lang="zh-CN" altLang="en-US" sz="3200" b="1" dirty="0">
              <a:solidFill>
                <a:srgbClr val="0000FF"/>
              </a:solidFill>
              <a:latin typeface="楷体" panose="02010609060101010101" pitchFamily="49" charset="-122"/>
              <a:ea typeface="楷体" panose="02010609060101010101" pitchFamily="49" charset="-122"/>
            </a:endParaRPr>
          </a:p>
        </p:txBody>
      </p:sp>
      <p:sp>
        <p:nvSpPr>
          <p:cNvPr id="7" name="文本框 6"/>
          <p:cNvSpPr txBox="1"/>
          <p:nvPr/>
        </p:nvSpPr>
        <p:spPr>
          <a:xfrm>
            <a:off x="1868090" y="2881997"/>
            <a:ext cx="6522244" cy="1281889"/>
          </a:xfrm>
          <a:prstGeom prst="rect">
            <a:avLst/>
          </a:prstGeom>
          <a:noFill/>
        </p:spPr>
        <p:txBody>
          <a:bodyPr wrap="square">
            <a:spAutoFit/>
          </a:bodyPr>
          <a:lstStyle/>
          <a:p>
            <a:pPr marL="285750" indent="-285750" eaLnBrk="1" hangingPunct="1">
              <a:lnSpc>
                <a:spcPct val="130000"/>
              </a:lnSpc>
              <a:buFont typeface="Wingdings" panose="05000000000000000000" pitchFamily="2" charset="2"/>
              <a:buChar char="ü"/>
            </a:pPr>
            <a:r>
              <a:rPr lang="zh-CN" altLang="en-US" sz="3200" b="1" dirty="0">
                <a:solidFill>
                  <a:srgbClr val="0000FF"/>
                </a:solidFill>
                <a:latin typeface="楷体" panose="02010609060101010101" pitchFamily="49" charset="-122"/>
                <a:ea typeface="楷体" panose="02010609060101010101" pitchFamily="49" charset="-122"/>
              </a:rPr>
              <a:t>在书上适当的位置圈点勾画，或者写几句自己的感受。</a:t>
            </a:r>
            <a:endParaRPr lang="zh-CN" altLang="en-US" sz="3200" b="1" dirty="0">
              <a:solidFill>
                <a:srgbClr val="0000FF"/>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7890" name="矩形 5"/>
          <p:cNvSpPr>
            <a:spLocks noChangeArrowheads="1"/>
          </p:cNvSpPr>
          <p:nvPr/>
        </p:nvSpPr>
        <p:spPr bwMode="auto">
          <a:xfrm>
            <a:off x="3732213" y="427038"/>
            <a:ext cx="1679575"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pPr>
            <a:r>
              <a:rPr lang="zh-CN" altLang="en-US" sz="3200" b="1">
                <a:solidFill>
                  <a:srgbClr val="0000FF"/>
                </a:solidFill>
                <a:latin typeface="楷体" panose="02010609060101010101" pitchFamily="49" charset="-122"/>
                <a:ea typeface="楷体" panose="02010609060101010101" pitchFamily="49" charset="-122"/>
              </a:rPr>
              <a:t>第</a:t>
            </a:r>
            <a:r>
              <a:rPr lang="en-US" altLang="zh-CN" sz="3200" b="1">
                <a:solidFill>
                  <a:srgbClr val="0000FF"/>
                </a:solidFill>
                <a:latin typeface="楷体" panose="02010609060101010101" pitchFamily="49" charset="-122"/>
                <a:ea typeface="楷体" panose="02010609060101010101" pitchFamily="49" charset="-122"/>
              </a:rPr>
              <a:t>2</a:t>
            </a:r>
            <a:r>
              <a:rPr lang="zh-CN" altLang="en-US" sz="3200" b="1">
                <a:solidFill>
                  <a:srgbClr val="0000FF"/>
                </a:solidFill>
                <a:latin typeface="楷体" panose="02010609060101010101" pitchFamily="49" charset="-122"/>
                <a:ea typeface="楷体" panose="02010609060101010101" pitchFamily="49" charset="-122"/>
              </a:rPr>
              <a:t>课时</a:t>
            </a:r>
            <a:endParaRPr lang="zh-CN" altLang="en-US" sz="3200" b="1">
              <a:solidFill>
                <a:srgbClr val="0000FF"/>
              </a:solidFill>
              <a:latin typeface="楷体" panose="02010609060101010101" pitchFamily="49" charset="-122"/>
              <a:ea typeface="楷体" panose="02010609060101010101" pitchFamily="49" charset="-122"/>
            </a:endParaRPr>
          </a:p>
        </p:txBody>
      </p:sp>
      <p:sp>
        <p:nvSpPr>
          <p:cNvPr id="37891" name="矩形 2"/>
          <p:cNvSpPr>
            <a:spLocks noChangeArrowheads="1"/>
          </p:cNvSpPr>
          <p:nvPr/>
        </p:nvSpPr>
        <p:spPr bwMode="auto">
          <a:xfrm>
            <a:off x="601663" y="307975"/>
            <a:ext cx="190023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3200" b="1" dirty="0">
                <a:solidFill>
                  <a:srgbClr val="FF9900"/>
                </a:solidFill>
                <a:latin typeface="黑体" panose="02010609060101010101" pitchFamily="2" charset="-122"/>
                <a:ea typeface="黑体" panose="02010609060101010101" pitchFamily="2" charset="-122"/>
              </a:rPr>
              <a:t>互学共赏</a:t>
            </a:r>
            <a:endParaRPr lang="zh-CN" altLang="en-US" sz="3200" b="1" dirty="0">
              <a:solidFill>
                <a:srgbClr val="FF9900"/>
              </a:solidFill>
              <a:latin typeface="黑体" panose="02010609060101010101" pitchFamily="2" charset="-122"/>
              <a:ea typeface="黑体" panose="02010609060101010101" pitchFamily="2" charset="-122"/>
            </a:endParaRPr>
          </a:p>
        </p:txBody>
      </p:sp>
      <p:sp>
        <p:nvSpPr>
          <p:cNvPr id="5" name="矩形 5"/>
          <p:cNvSpPr>
            <a:spLocks noChangeArrowheads="1"/>
          </p:cNvSpPr>
          <p:nvPr/>
        </p:nvSpPr>
        <p:spPr bwMode="auto">
          <a:xfrm>
            <a:off x="804863" y="1678268"/>
            <a:ext cx="8010525" cy="1786964"/>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defRPr/>
            </a:pPr>
            <a:r>
              <a:rPr lang="zh-CN" altLang="en-US" sz="3200" b="1" dirty="0">
                <a:solidFill>
                  <a:srgbClr val="FF0000"/>
                </a:solidFill>
                <a:latin typeface="楷体" panose="02010609060101010101" pitchFamily="49" charset="-122"/>
                <a:ea typeface="楷体" panose="02010609060101010101" pitchFamily="49" charset="-122"/>
              </a:rPr>
              <a:t>分组交流：</a:t>
            </a:r>
            <a:endParaRPr lang="en-US" altLang="zh-CN" sz="3200" b="1" dirty="0">
              <a:solidFill>
                <a:srgbClr val="FF0000"/>
              </a:solidFill>
              <a:latin typeface="楷体" panose="02010609060101010101" pitchFamily="49" charset="-122"/>
              <a:ea typeface="楷体" panose="02010609060101010101" pitchFamily="49" charset="-122"/>
            </a:endParaRPr>
          </a:p>
          <a:p>
            <a:pPr eaLnBrk="1" hangingPunct="1">
              <a:lnSpc>
                <a:spcPct val="120000"/>
              </a:lnSpc>
              <a:defRPr/>
            </a:pPr>
            <a:r>
              <a:rPr lang="zh-CN" altLang="en-US" sz="3200" b="1" dirty="0">
                <a:latin typeface="楷体" panose="02010609060101010101" pitchFamily="49" charset="-122"/>
                <a:ea typeface="楷体" panose="02010609060101010101" pitchFamily="49" charset="-122"/>
              </a:rPr>
              <a:t>    小组内展示阅读记录卡或是书上圈点勾画、批注的阅读感受等，互相交流学习。</a:t>
            </a:r>
            <a:endParaRPr lang="en-US" altLang="zh-CN" sz="3200" b="1" dirty="0">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wipe(down)">
                                      <p:cBhvr>
                                        <p:cTn id="7"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5"/>
          <p:cNvSpPr>
            <a:spLocks noChangeArrowheads="1"/>
          </p:cNvSpPr>
          <p:nvPr/>
        </p:nvSpPr>
        <p:spPr bwMode="auto">
          <a:xfrm>
            <a:off x="728663" y="704850"/>
            <a:ext cx="8010525" cy="1786964"/>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defRPr/>
            </a:pPr>
            <a:r>
              <a:rPr lang="zh-CN" altLang="en-US" sz="3200" b="1" dirty="0">
                <a:solidFill>
                  <a:srgbClr val="FF0000"/>
                </a:solidFill>
                <a:latin typeface="楷体" panose="02010609060101010101" pitchFamily="49" charset="-122"/>
                <a:ea typeface="楷体" panose="02010609060101010101" pitchFamily="49" charset="-122"/>
              </a:rPr>
              <a:t>展示交流：</a:t>
            </a:r>
            <a:endParaRPr lang="en-US" altLang="zh-CN" sz="3200" b="1" dirty="0">
              <a:solidFill>
                <a:srgbClr val="FF0000"/>
              </a:solidFill>
              <a:latin typeface="楷体" panose="02010609060101010101" pitchFamily="49" charset="-122"/>
              <a:ea typeface="楷体" panose="02010609060101010101" pitchFamily="49" charset="-122"/>
            </a:endParaRPr>
          </a:p>
          <a:p>
            <a:pPr eaLnBrk="1" hangingPunct="1">
              <a:lnSpc>
                <a:spcPct val="120000"/>
              </a:lnSpc>
              <a:defRPr/>
            </a:pPr>
            <a:r>
              <a:rPr lang="zh-CN" altLang="en-US" sz="3200" b="1" dirty="0">
                <a:latin typeface="楷体" panose="02010609060101010101" pitchFamily="49" charset="-122"/>
                <a:ea typeface="楷体" panose="02010609060101010101" pitchFamily="49" charset="-122"/>
              </a:rPr>
              <a:t>    全班展示优秀的阅读记录表、摘抄笔记、阅读小报等。</a:t>
            </a:r>
            <a:endParaRPr lang="en-US" altLang="zh-CN" sz="3200" b="1" dirty="0">
              <a:latin typeface="楷体" panose="02010609060101010101" pitchFamily="49" charset="-122"/>
              <a:ea typeface="楷体" panose="02010609060101010101" pitchFamily="49" charset="-122"/>
            </a:endParaRPr>
          </a:p>
        </p:txBody>
      </p:sp>
      <p:sp>
        <p:nvSpPr>
          <p:cNvPr id="3" name="矩形 5"/>
          <p:cNvSpPr>
            <a:spLocks noChangeArrowheads="1"/>
          </p:cNvSpPr>
          <p:nvPr/>
        </p:nvSpPr>
        <p:spPr bwMode="auto">
          <a:xfrm>
            <a:off x="728663" y="2571750"/>
            <a:ext cx="8010525" cy="1786964"/>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defRPr/>
            </a:pPr>
            <a:r>
              <a:rPr lang="zh-CN" altLang="en-US" sz="3200" b="1" dirty="0">
                <a:solidFill>
                  <a:srgbClr val="FF0000"/>
                </a:solidFill>
                <a:latin typeface="楷体" panose="02010609060101010101" pitchFamily="49" charset="-122"/>
                <a:ea typeface="楷体" panose="02010609060101010101" pitchFamily="49" charset="-122"/>
              </a:rPr>
              <a:t>观后感受：</a:t>
            </a:r>
            <a:endParaRPr lang="en-US" altLang="zh-CN" sz="3200" b="1" dirty="0">
              <a:solidFill>
                <a:srgbClr val="FF0000"/>
              </a:solidFill>
              <a:latin typeface="楷体" panose="02010609060101010101" pitchFamily="49" charset="-122"/>
              <a:ea typeface="楷体" panose="02010609060101010101" pitchFamily="49" charset="-122"/>
            </a:endParaRPr>
          </a:p>
          <a:p>
            <a:pPr eaLnBrk="1" hangingPunct="1">
              <a:lnSpc>
                <a:spcPct val="120000"/>
              </a:lnSpc>
              <a:defRPr/>
            </a:pPr>
            <a:r>
              <a:rPr lang="zh-CN" altLang="en-US" sz="3200" b="1" dirty="0">
                <a:latin typeface="楷体" panose="02010609060101010101" pitchFamily="49" charset="-122"/>
                <a:ea typeface="楷体" panose="02010609060101010101" pitchFamily="49" charset="-122"/>
              </a:rPr>
              <a:t>    例如，学到哪些新的阅读方法、对某则寓言有了新认识等。</a:t>
            </a:r>
            <a:endParaRPr lang="en-US" altLang="zh-CN" sz="3200" b="1" dirty="0">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8915" name="图片 20"/>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779838" y="5451475"/>
            <a:ext cx="1184275" cy="37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916" name="图片 2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612313" y="1916113"/>
            <a:ext cx="401637" cy="1231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917" name="图片 2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85813" y="1916113"/>
            <a:ext cx="401638" cy="1231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918" name="图片 20"/>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779838" y="-644525"/>
            <a:ext cx="1184275" cy="37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a:spLocks noChangeArrowheads="1"/>
          </p:cNvSpPr>
          <p:nvPr/>
        </p:nvSpPr>
        <p:spPr bwMode="auto">
          <a:xfrm>
            <a:off x="601663" y="307975"/>
            <a:ext cx="190023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3200" b="1" dirty="0">
                <a:solidFill>
                  <a:srgbClr val="FF9900"/>
                </a:solidFill>
                <a:latin typeface="黑体" panose="02010609060101010101" pitchFamily="2" charset="-122"/>
                <a:ea typeface="黑体" panose="02010609060101010101" pitchFamily="2" charset="-122"/>
              </a:rPr>
              <a:t>活动策划</a:t>
            </a:r>
            <a:endParaRPr lang="zh-CN" altLang="en-US" sz="3200" b="1" dirty="0">
              <a:solidFill>
                <a:srgbClr val="FF9900"/>
              </a:solidFill>
              <a:latin typeface="黑体" panose="02010609060101010101" pitchFamily="2" charset="-122"/>
              <a:ea typeface="黑体" panose="02010609060101010101" pitchFamily="2" charset="-122"/>
            </a:endParaRPr>
          </a:p>
        </p:txBody>
      </p:sp>
      <p:sp>
        <p:nvSpPr>
          <p:cNvPr id="4" name="文本框 3"/>
          <p:cNvSpPr txBox="1">
            <a:spLocks noChangeArrowheads="1"/>
          </p:cNvSpPr>
          <p:nvPr/>
        </p:nvSpPr>
        <p:spPr bwMode="auto">
          <a:xfrm>
            <a:off x="1019175" y="1151612"/>
            <a:ext cx="7458075" cy="17869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457200" indent="-45720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buFont typeface="Wingdings" panose="05000000000000000000" pitchFamily="2" charset="2"/>
              <a:buChar char="Ø"/>
            </a:pPr>
            <a:r>
              <a:rPr lang="zh-CN" altLang="en-US" sz="3200" b="1" dirty="0">
                <a:latin typeface="宋体" panose="02010600030101010101" pitchFamily="2" charset="-122"/>
              </a:rPr>
              <a:t>根据词语讲故事，以小组为单位抢答，讲述关于这个词语的寓言故事，比一比哪个小组讲出的故事多，讲得好。</a:t>
            </a:r>
            <a:endParaRPr lang="zh-CN" altLang="en-US" sz="3200" b="1" dirty="0">
              <a:latin typeface="宋体" panose="02010600030101010101" pitchFamily="2" charset="-122"/>
            </a:endParaRPr>
          </a:p>
        </p:txBody>
      </p:sp>
      <p:sp>
        <p:nvSpPr>
          <p:cNvPr id="6" name="文本框 5"/>
          <p:cNvSpPr txBox="1"/>
          <p:nvPr/>
        </p:nvSpPr>
        <p:spPr>
          <a:xfrm>
            <a:off x="1635918" y="3521390"/>
            <a:ext cx="1731963" cy="646331"/>
          </a:xfrm>
          <a:prstGeom prst="rect">
            <a:avLst/>
          </a:prstGeom>
          <a:noFill/>
        </p:spPr>
        <p:txBody>
          <a:bodyPr wrap="square">
            <a:spAutoFit/>
          </a:bodyPr>
          <a:lstStyle/>
          <a:p>
            <a:r>
              <a:rPr lang="zh-CN" altLang="en-US" sz="3600" b="1" dirty="0">
                <a:solidFill>
                  <a:srgbClr val="C00000"/>
                </a:solidFill>
                <a:latin typeface="楷体" panose="02010609060101010101" pitchFamily="49" charset="-122"/>
                <a:ea typeface="楷体" panose="02010609060101010101" pitchFamily="49" charset="-122"/>
              </a:rPr>
              <a:t>友谊</a:t>
            </a:r>
            <a:endParaRPr lang="zh-CN" altLang="en-US" sz="3600" b="1" dirty="0">
              <a:solidFill>
                <a:srgbClr val="C00000"/>
              </a:solidFill>
              <a:latin typeface="楷体" panose="02010609060101010101" pitchFamily="49" charset="-122"/>
              <a:ea typeface="楷体" panose="02010609060101010101" pitchFamily="49" charset="-122"/>
            </a:endParaRPr>
          </a:p>
        </p:txBody>
      </p:sp>
      <p:sp>
        <p:nvSpPr>
          <p:cNvPr id="7" name="文本框 6"/>
          <p:cNvSpPr txBox="1"/>
          <p:nvPr/>
        </p:nvSpPr>
        <p:spPr>
          <a:xfrm>
            <a:off x="3706018" y="3521390"/>
            <a:ext cx="1731963" cy="646331"/>
          </a:xfrm>
          <a:prstGeom prst="rect">
            <a:avLst/>
          </a:prstGeom>
          <a:noFill/>
        </p:spPr>
        <p:txBody>
          <a:bodyPr wrap="square">
            <a:spAutoFit/>
          </a:bodyPr>
          <a:lstStyle/>
          <a:p>
            <a:r>
              <a:rPr lang="zh-CN" altLang="en-US" sz="3600" b="1" dirty="0">
                <a:solidFill>
                  <a:srgbClr val="C00000"/>
                </a:solidFill>
                <a:latin typeface="楷体" panose="02010609060101010101" pitchFamily="49" charset="-122"/>
                <a:ea typeface="楷体" panose="02010609060101010101" pitchFamily="49" charset="-122"/>
              </a:rPr>
              <a:t>亲情</a:t>
            </a:r>
            <a:endParaRPr lang="zh-CN" altLang="en-US" sz="3600" b="1" dirty="0">
              <a:solidFill>
                <a:srgbClr val="C00000"/>
              </a:solidFill>
              <a:latin typeface="楷体" panose="02010609060101010101" pitchFamily="49" charset="-122"/>
              <a:ea typeface="楷体" panose="02010609060101010101" pitchFamily="49" charset="-122"/>
            </a:endParaRPr>
          </a:p>
        </p:txBody>
      </p:sp>
      <p:sp>
        <p:nvSpPr>
          <p:cNvPr id="8" name="文本框 7"/>
          <p:cNvSpPr txBox="1"/>
          <p:nvPr/>
        </p:nvSpPr>
        <p:spPr>
          <a:xfrm>
            <a:off x="5849143" y="3521390"/>
            <a:ext cx="1731963" cy="646331"/>
          </a:xfrm>
          <a:prstGeom prst="rect">
            <a:avLst/>
          </a:prstGeom>
          <a:noFill/>
        </p:spPr>
        <p:txBody>
          <a:bodyPr wrap="square">
            <a:spAutoFit/>
          </a:bodyPr>
          <a:lstStyle/>
          <a:p>
            <a:r>
              <a:rPr lang="zh-CN" altLang="en-US" sz="3600" b="1" dirty="0">
                <a:solidFill>
                  <a:srgbClr val="C00000"/>
                </a:solidFill>
                <a:latin typeface="楷体" panose="02010609060101010101" pitchFamily="49" charset="-122"/>
                <a:ea typeface="楷体" panose="02010609060101010101" pitchFamily="49" charset="-122"/>
              </a:rPr>
              <a:t>真相</a:t>
            </a:r>
            <a:endParaRPr lang="zh-CN" altLang="en-US" sz="3600" b="1" dirty="0">
              <a:solidFill>
                <a:srgbClr val="C00000"/>
              </a:solidFill>
              <a:latin typeface="楷体" panose="02010609060101010101" pitchFamily="49" charset="-122"/>
              <a:ea typeface="楷体" panose="02010609060101010101" pitchFamily="49" charset="-122"/>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a:spLocks noChangeArrowheads="1"/>
          </p:cNvSpPr>
          <p:nvPr/>
        </p:nvSpPr>
        <p:spPr bwMode="auto">
          <a:xfrm>
            <a:off x="2714626" y="267648"/>
            <a:ext cx="4210050" cy="6047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457200" indent="-45720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indent="0" eaLnBrk="1" hangingPunct="1">
              <a:lnSpc>
                <a:spcPct val="120000"/>
              </a:lnSpc>
            </a:pPr>
            <a:r>
              <a:rPr lang="zh-CN" altLang="en-US" sz="3200" b="1" dirty="0">
                <a:latin typeface="宋体" panose="02010600030101010101" pitchFamily="2" charset="-122"/>
              </a:rPr>
              <a:t> 寓言故事表演秀</a:t>
            </a:r>
            <a:endParaRPr lang="zh-CN" altLang="en-US" sz="3200" b="1" dirty="0">
              <a:latin typeface="宋体" panose="02010600030101010101" pitchFamily="2" charset="-122"/>
            </a:endParaRPr>
          </a:p>
        </p:txBody>
      </p:sp>
      <p:sp>
        <p:nvSpPr>
          <p:cNvPr id="3" name="文本框 2"/>
          <p:cNvSpPr txBox="1">
            <a:spLocks noChangeArrowheads="1"/>
          </p:cNvSpPr>
          <p:nvPr/>
        </p:nvSpPr>
        <p:spPr bwMode="auto">
          <a:xfrm>
            <a:off x="747713" y="872429"/>
            <a:ext cx="7853362" cy="38967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457200" indent="-45720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buFont typeface="Wingdings" panose="05000000000000000000" pitchFamily="2" charset="2"/>
              <a:buChar char="Ø"/>
            </a:pPr>
            <a:r>
              <a:rPr lang="zh-CN" altLang="en-US" sz="3000" b="1" dirty="0">
                <a:latin typeface="宋体" panose="02010600030101010101" pitchFamily="2" charset="-122"/>
              </a:rPr>
              <a:t>演一演：以小组为单位，从书中选择一则寓言故事进行表演，演之前不要报题目。</a:t>
            </a:r>
            <a:endParaRPr lang="en-US" altLang="zh-CN" sz="3000" b="1" dirty="0">
              <a:latin typeface="宋体" panose="02010600030101010101" pitchFamily="2" charset="-122"/>
            </a:endParaRPr>
          </a:p>
          <a:p>
            <a:pPr eaLnBrk="1" hangingPunct="1">
              <a:lnSpc>
                <a:spcPct val="120000"/>
              </a:lnSpc>
              <a:buFont typeface="Wingdings" panose="05000000000000000000" pitchFamily="2" charset="2"/>
              <a:buChar char="Ø"/>
            </a:pPr>
            <a:r>
              <a:rPr lang="zh-CN" altLang="en-US" sz="3000" b="1" dirty="0">
                <a:latin typeface="宋体" panose="02010600030101010101" pitchFamily="2" charset="-122"/>
              </a:rPr>
              <a:t>猜一猜：他们表演的是什么故事？这个故事告诉我们什么道理？</a:t>
            </a:r>
            <a:endParaRPr lang="en-US" altLang="zh-CN" sz="3000" b="1" dirty="0">
              <a:latin typeface="宋体" panose="02010600030101010101" pitchFamily="2" charset="-122"/>
            </a:endParaRPr>
          </a:p>
          <a:p>
            <a:pPr eaLnBrk="1" hangingPunct="1">
              <a:lnSpc>
                <a:spcPct val="120000"/>
              </a:lnSpc>
              <a:buFont typeface="Wingdings" panose="05000000000000000000" pitchFamily="2" charset="2"/>
              <a:buChar char="Ø"/>
            </a:pPr>
            <a:r>
              <a:rPr lang="zh-CN" altLang="en-US" sz="3000" b="1" dirty="0">
                <a:latin typeface="宋体" panose="02010600030101010101" pitchFamily="2" charset="-122"/>
              </a:rPr>
              <a:t>评一评：根据表演效果，评选“最佳表演奖”；根据猜对故事的数量，评选“最佳阅读奖”。</a:t>
            </a:r>
            <a:endParaRPr lang="zh-CN" altLang="en-US" sz="3000" b="1" dirty="0">
              <a:latin typeface="宋体" panose="02010600030101010101" pitchFamily="2" charset="-122"/>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a:spLocks noChangeArrowheads="1"/>
          </p:cNvSpPr>
          <p:nvPr/>
        </p:nvSpPr>
        <p:spPr bwMode="auto">
          <a:xfrm>
            <a:off x="1656159" y="724848"/>
            <a:ext cx="6724650" cy="1195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marL="457200" indent="-457200" eaLnBrk="1" hangingPunct="1">
              <a:lnSpc>
                <a:spcPct val="120000"/>
              </a:lnSpc>
              <a:buFont typeface="Wingdings" panose="05000000000000000000" pitchFamily="2" charset="2"/>
              <a:buChar char="Ø"/>
              <a:defRPr sz="3200" b="1">
                <a:latin typeface="宋体" panose="02010600030101010101" pitchFamily="2" charset="-122"/>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r>
              <a:rPr lang="zh-CN" altLang="en-US" dirty="0"/>
              <a:t>选择自己喜欢的寓言，制成“寓言故事推荐卡”，全班展示。</a:t>
            </a:r>
            <a:endParaRPr lang="zh-CN" altLang="en-US" dirty="0"/>
          </a:p>
        </p:txBody>
      </p:sp>
      <p:sp>
        <p:nvSpPr>
          <p:cNvPr id="3" name="文本框 2"/>
          <p:cNvSpPr txBox="1"/>
          <p:nvPr/>
        </p:nvSpPr>
        <p:spPr>
          <a:xfrm>
            <a:off x="1858565" y="2054612"/>
            <a:ext cx="6522244" cy="2562240"/>
          </a:xfrm>
          <a:prstGeom prst="rect">
            <a:avLst/>
          </a:prstGeom>
          <a:noFill/>
        </p:spPr>
        <p:txBody>
          <a:bodyPr wrap="square">
            <a:spAutoFit/>
          </a:bodyPr>
          <a:lstStyle/>
          <a:p>
            <a:pPr>
              <a:lnSpc>
                <a:spcPct val="130000"/>
              </a:lnSpc>
            </a:pPr>
            <a:r>
              <a:rPr lang="zh-CN" altLang="en-US" sz="3200" b="1" dirty="0">
                <a:solidFill>
                  <a:srgbClr val="0000FF"/>
                </a:solidFill>
                <a:latin typeface="楷体" panose="02010609060101010101" pitchFamily="49" charset="-122"/>
                <a:ea typeface="楷体" panose="02010609060101010101" pitchFamily="49" charset="-122"/>
              </a:rPr>
              <a:t>    提示：</a:t>
            </a:r>
            <a:r>
              <a:rPr lang="en-US" altLang="zh-CN" sz="3200" b="1" dirty="0">
                <a:solidFill>
                  <a:srgbClr val="0000FF"/>
                </a:solidFill>
                <a:latin typeface="楷体" panose="02010609060101010101" pitchFamily="49" charset="-122"/>
                <a:ea typeface="楷体" panose="02010609060101010101" pitchFamily="49" charset="-122"/>
              </a:rPr>
              <a:t>“</a:t>
            </a:r>
            <a:r>
              <a:rPr lang="zh-CN" altLang="en-US" sz="3200" b="1" dirty="0">
                <a:solidFill>
                  <a:srgbClr val="0000FF"/>
                </a:solidFill>
                <a:latin typeface="楷体" panose="02010609060101010101" pitchFamily="49" charset="-122"/>
                <a:ea typeface="楷体" panose="02010609060101010101" pitchFamily="49" charset="-122"/>
              </a:rPr>
              <a:t>寓言故事推荐卡”应包含寓言故事的名称、出处、故事的主要内容、故事的寓意及推荐理由等内容。</a:t>
            </a:r>
            <a:endParaRPr lang="zh-CN" altLang="en-US" sz="3200" b="1" dirty="0">
              <a:solidFill>
                <a:srgbClr val="0000FF"/>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9939" name="矩形 5"/>
          <p:cNvSpPr>
            <a:spLocks noChangeArrowheads="1"/>
          </p:cNvSpPr>
          <p:nvPr/>
        </p:nvSpPr>
        <p:spPr bwMode="auto">
          <a:xfrm>
            <a:off x="601663" y="1000155"/>
            <a:ext cx="8316119" cy="29685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457200" indent="-45720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buFont typeface="Wingdings" panose="05000000000000000000" pitchFamily="2" charset="2"/>
              <a:buChar char="Ø"/>
            </a:pPr>
            <a:r>
              <a:rPr lang="zh-CN" altLang="en-US" sz="3200" b="1" dirty="0">
                <a:latin typeface="+mn-ea"/>
                <a:ea typeface="+mn-ea"/>
              </a:rPr>
              <a:t>你在读书活动中有哪些收获？有哪些疑问？交流分享。</a:t>
            </a:r>
            <a:endParaRPr lang="en-US" altLang="zh-CN" sz="3200" b="1" dirty="0">
              <a:latin typeface="+mn-ea"/>
              <a:ea typeface="+mn-ea"/>
            </a:endParaRPr>
          </a:p>
          <a:p>
            <a:pPr eaLnBrk="1" hangingPunct="1">
              <a:lnSpc>
                <a:spcPct val="120000"/>
              </a:lnSpc>
              <a:buFont typeface="Wingdings" panose="05000000000000000000" pitchFamily="2" charset="2"/>
              <a:buChar char="Ø"/>
            </a:pPr>
            <a:r>
              <a:rPr lang="zh-CN" altLang="en-US" sz="3200" b="1" dirty="0">
                <a:latin typeface="+mn-ea"/>
                <a:ea typeface="+mn-ea"/>
              </a:rPr>
              <a:t>结合活动中的表现，共同讨论评选出“阅读之星”。</a:t>
            </a:r>
            <a:endParaRPr lang="en-US" altLang="zh-CN" sz="3200" b="1" dirty="0">
              <a:latin typeface="+mn-ea"/>
              <a:ea typeface="+mn-ea"/>
            </a:endParaRPr>
          </a:p>
          <a:p>
            <a:pPr eaLnBrk="1" hangingPunct="1">
              <a:lnSpc>
                <a:spcPct val="120000"/>
              </a:lnSpc>
              <a:buFont typeface="Wingdings" panose="05000000000000000000" pitchFamily="2" charset="2"/>
              <a:buChar char="Ø"/>
            </a:pPr>
            <a:r>
              <a:rPr lang="zh-CN" altLang="en-US" sz="3200" b="1" dirty="0">
                <a:latin typeface="+mn-ea"/>
                <a:ea typeface="+mn-ea"/>
              </a:rPr>
              <a:t>总结全过程活动的情况，做好阅读记录。</a:t>
            </a:r>
            <a:endParaRPr lang="en-US" altLang="zh-CN" sz="3200" b="1" dirty="0">
              <a:latin typeface="+mn-ea"/>
              <a:ea typeface="+mn-ea"/>
            </a:endParaRPr>
          </a:p>
        </p:txBody>
      </p:sp>
      <p:pic>
        <p:nvPicPr>
          <p:cNvPr id="39940" name="图片 20"/>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779838" y="5451475"/>
            <a:ext cx="1184275" cy="37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941" name="图片 2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612313" y="1916113"/>
            <a:ext cx="401637" cy="1231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942" name="图片 2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85813" y="1916113"/>
            <a:ext cx="401638" cy="1231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943" name="图片 20"/>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779838" y="-644525"/>
            <a:ext cx="1184275" cy="37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矩形 1"/>
          <p:cNvSpPr>
            <a:spLocks noChangeArrowheads="1"/>
          </p:cNvSpPr>
          <p:nvPr/>
        </p:nvSpPr>
        <p:spPr bwMode="auto">
          <a:xfrm>
            <a:off x="601663" y="307975"/>
            <a:ext cx="190023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3200" b="1" dirty="0">
                <a:solidFill>
                  <a:srgbClr val="FF9900"/>
                </a:solidFill>
                <a:latin typeface="黑体" panose="02010609060101010101" pitchFamily="2" charset="-122"/>
                <a:ea typeface="黑体" panose="02010609060101010101" pitchFamily="2" charset="-122"/>
              </a:rPr>
              <a:t>总结延伸</a:t>
            </a:r>
            <a:endParaRPr lang="zh-CN" altLang="en-US" sz="3200" b="1" dirty="0">
              <a:solidFill>
                <a:srgbClr val="FF9900"/>
              </a:solidFill>
              <a:latin typeface="黑体" panose="02010609060101010101" pitchFamily="2" charset="-122"/>
              <a:ea typeface="黑体" panose="02010609060101010101" pitchFamily="2" charset="-122"/>
            </a:endParaRPr>
          </a:p>
        </p:txBody>
      </p:sp>
      <p:sp>
        <p:nvSpPr>
          <p:cNvPr id="4" name="文本框 3"/>
          <p:cNvSpPr txBox="1"/>
          <p:nvPr/>
        </p:nvSpPr>
        <p:spPr>
          <a:xfrm>
            <a:off x="1263055" y="4076640"/>
            <a:ext cx="6617890" cy="641714"/>
          </a:xfrm>
          <a:prstGeom prst="rect">
            <a:avLst/>
          </a:prstGeom>
          <a:noFill/>
        </p:spPr>
        <p:txBody>
          <a:bodyPr wrap="square">
            <a:spAutoFit/>
          </a:bodyPr>
          <a:lstStyle>
            <a:defPPr>
              <a:defRPr lang="zh-CN"/>
            </a:defPPr>
            <a:lvl1pPr marL="285750" indent="-285750">
              <a:lnSpc>
                <a:spcPct val="130000"/>
              </a:lnSpc>
              <a:buFont typeface="Wingdings" panose="05000000000000000000" pitchFamily="2" charset="2"/>
              <a:buChar char="ü"/>
              <a:defRPr sz="3200" b="1">
                <a:solidFill>
                  <a:srgbClr val="0000FF"/>
                </a:solidFill>
                <a:latin typeface="楷体" panose="02010609060101010101" pitchFamily="49" charset="-122"/>
                <a:ea typeface="楷体" panose="02010609060101010101" pitchFamily="49" charset="-122"/>
              </a:defRPr>
            </a:lvl1pPr>
          </a:lstStyle>
          <a:p>
            <a:pPr marL="0" indent="0">
              <a:buNone/>
            </a:pPr>
            <a:r>
              <a:rPr lang="zh-CN" altLang="en-US" dirty="0"/>
              <a:t>要求：坚持课外阅读寓言故事书。</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9940" name="图片 20"/>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779838" y="5451475"/>
            <a:ext cx="1184275" cy="37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941" name="图片 2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612313" y="1916113"/>
            <a:ext cx="401637" cy="1231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942" name="图片 2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85813" y="1916113"/>
            <a:ext cx="401638" cy="1231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943" name="图片 20"/>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779838" y="-644525"/>
            <a:ext cx="1184275" cy="37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矩形 1"/>
          <p:cNvSpPr>
            <a:spLocks noChangeArrowheads="1"/>
          </p:cNvSpPr>
          <p:nvPr/>
        </p:nvSpPr>
        <p:spPr bwMode="auto">
          <a:xfrm>
            <a:off x="601663" y="307975"/>
            <a:ext cx="190023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3200" b="1" dirty="0">
                <a:solidFill>
                  <a:srgbClr val="FF9900"/>
                </a:solidFill>
                <a:latin typeface="黑体" panose="02010609060101010101" pitchFamily="2" charset="-122"/>
                <a:ea typeface="黑体" panose="02010609060101010101" pitchFamily="2" charset="-122"/>
              </a:rPr>
              <a:t>板书设计</a:t>
            </a:r>
            <a:endParaRPr lang="zh-CN" altLang="en-US" sz="3200" b="1" dirty="0">
              <a:solidFill>
                <a:srgbClr val="FF9900"/>
              </a:solidFill>
              <a:latin typeface="黑体" panose="02010609060101010101" pitchFamily="2" charset="-122"/>
              <a:ea typeface="黑体" panose="02010609060101010101" pitchFamily="2" charset="-122"/>
            </a:endParaRPr>
          </a:p>
        </p:txBody>
      </p:sp>
      <p:sp>
        <p:nvSpPr>
          <p:cNvPr id="3" name="矩形: 圆角 18"/>
          <p:cNvSpPr/>
          <p:nvPr/>
        </p:nvSpPr>
        <p:spPr>
          <a:xfrm>
            <a:off x="1773836" y="1065890"/>
            <a:ext cx="5596327" cy="653762"/>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zh-CN" altLang="en-US" sz="3200" b="1" dirty="0">
                <a:solidFill>
                  <a:schemeClr val="tx1"/>
                </a:solidFill>
                <a:latin typeface="宋体" panose="02010600030101010101" pitchFamily="2" charset="-122"/>
                <a:ea typeface="宋体" panose="02010600030101010101" pitchFamily="2" charset="-122"/>
              </a:rPr>
              <a:t>快乐读书吧：小故事大道理</a:t>
            </a:r>
            <a:endParaRPr lang="en-US" altLang="zh-CN" sz="3200" b="1" dirty="0">
              <a:solidFill>
                <a:schemeClr val="tx1"/>
              </a:solidFill>
              <a:latin typeface="宋体" panose="02010600030101010101" pitchFamily="2" charset="-122"/>
              <a:ea typeface="宋体" panose="02010600030101010101" pitchFamily="2" charset="-122"/>
            </a:endParaRPr>
          </a:p>
        </p:txBody>
      </p:sp>
      <p:sp>
        <p:nvSpPr>
          <p:cNvPr id="4" name="矩形: 圆角 18"/>
          <p:cNvSpPr/>
          <p:nvPr/>
        </p:nvSpPr>
        <p:spPr>
          <a:xfrm>
            <a:off x="1888806" y="1700564"/>
            <a:ext cx="6824381" cy="1231899"/>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defRPr/>
            </a:pPr>
            <a:r>
              <a:rPr lang="en-US" altLang="zh-CN" sz="2800" b="1" dirty="0">
                <a:solidFill>
                  <a:schemeClr val="tx1"/>
                </a:solidFill>
                <a:latin typeface="楷体" panose="02010609060101010101" pitchFamily="49" charset="-122"/>
                <a:ea typeface="楷体" panose="02010609060101010101" pitchFamily="49" charset="-122"/>
              </a:rPr>
              <a:t>《</a:t>
            </a:r>
            <a:r>
              <a:rPr lang="zh-CN" altLang="en-US" sz="2800" b="1" dirty="0">
                <a:solidFill>
                  <a:schemeClr val="tx1"/>
                </a:solidFill>
                <a:latin typeface="楷体" panose="02010609060101010101" pitchFamily="49" charset="-122"/>
                <a:ea typeface="楷体" panose="02010609060101010101" pitchFamily="49" charset="-122"/>
              </a:rPr>
              <a:t>中国古代寓言</a:t>
            </a:r>
            <a:r>
              <a:rPr lang="en-US" altLang="zh-CN" sz="2800" b="1" dirty="0">
                <a:solidFill>
                  <a:schemeClr val="tx1"/>
                </a:solidFill>
                <a:latin typeface="楷体" panose="02010609060101010101" pitchFamily="49" charset="-122"/>
                <a:ea typeface="楷体" panose="02010609060101010101" pitchFamily="49" charset="-122"/>
              </a:rPr>
              <a:t>》《</a:t>
            </a:r>
            <a:r>
              <a:rPr lang="zh-CN" altLang="en-US" sz="2800" b="1" dirty="0">
                <a:solidFill>
                  <a:schemeClr val="tx1"/>
                </a:solidFill>
                <a:latin typeface="楷体" panose="02010609060101010101" pitchFamily="49" charset="-122"/>
                <a:ea typeface="楷体" panose="02010609060101010101" pitchFamily="49" charset="-122"/>
              </a:rPr>
              <a:t>伊索寓言</a:t>
            </a:r>
            <a:r>
              <a:rPr lang="en-US" altLang="zh-CN" sz="2800" b="1" dirty="0">
                <a:solidFill>
                  <a:schemeClr val="tx1"/>
                </a:solidFill>
                <a:latin typeface="楷体" panose="02010609060101010101" pitchFamily="49" charset="-122"/>
                <a:ea typeface="楷体" panose="02010609060101010101" pitchFamily="49" charset="-122"/>
              </a:rPr>
              <a:t>》</a:t>
            </a:r>
            <a:endParaRPr lang="en-US" altLang="zh-CN" sz="2800" b="1" dirty="0">
              <a:solidFill>
                <a:schemeClr val="tx1"/>
              </a:solidFill>
              <a:latin typeface="楷体" panose="02010609060101010101" pitchFamily="49" charset="-122"/>
              <a:ea typeface="楷体" panose="02010609060101010101" pitchFamily="49" charset="-122"/>
            </a:endParaRPr>
          </a:p>
          <a:p>
            <a:pPr>
              <a:lnSpc>
                <a:spcPct val="150000"/>
              </a:lnSpc>
              <a:defRPr/>
            </a:pPr>
            <a:r>
              <a:rPr lang="en-US" altLang="zh-CN" sz="2800" b="1" dirty="0">
                <a:solidFill>
                  <a:schemeClr val="tx1"/>
                </a:solidFill>
                <a:latin typeface="楷体" panose="02010609060101010101" pitchFamily="49" charset="-122"/>
                <a:ea typeface="楷体" panose="02010609060101010101" pitchFamily="49" charset="-122"/>
              </a:rPr>
              <a:t>《</a:t>
            </a:r>
            <a:r>
              <a:rPr lang="zh-CN" altLang="en-US" sz="2800" b="1" dirty="0">
                <a:solidFill>
                  <a:schemeClr val="tx1"/>
                </a:solidFill>
                <a:latin typeface="楷体" panose="02010609060101010101" pitchFamily="49" charset="-122"/>
                <a:ea typeface="楷体" panose="02010609060101010101" pitchFamily="49" charset="-122"/>
              </a:rPr>
              <a:t>拉封丹寓言</a:t>
            </a:r>
            <a:r>
              <a:rPr lang="en-US" altLang="zh-CN" sz="2800" b="1" dirty="0">
                <a:solidFill>
                  <a:schemeClr val="tx1"/>
                </a:solidFill>
                <a:latin typeface="楷体" panose="02010609060101010101" pitchFamily="49" charset="-122"/>
                <a:ea typeface="楷体" panose="02010609060101010101" pitchFamily="49" charset="-122"/>
              </a:rPr>
              <a:t>》《</a:t>
            </a:r>
            <a:r>
              <a:rPr lang="zh-CN" altLang="en-US" sz="2800" b="1" dirty="0">
                <a:solidFill>
                  <a:schemeClr val="tx1"/>
                </a:solidFill>
                <a:latin typeface="楷体" panose="02010609060101010101" pitchFamily="49" charset="-122"/>
                <a:ea typeface="楷体" panose="02010609060101010101" pitchFamily="49" charset="-122"/>
              </a:rPr>
              <a:t>克雷洛夫寓言</a:t>
            </a:r>
            <a:r>
              <a:rPr lang="en-US" altLang="zh-CN" sz="2800" b="1" dirty="0">
                <a:solidFill>
                  <a:schemeClr val="tx1"/>
                </a:solidFill>
                <a:latin typeface="楷体" panose="02010609060101010101" pitchFamily="49" charset="-122"/>
                <a:ea typeface="楷体" panose="02010609060101010101" pitchFamily="49" charset="-122"/>
              </a:rPr>
              <a:t>》</a:t>
            </a:r>
            <a:endParaRPr lang="zh-CN" altLang="en-US" sz="2800" b="1" dirty="0">
              <a:solidFill>
                <a:schemeClr val="tx1"/>
              </a:solidFill>
              <a:latin typeface="楷体" panose="02010609060101010101" pitchFamily="49" charset="-122"/>
              <a:ea typeface="楷体" panose="02010609060101010101" pitchFamily="49" charset="-122"/>
            </a:endParaRPr>
          </a:p>
        </p:txBody>
      </p:sp>
      <p:sp>
        <p:nvSpPr>
          <p:cNvPr id="5" name="矩形: 圆角 18"/>
          <p:cNvSpPr/>
          <p:nvPr/>
        </p:nvSpPr>
        <p:spPr>
          <a:xfrm>
            <a:off x="990600" y="2962700"/>
            <a:ext cx="7947025" cy="653762"/>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latinLnBrk="0">
              <a:lnSpc>
                <a:spcPct val="150000"/>
              </a:lnSpc>
              <a:defRPr/>
            </a:pPr>
            <a:r>
              <a:rPr lang="zh-CN" altLang="en-US" sz="2800" b="1" dirty="0">
                <a:solidFill>
                  <a:schemeClr val="tx1"/>
                </a:solidFill>
                <a:latin typeface="楷体" panose="02010609060101010101" pitchFamily="49" charset="-122"/>
                <a:ea typeface="楷体" panose="02010609060101010101" pitchFamily="49" charset="-122"/>
              </a:rPr>
              <a:t>读懂故事，体会道理   联系生活，深入理解</a:t>
            </a:r>
            <a:endParaRPr lang="zh-CN" altLang="en-US" sz="2800" b="1" dirty="0">
              <a:solidFill>
                <a:schemeClr val="tx1"/>
              </a:solidFill>
              <a:latin typeface="楷体" panose="02010609060101010101" pitchFamily="49" charset="-122"/>
              <a:ea typeface="楷体" panose="02010609060101010101" pitchFamily="49" charset="-122"/>
            </a:endParaRPr>
          </a:p>
        </p:txBody>
      </p:sp>
      <p:sp>
        <p:nvSpPr>
          <p:cNvPr id="6" name="矩形: 圆角 18"/>
          <p:cNvSpPr/>
          <p:nvPr/>
        </p:nvSpPr>
        <p:spPr>
          <a:xfrm>
            <a:off x="689293" y="3699184"/>
            <a:ext cx="7737475" cy="653762"/>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defRPr/>
            </a:pPr>
            <a:r>
              <a:rPr lang="zh-CN" altLang="en-US" sz="2800" b="1" dirty="0">
                <a:solidFill>
                  <a:schemeClr val="tx1"/>
                </a:solidFill>
                <a:latin typeface="楷体" panose="02010609060101010101" pitchFamily="49" charset="-122"/>
                <a:ea typeface="楷体" panose="02010609060101010101" pitchFamily="49" charset="-122"/>
              </a:rPr>
              <a:t>多种活动展示阅读成果，评选“阅读之星”</a:t>
            </a:r>
            <a:endParaRPr lang="zh-CN" altLang="en-US" sz="2800" b="1" dirty="0">
              <a:solidFill>
                <a:schemeClr val="tx1"/>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left)">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left)">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4" grpId="0" bldLvl="0" animBg="1"/>
      <p:bldP spid="5" grpId="0" bldLvl="0" animBg="1"/>
      <p:bldP spid="6" grpId="0" bldLvl="0" animBg="1"/>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stretch>
            <a:fillRect/>
          </a:stretch>
        </p:blipFill>
        <p:spPr>
          <a:xfrm>
            <a:off x="0" y="2286"/>
            <a:ext cx="9144000" cy="5138928"/>
          </a:xfrm>
          <a:prstGeom prst="rect">
            <a:avLst/>
          </a:prstGeom>
        </p:spPr>
      </p:pic>
      <p:sp>
        <p:nvSpPr>
          <p:cNvPr id="8195" name="标题 1"/>
          <p:cNvSpPr txBox="1"/>
          <p:nvPr/>
        </p:nvSpPr>
        <p:spPr bwMode="auto">
          <a:xfrm>
            <a:off x="2540000" y="513085"/>
            <a:ext cx="4211637" cy="1609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lnSpc>
                <a:spcPct val="120000"/>
              </a:lnSpc>
            </a:pPr>
            <a:r>
              <a:rPr lang="zh-CN" altLang="en-US" sz="4400" b="1" dirty="0">
                <a:latin typeface="楷体" panose="02010609060101010101" pitchFamily="49" charset="-122"/>
                <a:ea typeface="楷体" panose="02010609060101010101" pitchFamily="49" charset="-122"/>
              </a:rPr>
              <a:t>快乐读书吧：</a:t>
            </a:r>
            <a:endParaRPr lang="en-US" altLang="zh-CN" sz="4400" b="1" dirty="0">
              <a:latin typeface="楷体" panose="02010609060101010101" pitchFamily="49" charset="-122"/>
              <a:ea typeface="楷体" panose="02010609060101010101" pitchFamily="49" charset="-122"/>
            </a:endParaRPr>
          </a:p>
          <a:p>
            <a:pPr algn="ctr" eaLnBrk="1" hangingPunct="1">
              <a:lnSpc>
                <a:spcPct val="120000"/>
              </a:lnSpc>
            </a:pPr>
            <a:r>
              <a:rPr lang="zh-CN" altLang="en-US" sz="4400" b="1" dirty="0">
                <a:latin typeface="楷体" panose="02010609060101010101" pitchFamily="49" charset="-122"/>
                <a:ea typeface="楷体" panose="02010609060101010101" pitchFamily="49" charset="-122"/>
              </a:rPr>
              <a:t>小故事大道理</a:t>
            </a:r>
            <a:endParaRPr lang="zh-CN" altLang="en-US" sz="4400" b="1" dirty="0">
              <a:latin typeface="楷体" panose="02010609060101010101" pitchFamily="49" charset="-122"/>
              <a:ea typeface="楷体" panose="02010609060101010101" pitchFamily="49" charset="-122"/>
            </a:endParaRPr>
          </a:p>
        </p:txBody>
      </p:sp>
      <p:pic>
        <p:nvPicPr>
          <p:cNvPr id="8196" name="图片 3"/>
          <p:cNvPicPr>
            <a:picLocks noChangeAspect="1" noChangeArrowheads="1"/>
          </p:cNvPicPr>
          <p:nvPr/>
        </p:nvPicPr>
        <p:blipFill>
          <a:blip r:embed="rId2">
            <a:extLst>
              <a:ext uri="{28A0092B-C50C-407E-A947-70E740481C1C}">
                <a14:useLocalDpi xmlns:a14="http://schemas.microsoft.com/office/drawing/2010/main" val="0"/>
              </a:ext>
            </a:extLst>
          </a:blip>
          <a:srcRect l="35677"/>
          <a:stretch>
            <a:fillRect/>
          </a:stretch>
        </p:blipFill>
        <p:spPr bwMode="auto">
          <a:xfrm>
            <a:off x="3490913" y="2854012"/>
            <a:ext cx="2309812"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218" name="矩形 5"/>
          <p:cNvSpPr>
            <a:spLocks noChangeArrowheads="1"/>
          </p:cNvSpPr>
          <p:nvPr/>
        </p:nvSpPr>
        <p:spPr bwMode="auto">
          <a:xfrm>
            <a:off x="661194" y="956468"/>
            <a:ext cx="7905750" cy="1195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indent="-45720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buFont typeface="Wingdings" panose="05000000000000000000" pitchFamily="2" charset="2"/>
              <a:buChar char="Ø"/>
            </a:pPr>
            <a:r>
              <a:rPr lang="zh-CN" altLang="en-US" sz="3200" b="1" dirty="0">
                <a:latin typeface="宋体" panose="02010600030101010101" pitchFamily="2" charset="-122"/>
              </a:rPr>
              <a:t>默读“快乐读书吧”，想一想，这次课外阅读要求读的是什么寓言？</a:t>
            </a:r>
            <a:endParaRPr lang="zh-CN" altLang="en-US" sz="3200" b="1" dirty="0">
              <a:latin typeface="宋体" panose="02010600030101010101" pitchFamily="2" charset="-122"/>
            </a:endParaRPr>
          </a:p>
        </p:txBody>
      </p:sp>
      <p:sp>
        <p:nvSpPr>
          <p:cNvPr id="5" name="矩形 5"/>
          <p:cNvSpPr>
            <a:spLocks noChangeArrowheads="1"/>
          </p:cNvSpPr>
          <p:nvPr/>
        </p:nvSpPr>
        <p:spPr bwMode="auto">
          <a:xfrm>
            <a:off x="2528887" y="2770185"/>
            <a:ext cx="4662487" cy="604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pPr>
            <a:r>
              <a:rPr lang="zh-CN" altLang="en-US" sz="3200" b="1" dirty="0">
                <a:solidFill>
                  <a:srgbClr val="0033CC"/>
                </a:solidFill>
                <a:latin typeface="楷体" panose="02010609060101010101" pitchFamily="49" charset="-122"/>
                <a:ea typeface="楷体" panose="02010609060101010101" pitchFamily="49" charset="-122"/>
              </a:rPr>
              <a:t>读的是中外寓言故事。</a:t>
            </a:r>
            <a:endParaRPr lang="zh-CN" altLang="en-US" sz="3200" b="1" dirty="0">
              <a:solidFill>
                <a:srgbClr val="0033CC"/>
              </a:solidFill>
              <a:latin typeface="楷体" panose="02010609060101010101" pitchFamily="49" charset="-122"/>
              <a:ea typeface="楷体" panose="02010609060101010101" pitchFamily="49" charset="-122"/>
            </a:endParaRPr>
          </a:p>
        </p:txBody>
      </p:sp>
      <p:pic>
        <p:nvPicPr>
          <p:cNvPr id="9221" name="图片 20"/>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779838" y="5451475"/>
            <a:ext cx="1184275" cy="37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2" name="图片 2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612313" y="1916113"/>
            <a:ext cx="401637" cy="1231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3" name="图片 2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85813" y="1916113"/>
            <a:ext cx="401638" cy="1231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4" name="图片 20"/>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779838" y="-644525"/>
            <a:ext cx="1184275" cy="37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242" name="矩形 5"/>
          <p:cNvSpPr>
            <a:spLocks noChangeArrowheads="1"/>
          </p:cNvSpPr>
          <p:nvPr/>
        </p:nvSpPr>
        <p:spPr bwMode="auto">
          <a:xfrm>
            <a:off x="1922463" y="836740"/>
            <a:ext cx="6586537"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indent="-45720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buFont typeface="Wingdings" panose="05000000000000000000" pitchFamily="2" charset="2"/>
              <a:buChar char="Ø"/>
            </a:pPr>
            <a:r>
              <a:rPr lang="zh-CN" altLang="en-US" sz="3200" b="1">
                <a:latin typeface="宋体" panose="02010600030101010101" pitchFamily="2" charset="-122"/>
              </a:rPr>
              <a:t>具体推荐了哪几本寓言故事？</a:t>
            </a:r>
            <a:endParaRPr lang="zh-CN" altLang="en-US" sz="3200" b="1">
              <a:latin typeface="宋体" panose="02010600030101010101" pitchFamily="2" charset="-122"/>
            </a:endParaRPr>
          </a:p>
        </p:txBody>
      </p:sp>
      <p:pic>
        <p:nvPicPr>
          <p:cNvPr id="2" name="图片 1"/>
          <p:cNvPicPr>
            <a:picLocks noChangeAspect="1"/>
          </p:cNvPicPr>
          <p:nvPr/>
        </p:nvPicPr>
        <p:blipFill>
          <a:blip r:embed="rId1"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088724" y="1733942"/>
            <a:ext cx="2399480" cy="2399480"/>
          </a:xfrm>
          <a:prstGeom prst="rect">
            <a:avLst/>
          </a:prstGeom>
        </p:spPr>
      </p:pic>
      <p:pic>
        <p:nvPicPr>
          <p:cNvPr id="4" name="图片 3"/>
          <p:cNvPicPr>
            <a:picLocks noChangeAspect="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3178098" y="1821006"/>
            <a:ext cx="2181346" cy="2181346"/>
          </a:xfrm>
          <a:prstGeom prst="rect">
            <a:avLst/>
          </a:prstGeom>
        </p:spPr>
      </p:pic>
      <p:pic>
        <p:nvPicPr>
          <p:cNvPr id="5" name="图片 4"/>
          <p:cNvPicPr>
            <a:picLocks noChangeAspect="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6962654" y="1821006"/>
            <a:ext cx="2181346" cy="2181346"/>
          </a:xfrm>
          <a:prstGeom prst="rect">
            <a:avLst/>
          </a:prstGeom>
        </p:spPr>
      </p:pic>
      <p:pic>
        <p:nvPicPr>
          <p:cNvPr id="7" name="图片 6"/>
          <p:cNvPicPr>
            <a:picLocks noChangeAspect="1"/>
          </p:cNvPicPr>
          <p:nvPr/>
        </p:nvPicPr>
        <p:blipFill>
          <a:blip r:embed="rId4" cstate="print">
            <a:extLst>
              <a:ext uri="{BEBA8EAE-BF5A-486C-A8C5-ECC9F3942E4B}">
                <a14:imgProps xmlns:a14="http://schemas.microsoft.com/office/drawing/2010/main">
                  <a14:imgLayer r:embed="rId5">
                    <a14:imgEffect>
                      <a14:backgroundRemoval t="1894" b="96559" l="5042" r="93667">
                        <a14:foregroundMark x1="9500" y1="94886" x2="69042" y2="93371"/>
                        <a14:foregroundMark x1="69042" y1="93371" x2="82958" y2="93624"/>
                        <a14:foregroundMark x1="7458" y1="93497" x2="5167" y2="15467"/>
                        <a14:foregroundMark x1="5167" y1="15467" x2="18625" y2="5966"/>
                        <a14:foregroundMark x1="18625" y1="5966" x2="57417" y2="2746"/>
                        <a14:foregroundMark x1="57417" y1="2746" x2="85792" y2="4072"/>
                        <a14:foregroundMark x1="85792" y1="4072" x2="92000" y2="23043"/>
                        <a14:foregroundMark x1="92000" y1="23043" x2="83333" y2="83018"/>
                        <a14:foregroundMark x1="83333" y1="83018" x2="73333" y2="91004"/>
                        <a14:foregroundMark x1="73333" y1="91004" x2="61000" y2="95865"/>
                        <a14:foregroundMark x1="61000" y1="95865" x2="13625" y2="97064"/>
                        <a14:foregroundMark x1="13625" y1="97064" x2="5125" y2="89678"/>
                        <a14:foregroundMark x1="5125" y1="89678" x2="5792" y2="30082"/>
                        <a14:foregroundMark x1="5792" y1="30082" x2="20833" y2="22222"/>
                        <a14:foregroundMark x1="20833" y1="22222" x2="46250" y2="20139"/>
                        <a14:foregroundMark x1="46250" y1="20139" x2="67375" y2="20486"/>
                        <a14:foregroundMark x1="67375" y1="20486" x2="82083" y2="27210"/>
                        <a14:foregroundMark x1="82083" y1="27210" x2="77458" y2="36143"/>
                        <a14:foregroundMark x1="77458" y1="36143" x2="45125" y2="41446"/>
                        <a14:foregroundMark x1="45125" y1="41446" x2="21167" y2="29388"/>
                        <a14:foregroundMark x1="21167" y1="29388" x2="28333" y2="15783"/>
                        <a14:foregroundMark x1="28333" y1="15783" x2="53375" y2="14236"/>
                        <a14:foregroundMark x1="53375" y1="14236" x2="81917" y2="28977"/>
                        <a14:foregroundMark x1="81917" y1="28977" x2="81083" y2="52399"/>
                        <a14:foregroundMark x1="81083" y1="52399" x2="53917" y2="68718"/>
                        <a14:foregroundMark x1="53917" y1="68718" x2="34250" y2="66730"/>
                        <a14:foregroundMark x1="34250" y1="66730" x2="17333" y2="49779"/>
                        <a14:foregroundMark x1="17333" y1="49779" x2="19792" y2="24811"/>
                        <a14:foregroundMark x1="19792" y1="24811" x2="33625" y2="14457"/>
                        <a14:foregroundMark x1="33625" y1="14457" x2="53833" y2="8965"/>
                        <a14:foregroundMark x1="53833" y1="8965" x2="72667" y2="8681"/>
                        <a14:foregroundMark x1="72667" y1="8681" x2="80583" y2="26294"/>
                        <a14:foregroundMark x1="80583" y1="26294" x2="26792" y2="41919"/>
                        <a14:foregroundMark x1="14375" y1="6376" x2="71875" y2="4324"/>
                        <a14:foregroundMark x1="12167" y1="28662" x2="12000" y2="75915"/>
                        <a14:foregroundMark x1="5125" y1="54514" x2="5292" y2="72727"/>
                        <a14:foregroundMark x1="15542" y1="51831" x2="21417" y2="79609"/>
                        <a14:foregroundMark x1="89833" y1="54261" x2="87500" y2="89047"/>
                        <a14:foregroundMark x1="14375" y1="96559" x2="36042" y2="96559"/>
                        <a14:foregroundMark x1="8833" y1="3819" x2="29458" y2="3188"/>
                        <a14:foregroundMark x1="29458" y1="3188" x2="36875" y2="3188"/>
                        <a14:foregroundMark x1="9667" y1="2178" x2="59917" y2="1926"/>
                        <a14:foregroundMark x1="59917" y1="1926" x2="90167" y2="2431"/>
                        <a14:foregroundMark x1="91375" y1="6376" x2="90333" y2="49558"/>
                        <a14:foregroundMark x1="91708" y1="6881" x2="92208" y2="39489"/>
                        <a14:foregroundMark x1="26625" y1="17582" x2="81417" y2="18340"/>
                        <a14:foregroundMark x1="68333" y1="34533" x2="85958" y2="30587"/>
                        <a14:foregroundMark x1="69000" y1="29419" x2="82458" y2="28157"/>
                        <a14:foregroundMark x1="74542" y1="27652" x2="70167" y2="15025"/>
                        <a14:foregroundMark x1="92708" y1="9438" x2="92042" y2="43308"/>
                        <a14:foregroundMark x1="93042" y1="51578" x2="93708" y2="10069"/>
                        <a14:foregroundMark x1="92875" y1="4987" x2="93708" y2="12247"/>
                      </a14:backgroundRemoval>
                    </a14:imgEffect>
                  </a14:imgLayer>
                </a14:imgProps>
              </a:ext>
            </a:extLst>
          </a:blip>
          <a:srcRect/>
          <a:stretch>
            <a:fillRect/>
          </a:stretch>
        </p:blipFill>
        <p:spPr>
          <a:xfrm>
            <a:off x="5560483" y="1843009"/>
            <a:ext cx="1636010" cy="215934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1000"/>
                                        <p:tgtEl>
                                          <p:spTgt spid="7"/>
                                        </p:tgtEl>
                                      </p:cBhvr>
                                    </p:animEffect>
                                    <p:anim calcmode="lin" valueType="num">
                                      <p:cBhvr>
                                        <p:cTn id="23" dur="1000" fill="hold"/>
                                        <p:tgtEl>
                                          <p:spTgt spid="7"/>
                                        </p:tgtEl>
                                        <p:attrNameLst>
                                          <p:attrName>ppt_x</p:attrName>
                                        </p:attrNameLst>
                                      </p:cBhvr>
                                      <p:tavLst>
                                        <p:tav tm="0">
                                          <p:val>
                                            <p:strVal val="#ppt_x"/>
                                          </p:val>
                                        </p:tav>
                                        <p:tav tm="100000">
                                          <p:val>
                                            <p:strVal val="#ppt_x"/>
                                          </p:val>
                                        </p:tav>
                                      </p:tavLst>
                                    </p:anim>
                                    <p:anim calcmode="lin" valueType="num">
                                      <p:cBhvr>
                                        <p:cTn id="2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矩形 5"/>
          <p:cNvSpPr>
            <a:spLocks noChangeArrowheads="1"/>
          </p:cNvSpPr>
          <p:nvPr/>
        </p:nvSpPr>
        <p:spPr bwMode="auto">
          <a:xfrm>
            <a:off x="738188" y="889220"/>
            <a:ext cx="7905750" cy="605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indent="-45720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buFont typeface="Wingdings" panose="05000000000000000000" pitchFamily="2" charset="2"/>
              <a:buChar char="Ø"/>
            </a:pPr>
            <a:r>
              <a:rPr lang="zh-CN" altLang="en-US" sz="3200" b="1" dirty="0">
                <a:latin typeface="宋体" panose="02010600030101010101" pitchFamily="2" charset="-122"/>
              </a:rPr>
              <a:t>回忆</a:t>
            </a:r>
            <a:r>
              <a:rPr lang="en-US" altLang="zh-CN" sz="3200" b="1" dirty="0">
                <a:latin typeface="宋体" panose="02010600030101010101" pitchFamily="2" charset="-122"/>
              </a:rPr>
              <a:t>《</a:t>
            </a:r>
            <a:r>
              <a:rPr lang="zh-CN" altLang="en-US" sz="3200" b="1" dirty="0">
                <a:latin typeface="宋体" panose="02010600030101010101" pitchFamily="2" charset="-122"/>
              </a:rPr>
              <a:t>池子与河流</a:t>
            </a:r>
            <a:r>
              <a:rPr lang="en-US" altLang="zh-CN" sz="3200" b="1" dirty="0">
                <a:latin typeface="宋体" panose="02010600030101010101" pitchFamily="2" charset="-122"/>
              </a:rPr>
              <a:t>》</a:t>
            </a:r>
            <a:r>
              <a:rPr lang="zh-CN" altLang="en-US" sz="3200" b="1" dirty="0">
                <a:latin typeface="宋体" panose="02010600030101010101" pitchFamily="2" charset="-122"/>
              </a:rPr>
              <a:t>的内容，交流作者。</a:t>
            </a:r>
            <a:endParaRPr lang="zh-CN" altLang="en-US" sz="3200" b="1" dirty="0">
              <a:latin typeface="宋体" panose="02010600030101010101" pitchFamily="2" charset="-122"/>
            </a:endParaRPr>
          </a:p>
        </p:txBody>
      </p:sp>
      <p:sp>
        <p:nvSpPr>
          <p:cNvPr id="3" name="矩形 5"/>
          <p:cNvSpPr>
            <a:spLocks noChangeArrowheads="1"/>
          </p:cNvSpPr>
          <p:nvPr/>
        </p:nvSpPr>
        <p:spPr bwMode="auto">
          <a:xfrm>
            <a:off x="1238250" y="1994120"/>
            <a:ext cx="7072313" cy="17866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pPr>
            <a:r>
              <a:rPr lang="zh-CN" altLang="en-US" sz="3200" b="1" dirty="0">
                <a:solidFill>
                  <a:srgbClr val="0033CC"/>
                </a:solidFill>
                <a:latin typeface="楷体" panose="02010609060101010101" pitchFamily="49" charset="-122"/>
                <a:ea typeface="楷体" panose="02010609060101010101" pitchFamily="49" charset="-122"/>
              </a:rPr>
              <a:t>    </a:t>
            </a:r>
            <a:r>
              <a:rPr lang="en-US" altLang="zh-CN" sz="3200" b="1" dirty="0">
                <a:latin typeface="宋体" panose="02010600030101010101" pitchFamily="2" charset="-122"/>
              </a:rPr>
              <a:t>《</a:t>
            </a:r>
            <a:r>
              <a:rPr lang="zh-CN" altLang="en-US" sz="3200" b="1" dirty="0">
                <a:latin typeface="宋体" panose="02010600030101010101" pitchFamily="2" charset="-122"/>
              </a:rPr>
              <a:t>池子与河流</a:t>
            </a:r>
            <a:r>
              <a:rPr lang="en-US" altLang="zh-CN" sz="3200" b="1" dirty="0">
                <a:latin typeface="宋体" panose="02010600030101010101" pitchFamily="2" charset="-122"/>
              </a:rPr>
              <a:t>》</a:t>
            </a:r>
            <a:r>
              <a:rPr lang="zh-CN" altLang="en-US" sz="3200" b="1" dirty="0">
                <a:solidFill>
                  <a:srgbClr val="0033CC"/>
                </a:solidFill>
                <a:latin typeface="楷体" panose="02010609060101010101" pitchFamily="49" charset="-122"/>
                <a:ea typeface="楷体" panose="02010609060101010101" pitchFamily="49" charset="-122"/>
              </a:rPr>
              <a:t>告诉我们不要贪图安逸、虚度年华，应当为社会多作贡献，为自己的生命增添光彩。</a:t>
            </a:r>
            <a:endParaRPr lang="zh-CN" altLang="en-US" sz="3200" b="1" dirty="0">
              <a:solidFill>
                <a:srgbClr val="0033CC"/>
              </a:solidFill>
              <a:latin typeface="楷体" panose="02010609060101010101" pitchFamily="49" charset="-122"/>
              <a:ea typeface="楷体" panose="02010609060101010101" pitchFamily="49" charset="-122"/>
            </a:endParaRPr>
          </a:p>
        </p:txBody>
      </p:sp>
      <p:pic>
        <p:nvPicPr>
          <p:cNvPr id="11269" name="图片 20"/>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779838" y="5451475"/>
            <a:ext cx="1184275" cy="37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70" name="图片 2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612313" y="1916113"/>
            <a:ext cx="401637" cy="1231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71" name="图片 2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85813" y="1916113"/>
            <a:ext cx="401638" cy="1231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72" name="图片 20"/>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779838" y="-644525"/>
            <a:ext cx="1184275" cy="37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矩形 2"/>
          <p:cNvSpPr>
            <a:spLocks noChangeArrowheads="1"/>
          </p:cNvSpPr>
          <p:nvPr/>
        </p:nvSpPr>
        <p:spPr bwMode="auto">
          <a:xfrm>
            <a:off x="274638" y="254000"/>
            <a:ext cx="20669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3200" b="1" dirty="0">
                <a:solidFill>
                  <a:srgbClr val="FF9900"/>
                </a:solidFill>
                <a:latin typeface="黑体" panose="02010609060101010101" pitchFamily="2" charset="-122"/>
                <a:ea typeface="黑体" panose="02010609060101010101" pitchFamily="2" charset="-122"/>
              </a:rPr>
              <a:t>比较阅读</a:t>
            </a:r>
            <a:endParaRPr lang="zh-CN" altLang="en-US" sz="3200" b="1" dirty="0">
              <a:solidFill>
                <a:srgbClr val="FF9900"/>
              </a:solidFill>
              <a:latin typeface="黑体" panose="02010609060101010101" pitchFamily="2" charset="-122"/>
              <a:ea typeface="黑体" panose="0201060906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TextBox 4"/>
          <p:cNvSpPr txBox="1">
            <a:spLocks noChangeArrowheads="1"/>
          </p:cNvSpPr>
          <p:nvPr/>
        </p:nvSpPr>
        <p:spPr bwMode="auto">
          <a:xfrm>
            <a:off x="676275" y="1633538"/>
            <a:ext cx="7551858" cy="28136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457200" indent="-457200">
              <a:lnSpc>
                <a:spcPct val="90000"/>
              </a:lnSpc>
              <a:spcBef>
                <a:spcPts val="750"/>
              </a:spcBef>
              <a:buFont typeface="Arial" panose="020B0604020202020204" pitchFamily="34" charset="0"/>
              <a:buChar char="•"/>
              <a:defRPr sz="2100">
                <a:solidFill>
                  <a:schemeClr val="tx1"/>
                </a:solidFill>
                <a:latin typeface="Calibri" panose="020F0502020204030204" pitchFamily="34" charset="0"/>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defRPr>
            </a:lvl5pPr>
            <a:lvl6pPr marL="2514600" indent="-228600" defTabSz="4572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defRPr>
            </a:lvl6pPr>
            <a:lvl7pPr marL="2971800" indent="-228600" defTabSz="4572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defRPr>
            </a:lvl7pPr>
            <a:lvl8pPr marL="3429000" indent="-228600" defTabSz="4572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defRPr>
            </a:lvl8pPr>
            <a:lvl9pPr marL="3886200" indent="-228600" defTabSz="4572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defRPr>
            </a:lvl9pPr>
          </a:lstStyle>
          <a:p>
            <a:pPr marL="0" indent="0" eaLnBrk="1" latinLnBrk="0" hangingPunct="1">
              <a:lnSpc>
                <a:spcPct val="130000"/>
              </a:lnSpc>
              <a:spcBef>
                <a:spcPts val="1200"/>
              </a:spcBef>
              <a:buNone/>
            </a:pPr>
            <a:r>
              <a:rPr lang="zh-CN" altLang="en-US" sz="2800" b="1" dirty="0">
                <a:latin typeface="楷体" panose="02010609060101010101" pitchFamily="49" charset="-122"/>
                <a:ea typeface="楷体" panose="02010609060101010101" pitchFamily="49" charset="-122"/>
              </a:rPr>
              <a:t>    克雷洛夫（</a:t>
            </a:r>
            <a:r>
              <a:rPr lang="en-US" altLang="zh-CN" sz="2800" b="1" dirty="0">
                <a:latin typeface="楷体" panose="02010609060101010101" pitchFamily="49" charset="-122"/>
                <a:ea typeface="楷体" panose="02010609060101010101" pitchFamily="49" charset="-122"/>
              </a:rPr>
              <a:t>1769—1844</a:t>
            </a:r>
            <a:r>
              <a:rPr lang="zh-CN" altLang="en-US" sz="2800" b="1" dirty="0">
                <a:latin typeface="楷体" panose="02010609060101010101" pitchFamily="49" charset="-122"/>
                <a:ea typeface="楷体" panose="02010609060101010101" pitchFamily="49" charset="-122"/>
              </a:rPr>
              <a:t>）：俄国作家，</a:t>
            </a:r>
            <a:r>
              <a:rPr lang="en-US" altLang="zh-CN" sz="2800" b="1" dirty="0">
                <a:latin typeface="楷体" panose="02010609060101010101" pitchFamily="49" charset="-122"/>
                <a:ea typeface="楷体" panose="02010609060101010101" pitchFamily="49" charset="-122"/>
              </a:rPr>
              <a:t>《</a:t>
            </a:r>
            <a:r>
              <a:rPr lang="zh-CN" altLang="en-US" sz="2800" b="1" dirty="0">
                <a:latin typeface="楷体" panose="02010609060101010101" pitchFamily="49" charset="-122"/>
                <a:ea typeface="楷体" panose="02010609060101010101" pitchFamily="49" charset="-122"/>
              </a:rPr>
              <a:t>克雷洛夫寓言</a:t>
            </a:r>
            <a:r>
              <a:rPr lang="en-US" altLang="zh-CN" sz="2800" b="1" dirty="0">
                <a:latin typeface="楷体" panose="02010609060101010101" pitchFamily="49" charset="-122"/>
                <a:ea typeface="楷体" panose="02010609060101010101" pitchFamily="49" charset="-122"/>
              </a:rPr>
              <a:t>》</a:t>
            </a:r>
            <a:r>
              <a:rPr lang="zh-CN" altLang="en-US" sz="2800" b="1" dirty="0">
                <a:latin typeface="楷体" panose="02010609060101010101" pitchFamily="49" charset="-122"/>
                <a:ea typeface="楷体" panose="02010609060101010101" pitchFamily="49" charset="-122"/>
              </a:rPr>
              <a:t>一书精选了克雷洛夫一生创作的</a:t>
            </a:r>
            <a:r>
              <a:rPr lang="en-US" altLang="zh-CN" sz="2800" b="1" dirty="0">
                <a:latin typeface="楷体" panose="02010609060101010101" pitchFamily="49" charset="-122"/>
                <a:ea typeface="楷体" panose="02010609060101010101" pitchFamily="49" charset="-122"/>
              </a:rPr>
              <a:t>60</a:t>
            </a:r>
            <a:r>
              <a:rPr lang="zh-CN" altLang="en-US" sz="2800" b="1" dirty="0">
                <a:latin typeface="楷体" panose="02010609060101010101" pitchFamily="49" charset="-122"/>
                <a:ea typeface="楷体" panose="02010609060101010101" pitchFamily="49" charset="-122"/>
              </a:rPr>
              <a:t>余篇寓言。这些寓言有着极强的人民性和现实性，蕴含着他自己的以及从父辈们那里一代一代传下来的全部生活智慧和实际经验。</a:t>
            </a:r>
            <a:endParaRPr lang="zh-CN" altLang="en-US" sz="2800" b="1" dirty="0">
              <a:latin typeface="楷体" panose="02010609060101010101" pitchFamily="49" charset="-122"/>
              <a:ea typeface="楷体" panose="02010609060101010101" pitchFamily="49" charset="-122"/>
            </a:endParaRPr>
          </a:p>
        </p:txBody>
      </p:sp>
      <p:sp>
        <p:nvSpPr>
          <p:cNvPr id="2" name="矩形 2"/>
          <p:cNvSpPr>
            <a:spLocks noChangeArrowheads="1"/>
          </p:cNvSpPr>
          <p:nvPr/>
        </p:nvSpPr>
        <p:spPr bwMode="auto">
          <a:xfrm>
            <a:off x="485775" y="293688"/>
            <a:ext cx="2282825" cy="682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pPr>
            <a:r>
              <a:rPr lang="zh-CN" altLang="en-US" sz="3200" b="1">
                <a:solidFill>
                  <a:srgbClr val="FF0000"/>
                </a:solidFill>
                <a:latin typeface="宋体" panose="02010600030101010101" pitchFamily="2" charset="-122"/>
              </a:rPr>
              <a:t>作者介绍</a:t>
            </a:r>
            <a:endParaRPr lang="zh-CN" altLang="en-US" sz="3200" b="1">
              <a:solidFill>
                <a:srgbClr val="FF0000"/>
              </a:solidFill>
              <a:latin typeface="宋体" panose="02010600030101010101" pitchFamily="2" charset="-122"/>
            </a:endParaRPr>
          </a:p>
        </p:txBody>
      </p:sp>
      <p:sp>
        <p:nvSpPr>
          <p:cNvPr id="3" name="矩形 5"/>
          <p:cNvSpPr>
            <a:spLocks noChangeArrowheads="1"/>
          </p:cNvSpPr>
          <p:nvPr/>
        </p:nvSpPr>
        <p:spPr bwMode="auto">
          <a:xfrm>
            <a:off x="1763713" y="950913"/>
            <a:ext cx="6122987"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pPr>
            <a:r>
              <a:rPr lang="zh-CN" altLang="en-US" sz="3200" b="1" dirty="0">
                <a:latin typeface="宋体" panose="02010600030101010101" pitchFamily="2" charset="-122"/>
              </a:rPr>
              <a:t>克雷洛夫   克雷洛夫寓言</a:t>
            </a:r>
            <a:endParaRPr lang="en-US" altLang="zh-CN" sz="3200" b="1" dirty="0">
              <a:latin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290" name="矩形 5"/>
          <p:cNvSpPr>
            <a:spLocks noChangeArrowheads="1"/>
          </p:cNvSpPr>
          <p:nvPr/>
        </p:nvSpPr>
        <p:spPr bwMode="auto">
          <a:xfrm>
            <a:off x="1699098" y="677322"/>
            <a:ext cx="7324658" cy="33738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lnSpc>
                <a:spcPct val="130000"/>
              </a:lnSpc>
            </a:pPr>
            <a:r>
              <a:rPr lang="zh-CN" altLang="en-US" sz="2800" b="1" dirty="0">
                <a:latin typeface="楷体" panose="02010609060101010101" pitchFamily="49" charset="-122"/>
                <a:ea typeface="楷体" panose="02010609060101010101" pitchFamily="49" charset="-122"/>
              </a:rPr>
              <a:t>黔之驴</a:t>
            </a:r>
            <a:endParaRPr lang="en-US" altLang="zh-CN" sz="2800" b="1" dirty="0">
              <a:latin typeface="楷体" panose="02010609060101010101" pitchFamily="49" charset="-122"/>
              <a:ea typeface="楷体" panose="02010609060101010101" pitchFamily="49" charset="-122"/>
            </a:endParaRPr>
          </a:p>
          <a:p>
            <a:pPr eaLnBrk="1" hangingPunct="1">
              <a:lnSpc>
                <a:spcPct val="130000"/>
              </a:lnSpc>
            </a:pPr>
            <a:r>
              <a:rPr lang="zh-CN" altLang="en-US" sz="2800" b="1" dirty="0">
                <a:latin typeface="楷体" panose="02010609060101010101" pitchFamily="49" charset="-122"/>
                <a:ea typeface="楷体" panose="02010609060101010101" pitchFamily="49" charset="-122"/>
              </a:rPr>
              <a:t>    黔地本来没有驴，有好事者从外地用船运来了驴，可发现它没有什么用处，于是就放到山中。老虎看见了驴，看它是个庞然大物，以为它是一种神。就藏在树林中偷偷看，稍稍离它近一些，也是小心翼翼的样子。</a:t>
            </a:r>
            <a:endParaRPr lang="zh-CN" altLang="en-US" sz="2800" b="1" dirty="0">
              <a:latin typeface="楷体" panose="02010609060101010101" pitchFamily="49" charset="-122"/>
              <a:ea typeface="楷体" panose="02010609060101010101" pitchFamily="49" charset="-122"/>
            </a:endParaRPr>
          </a:p>
        </p:txBody>
      </p:sp>
      <p:pic>
        <p:nvPicPr>
          <p:cNvPr id="2" name="图片 1"/>
          <p:cNvPicPr>
            <a:picLocks noChangeAspect="1"/>
          </p:cNvPicPr>
          <p:nvPr/>
        </p:nvPicPr>
        <p:blipFill>
          <a:blip r:embed="rId1"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84385" y="1816838"/>
            <a:ext cx="2074226" cy="2074226"/>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290" name="矩形 5"/>
          <p:cNvSpPr>
            <a:spLocks noChangeArrowheads="1"/>
          </p:cNvSpPr>
          <p:nvPr/>
        </p:nvSpPr>
        <p:spPr bwMode="auto">
          <a:xfrm>
            <a:off x="706742" y="603623"/>
            <a:ext cx="8083550" cy="41601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pPr>
            <a:r>
              <a:rPr lang="zh-CN" altLang="en-US" sz="2800" b="1" dirty="0">
                <a:latin typeface="楷体" panose="02010609060101010101" pitchFamily="49" charset="-122"/>
                <a:ea typeface="楷体" panose="02010609060101010101" pitchFamily="49" charset="-122"/>
              </a:rPr>
              <a:t>    一天，驴大声叫唤，虎很害怕，远远跑开了，以为要咬它。经过长时间观察，发觉它并没有特殊的本事。等到听惯了驴的叫唤之后，就跑到驴的附近，但还是不敢跟它较量。等到离它更近的时候，开始对驴放肆起来。驴忍不住了，大怒，就踢了虎一下。虎高兴地盘算道：“也就是这点本事！”便跳跃起来，咬断了驴的喉咙，吃完了它的肉，方才离去。</a:t>
            </a:r>
            <a:endParaRPr lang="zh-CN" altLang="en-US" sz="2800" b="1" dirty="0">
              <a:latin typeface="楷体" panose="02010609060101010101" pitchFamily="49" charset="-122"/>
              <a:ea typeface="楷体" panose="02010609060101010101" pitchFamily="49" charset="-122"/>
            </a:endParaRPr>
          </a:p>
        </p:txBody>
      </p:sp>
    </p:spTree>
  </p:cSld>
  <p:clrMapOvr>
    <a:masterClrMapping/>
  </p:clrMapOvr>
</p:sld>
</file>

<file path=ppt/theme/theme1.xml><?xml version="1.0" encoding="utf-8"?>
<a:theme xmlns:a="http://schemas.openxmlformats.org/drawingml/2006/main" name="3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宋-黑-T-A">
      <a:majorFont>
        <a:latin typeface="Times New Roman"/>
        <a:ea typeface="黑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eaLnBrk="1" hangingPunct="1">
          <a:lnSpc>
            <a:spcPct val="120000"/>
          </a:lnSpc>
          <a:defRPr sz="3200" b="1" dirty="0" smtClean="0">
            <a:latin typeface="楷体" panose="02010609060101010101" pitchFamily="49" charset="-122"/>
            <a:ea typeface="楷体" panose="02010609060101010101" pitchFamily="49" charset="-122"/>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1994</Words>
  <Application>WPS 演示</Application>
  <PresentationFormat>全屏显示(16:9)</PresentationFormat>
  <Paragraphs>156</Paragraphs>
  <Slides>29</Slides>
  <Notes>0</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29</vt:i4>
      </vt:variant>
    </vt:vector>
  </HeadingPairs>
  <TitlesOfParts>
    <vt:vector size="39" baseType="lpstr">
      <vt:lpstr>Arial</vt:lpstr>
      <vt:lpstr>宋体</vt:lpstr>
      <vt:lpstr>Wingdings</vt:lpstr>
      <vt:lpstr>楷体</vt:lpstr>
      <vt:lpstr>Times New Roman</vt:lpstr>
      <vt:lpstr>黑体</vt:lpstr>
      <vt:lpstr>Calibri</vt:lpstr>
      <vt:lpstr>微软雅黑</vt:lpstr>
      <vt:lpstr>Arial Unicode MS</vt:lpstr>
      <vt:lpstr>3_Office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状元成才路</Company>
  <LinksUpToDate>false</LinksUpToDate>
  <SharedDoc>false</SharedDoc>
  <HyperlinksChanged>false</HyperlinksChanged>
  <AppVersion>14.0000</AppVersion>
  <Manager>状元成才路</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状元成才路</dc:title>
  <dc:creator>状元成才路</dc:creator>
  <cp:keywords>状元成才路</cp:keywords>
  <dc:description>声  明 
 本文件仅用于个人学习、研究或欣赏，以及其他非商业性或非盈利性用途，但同时应遵守著作权法及其他相关法律的规定，不得侵犯本司及相关权利人的合法权利。
 除此以外，将本文件任何内容用于其他用途时，应获得授权，如发现未经授权用于商业或盈利用途将追加侵权者的法律责任。
武汉天成贵龙文化传播有限公司
湖北山河律师事务所</dc:description>
  <dc:subject>状元成才路</dc:subject>
  <cp:category>状元成才路</cp:category>
  <cp:lastModifiedBy>唐唐唐小糖1</cp:lastModifiedBy>
  <cp:revision>527</cp:revision>
  <dcterms:created xsi:type="dcterms:W3CDTF">2016-01-14T07:05:00Z</dcterms:created>
  <dcterms:modified xsi:type="dcterms:W3CDTF">2026-02-28T06:35:33Z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来源">
    <vt:lpwstr>状元成才路系列</vt:lpwstr>
  </property>
  <property fmtid="{D5CDD505-2E9C-101B-9397-08002B2CF9AE}" pid="3" name="ICV">
    <vt:lpwstr>B5FE7571F6504186944F1C43DF74661D_12</vt:lpwstr>
  </property>
  <property fmtid="{D5CDD505-2E9C-101B-9397-08002B2CF9AE}" pid="4" name="KSOProductBuildVer">
    <vt:lpwstr>2052-12.1.0.25225</vt:lpwstr>
  </property>
</Properties>
</file>