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3" r:id="rId3"/>
    <p:sldId id="410" r:id="rId5"/>
    <p:sldId id="469" r:id="rId6"/>
    <p:sldId id="357" r:id="rId7"/>
    <p:sldId id="470" r:id="rId8"/>
    <p:sldId id="455" r:id="rId9"/>
    <p:sldId id="444" r:id="rId10"/>
    <p:sldId id="454" r:id="rId11"/>
    <p:sldId id="472" r:id="rId12"/>
    <p:sldId id="471" r:id="rId13"/>
    <p:sldId id="473" r:id="rId14"/>
    <p:sldId id="474" r:id="rId15"/>
    <p:sldId id="460" r:id="rId16"/>
    <p:sldId id="461" r:id="rId17"/>
    <p:sldId id="463" r:id="rId18"/>
    <p:sldId id="462" r:id="rId19"/>
    <p:sldId id="467" r:id="rId20"/>
    <p:sldId id="275" r:id="rId2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609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1219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2438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FF00FF"/>
    <a:srgbClr val="FFA3FF"/>
    <a:srgbClr val="EBFFFF"/>
    <a:srgbClr val="000000"/>
    <a:srgbClr val="FDFEF7"/>
    <a:srgbClr val="FF6E01"/>
    <a:srgbClr val="FBFBFB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4" autoAdjust="0"/>
    <p:restoredTop sz="95238" autoAdjust="0"/>
  </p:normalViewPr>
  <p:slideViewPr>
    <p:cSldViewPr snapToGrid="0" showGuides="1">
      <p:cViewPr varScale="1">
        <p:scale>
          <a:sx n="59" d="100"/>
          <a:sy n="59" d="100"/>
        </p:scale>
        <p:origin x="102" y="1260"/>
      </p:cViewPr>
      <p:guideLst>
        <p:guide orient="horz" pos="2160"/>
        <p:guide orient="horz" pos="951"/>
        <p:guide orient="horz" pos="3960"/>
        <p:guide pos="21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5265C4-59D7-4E02-B042-CDDCF7C7EC8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D8F31082-567F-4DDD-AD91-D66B5C9FDBB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052876F6-7D53-4288-A4E3-FECF0E6DADC0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7574BDB-7449-4CD2-A771-0F53C3726781}" type="slidenum">
              <a:rPr lang="zh-CN" altLang="en-US">
                <a:ea typeface="黑体" panose="02010609060101010101" pitchFamily="49" charset="-122"/>
              </a:rPr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7574BDB-7449-4CD2-A771-0F53C3726781}" type="slidenum">
              <a:rPr lang="zh-CN" altLang="en-US">
                <a:ea typeface="黑体" panose="02010609060101010101" pitchFamily="49" charset="-122"/>
              </a:rPr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088B674-C09D-48D2-B395-3D7B4CCFD946}" type="slidenum">
              <a:rPr lang="zh-CN" altLang="en-US">
                <a:ea typeface="黑体" panose="02010609060101010101" pitchFamily="49" charset="-122"/>
              </a:rPr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313267" y="318410"/>
            <a:ext cx="11565467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" r="3510"/>
          <a:stretch>
            <a:fillRect/>
          </a:stretch>
        </p:blipFill>
        <p:spPr bwMode="auto">
          <a:xfrm>
            <a:off x="123826" y="260648"/>
            <a:ext cx="12068175" cy="6347288"/>
          </a:xfrm>
          <a:prstGeom prst="rect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53479" y="28871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0160"/>
            <a:ext cx="12192000" cy="6837680"/>
          </a:xfrm>
          <a:prstGeom prst="rect">
            <a:avLst/>
          </a:prstGeom>
          <a:solidFill>
            <a:srgbClr val="FFFFFF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18410"/>
            <a:ext cx="12192000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05987" y="3979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3EE28C-7DA0-4654-A463-32401104F18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fld id="{C051BA18-9F63-4296-9F1B-A50644625EB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ts val="1335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788160" y="1442720"/>
            <a:ext cx="8615680" cy="3972560"/>
          </a:xfrm>
          <a:prstGeom prst="roundRect">
            <a:avLst>
              <a:gd name="adj" fmla="val 11036"/>
            </a:avLst>
          </a:prstGeom>
          <a:solidFill>
            <a:schemeClr val="l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5102648" y="2828836"/>
            <a:ext cx="46181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饮品店</a:t>
            </a:r>
            <a:endParaRPr lang="zh-CN" altLang="en-US" sz="72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sp useBgFill="1">
        <p:nvSpPr>
          <p:cNvPr id="11" name="任意多边形: 形状 10"/>
          <p:cNvSpPr/>
          <p:nvPr/>
        </p:nvSpPr>
        <p:spPr>
          <a:xfrm>
            <a:off x="1788161" y="2473960"/>
            <a:ext cx="2682241" cy="1910080"/>
          </a:xfrm>
          <a:custGeom>
            <a:avLst/>
            <a:gdLst>
              <a:gd name="connsiteX0" fmla="*/ 0 w 2011681"/>
              <a:gd name="connsiteY0" fmla="*/ 0 h 1432560"/>
              <a:gd name="connsiteX1" fmla="*/ 1853584 w 2011681"/>
              <a:gd name="connsiteY1" fmla="*/ 0 h 1432560"/>
              <a:gd name="connsiteX2" fmla="*/ 2011681 w 2011681"/>
              <a:gd name="connsiteY2" fmla="*/ 158097 h 1432560"/>
              <a:gd name="connsiteX3" fmla="*/ 2011681 w 2011681"/>
              <a:gd name="connsiteY3" fmla="*/ 1274463 h 1432560"/>
              <a:gd name="connsiteX4" fmla="*/ 1853584 w 2011681"/>
              <a:gd name="connsiteY4" fmla="*/ 1432560 h 1432560"/>
              <a:gd name="connsiteX5" fmla="*/ 0 w 2011681"/>
              <a:gd name="connsiteY5" fmla="*/ 143256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681" h="1432560">
                <a:moveTo>
                  <a:pt x="0" y="0"/>
                </a:moveTo>
                <a:lnTo>
                  <a:pt x="1853584" y="0"/>
                </a:lnTo>
                <a:cubicBezTo>
                  <a:pt x="1940899" y="0"/>
                  <a:pt x="2011681" y="70782"/>
                  <a:pt x="2011681" y="158097"/>
                </a:cubicBezTo>
                <a:lnTo>
                  <a:pt x="2011681" y="1274463"/>
                </a:lnTo>
                <a:cubicBezTo>
                  <a:pt x="2011681" y="1361778"/>
                  <a:pt x="1940899" y="1432560"/>
                  <a:pt x="1853584" y="1432560"/>
                </a:cubicBezTo>
                <a:lnTo>
                  <a:pt x="0" y="1432560"/>
                </a:lnTo>
                <a:close/>
              </a:path>
            </a:pathLst>
          </a:cu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5039360" y="2438400"/>
            <a:ext cx="0" cy="194564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800986" y="2875003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b="1" dirty="0"/>
              <a:t>1</a:t>
            </a:r>
            <a:endParaRPr lang="zh-CN" altLang="en-US" sz="6400" b="1" dirty="0"/>
          </a:p>
        </p:txBody>
      </p:sp>
      <p:sp>
        <p:nvSpPr>
          <p:cNvPr id="15" name="副标题 2"/>
          <p:cNvSpPr txBox="1"/>
          <p:nvPr/>
        </p:nvSpPr>
        <p:spPr bwMode="auto">
          <a:xfrm>
            <a:off x="5278120" y="4640581"/>
            <a:ext cx="4267200" cy="51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65" dirty="0">
                <a:latin typeface="+mj-ea"/>
                <a:ea typeface="+mj-ea"/>
              </a:rPr>
              <a:t>北师大版三年级下册</a:t>
            </a:r>
            <a:endParaRPr lang="zh-CN" altLang="en-US" sz="1865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3305" y="643424"/>
            <a:ext cx="10105390" cy="709295"/>
            <a:chOff x="1087" y="7230"/>
            <a:chExt cx="15914" cy="1117"/>
          </a:xfrm>
        </p:grpSpPr>
        <p:sp>
          <p:nvSpPr>
            <p:cNvPr id="3" name="标题 1"/>
            <p:cNvSpPr>
              <a:spLocks noGrp="1" noChangeArrowheads="1"/>
            </p:cNvSpPr>
            <p:nvPr/>
          </p:nvSpPr>
          <p:spPr bwMode="auto">
            <a:xfrm>
              <a:off x="1903" y="7230"/>
              <a:ext cx="15098" cy="11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说一说图中的信息，列式计算并说出每一步的意思。</a:t>
              </a:r>
              <a:endParaRPr lang="zh-CN" altLang="en-US" sz="32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84" y="1641432"/>
            <a:ext cx="10076033" cy="20193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264569" y="1320284"/>
            <a:ext cx="2383632" cy="510778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/>
              <a:t>有多少盒酸奶?</a:t>
            </a:r>
            <a:endParaRPr lang="zh-CN" altLang="en-US" sz="2400" dirty="0"/>
          </a:p>
        </p:txBody>
      </p:sp>
      <p:sp>
        <p:nvSpPr>
          <p:cNvPr id="12" name="文本框 11"/>
          <p:cNvSpPr txBox="1"/>
          <p:nvPr/>
        </p:nvSpPr>
        <p:spPr>
          <a:xfrm>
            <a:off x="7274720" y="1320284"/>
            <a:ext cx="2936080" cy="510778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/>
              <a:t>有多少箱矿泉水</a:t>
            </a:r>
            <a:r>
              <a:rPr lang="en-US" altLang="zh-CN" sz="2400" dirty="0"/>
              <a:t>?</a:t>
            </a:r>
            <a:endParaRPr lang="zh-CN" altLang="en-US" sz="2400" dirty="0"/>
          </a:p>
        </p:txBody>
      </p:sp>
      <p:sp>
        <p:nvSpPr>
          <p:cNvPr id="8" name="文本框 7"/>
          <p:cNvSpPr txBox="1"/>
          <p:nvPr/>
        </p:nvSpPr>
        <p:spPr>
          <a:xfrm>
            <a:off x="2249170" y="3800475"/>
            <a:ext cx="7694930" cy="2584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607695" lvl="1" indent="-1504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17295" lvl="2" indent="-3028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26895" lvl="3" indent="-4552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36495" lvl="4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3048000" lvl="5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3657600" lvl="6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4267200" lvl="7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4876800" lvl="8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1.</a:t>
            </a: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说一说，图片上表示了哪些信息；</a:t>
            </a:r>
            <a:endParaRPr lang="en-US" altLang="zh-CN" sz="3200" b="1" dirty="0">
              <a:solidFill>
                <a:srgbClr val="3366FF"/>
              </a:solidFill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想一想，应该先求什么，再求什么；</a:t>
            </a:r>
            <a:endParaRPr lang="en-US" altLang="zh-CN" sz="3200" b="1" dirty="0">
              <a:solidFill>
                <a:srgbClr val="3366FF"/>
              </a:solidFill>
              <a:ea typeface="黑体" panose="02010609060101010101" pitchFamily="49" charset="-122"/>
              <a:cs typeface="Arial" panose="020B0604020202020204" pitchFamily="34" charset="0"/>
              <a:sym typeface="+mn-ea"/>
            </a:endParaRPr>
          </a:p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3.</a:t>
            </a: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算一算，应该怎样列式计算；</a:t>
            </a:r>
            <a:endParaRPr lang="zh-CN" altLang="en-US" sz="3200" b="1" dirty="0">
              <a:solidFill>
                <a:srgbClr val="3366FF"/>
              </a:solidFill>
              <a:ea typeface="黑体" panose="02010609060101010101" pitchFamily="49" charset="-122"/>
              <a:cs typeface="Arial" panose="020B0604020202020204" pitchFamily="34" charset="0"/>
              <a:sym typeface="+mn-ea"/>
            </a:endParaRPr>
          </a:p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4.</a:t>
            </a: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记录在草稿本上并在全班交流。</a:t>
            </a:r>
            <a:endParaRPr lang="zh-CN" altLang="en-US" sz="3200" b="1" dirty="0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092200" y="3187700"/>
            <a:ext cx="10007600" cy="330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43305" y="643424"/>
            <a:ext cx="10105390" cy="709295"/>
            <a:chOff x="1087" y="7230"/>
            <a:chExt cx="15914" cy="1117"/>
          </a:xfrm>
        </p:grpSpPr>
        <p:sp>
          <p:nvSpPr>
            <p:cNvPr id="3" name="标题 1"/>
            <p:cNvSpPr>
              <a:spLocks noGrp="1" noChangeArrowheads="1"/>
            </p:cNvSpPr>
            <p:nvPr/>
          </p:nvSpPr>
          <p:spPr bwMode="auto">
            <a:xfrm>
              <a:off x="1903" y="7230"/>
              <a:ext cx="15098" cy="11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说一说图中的信息，列式计算并说出每一步的意思。</a:t>
              </a:r>
              <a:endParaRPr lang="zh-CN" altLang="en-US" sz="32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60"/>
          <a:stretch>
            <a:fillRect/>
          </a:stretch>
        </p:blipFill>
        <p:spPr>
          <a:xfrm>
            <a:off x="1057985" y="1641432"/>
            <a:ext cx="4911016" cy="20193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264569" y="1320284"/>
            <a:ext cx="2383632" cy="510778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/>
              <a:t>有多少盒酸奶?</a:t>
            </a:r>
            <a:endParaRPr lang="zh-CN" altLang="en-US" sz="2400" dirty="0"/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2184399" y="4628287"/>
            <a:ext cx="32587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3×3×12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1696629" y="5264397"/>
            <a:ext cx="3746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9×12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1696629" y="5900508"/>
            <a:ext cx="3746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108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（盒）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75400" y="1861235"/>
            <a:ext cx="4686300" cy="1217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+mn-lt"/>
              </a:rPr>
              <a:t>有</a:t>
            </a:r>
            <a:r>
              <a:rPr lang="en-US" altLang="zh-CN" sz="3200" b="0" i="0" u="none" strike="noStrike" baseline="0" dirty="0">
                <a:solidFill>
                  <a:srgbClr val="0000FF"/>
                </a:solidFill>
                <a:latin typeface="+mn-lt"/>
              </a:rPr>
              <a:t>3</a:t>
            </a: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+mn-lt"/>
              </a:rPr>
              <a:t>组酸奶，每组有</a:t>
            </a:r>
            <a:r>
              <a:rPr lang="en-US" altLang="zh-CN" sz="3200" b="0" i="0" u="none" strike="noStrike" baseline="0" dirty="0">
                <a:solidFill>
                  <a:srgbClr val="0000FF"/>
                </a:solidFill>
                <a:latin typeface="+mn-lt"/>
              </a:rPr>
              <a:t>3</a:t>
            </a: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+mn-lt"/>
              </a:rPr>
              <a:t>层，每层有</a:t>
            </a:r>
            <a:r>
              <a:rPr lang="en-US" altLang="zh-CN" sz="3200" b="0" i="0" u="none" strike="noStrike" baseline="0" dirty="0">
                <a:solidFill>
                  <a:srgbClr val="0000FF"/>
                </a:solidFill>
                <a:latin typeface="+mn-lt"/>
              </a:rPr>
              <a:t>12</a:t>
            </a: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+mn-lt"/>
              </a:rPr>
              <a:t>盒酸奶。</a:t>
            </a:r>
            <a:endParaRPr lang="zh-CN" altLang="en-US" sz="32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87450" y="3263900"/>
            <a:ext cx="489585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FZYBKSJW--GB1-0"/>
              </a:rPr>
              <a:t>先求</a:t>
            </a:r>
            <a:r>
              <a:rPr lang="en-US" altLang="zh-CN" sz="3200" b="0" i="0" u="none" strike="noStrike" baseline="0" dirty="0">
                <a:solidFill>
                  <a:srgbClr val="0000FF"/>
                </a:solidFill>
                <a:latin typeface="FZYBKSJW--GB1-0"/>
              </a:rPr>
              <a:t>_____________</a:t>
            </a: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FZSSK--GBK1-0"/>
              </a:rPr>
              <a:t>，</a:t>
            </a:r>
            <a:endParaRPr lang="en-US" altLang="zh-CN" sz="3200" b="0" i="0" u="none" strike="noStrike" baseline="0" dirty="0">
              <a:solidFill>
                <a:srgbClr val="0000FF"/>
              </a:solidFill>
              <a:latin typeface="FZSSK--GBK1-0"/>
            </a:endParaRPr>
          </a:p>
          <a:p>
            <a:pPr algn="l">
              <a:lnSpc>
                <a:spcPct val="130000"/>
              </a:lnSpc>
            </a:pP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FZYBKSJW--GB1-0"/>
              </a:rPr>
              <a:t>再求</a:t>
            </a:r>
            <a:r>
              <a:rPr lang="en-US" altLang="zh-CN" sz="3200" b="0" i="0" u="none" strike="noStrike" baseline="0" dirty="0">
                <a:solidFill>
                  <a:srgbClr val="0000FF"/>
                </a:solidFill>
                <a:latin typeface="FZYBKSJW--GB1-0"/>
              </a:rPr>
              <a:t>_______________</a:t>
            </a: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FZYBKSJW--GB1-0"/>
              </a:rPr>
              <a:t>。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78050" y="3320534"/>
            <a:ext cx="22666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FZYBKSJW--GB1-0"/>
              </a:rPr>
              <a:t>共有多少层</a:t>
            </a:r>
            <a:endParaRPr lang="zh-CN" altLang="en-US" sz="2800" dirty="0"/>
          </a:p>
        </p:txBody>
      </p:sp>
      <p:sp>
        <p:nvSpPr>
          <p:cNvPr id="24" name="文本框 23"/>
          <p:cNvSpPr txBox="1"/>
          <p:nvPr/>
        </p:nvSpPr>
        <p:spPr>
          <a:xfrm>
            <a:off x="2165350" y="3949700"/>
            <a:ext cx="26733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0" i="0" u="none" strike="noStrike" baseline="0" dirty="0">
                <a:solidFill>
                  <a:srgbClr val="FF0000"/>
                </a:solidFill>
                <a:latin typeface="FZYBKSJW--GB1-0"/>
              </a:rPr>
              <a:t>有多少盒酸奶</a:t>
            </a:r>
            <a:endParaRPr lang="zh-CN" altLang="en-US" sz="2800" dirty="0"/>
          </a:p>
        </p:txBody>
      </p:sp>
      <p:cxnSp>
        <p:nvCxnSpPr>
          <p:cNvPr id="27" name="直接连接符 26"/>
          <p:cNvCxnSpPr>
            <a:stCxn id="25" idx="0"/>
            <a:endCxn id="25" idx="2"/>
          </p:cNvCxnSpPr>
          <p:nvPr/>
        </p:nvCxnSpPr>
        <p:spPr>
          <a:xfrm>
            <a:off x="6096000" y="3187700"/>
            <a:ext cx="0" cy="330200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4"/>
          <p:cNvSpPr txBox="1">
            <a:spLocks noChangeArrowheads="1"/>
          </p:cNvSpPr>
          <p:nvPr/>
        </p:nvSpPr>
        <p:spPr bwMode="auto">
          <a:xfrm>
            <a:off x="7531099" y="4628287"/>
            <a:ext cx="32587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12×3×3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9" name="TextBox 4"/>
          <p:cNvSpPr txBox="1">
            <a:spLocks noChangeArrowheads="1"/>
          </p:cNvSpPr>
          <p:nvPr/>
        </p:nvSpPr>
        <p:spPr bwMode="auto">
          <a:xfrm>
            <a:off x="7043329" y="5264397"/>
            <a:ext cx="3746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36×3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7043329" y="5900508"/>
            <a:ext cx="3746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108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（盒）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534150" y="3263900"/>
            <a:ext cx="489585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FZYBKSJW--GB1-0"/>
              </a:rPr>
              <a:t>先求</a:t>
            </a:r>
            <a:r>
              <a:rPr lang="en-US" altLang="zh-CN" sz="3200" dirty="0">
                <a:solidFill>
                  <a:srgbClr val="0000FF"/>
                </a:solidFill>
                <a:latin typeface="FZYBKSJW--GB1-0"/>
              </a:rPr>
              <a:t>_______________</a:t>
            </a: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FZSSK--GBK1-0"/>
              </a:rPr>
              <a:t>，</a:t>
            </a:r>
            <a:endParaRPr lang="en-US" altLang="zh-CN" sz="3200" b="0" i="0" u="none" strike="noStrike" baseline="0" dirty="0">
              <a:solidFill>
                <a:srgbClr val="0000FF"/>
              </a:solidFill>
              <a:latin typeface="FZSSK--GBK1-0"/>
            </a:endParaRPr>
          </a:p>
          <a:p>
            <a:pPr>
              <a:lnSpc>
                <a:spcPct val="130000"/>
              </a:lnSpc>
            </a:pP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FZYBKSJW--GB1-0"/>
              </a:rPr>
              <a:t>再求</a:t>
            </a:r>
            <a:r>
              <a:rPr lang="en-US" altLang="zh-CN" sz="3200" dirty="0">
                <a:solidFill>
                  <a:srgbClr val="0000FF"/>
                </a:solidFill>
                <a:latin typeface="FZYBKSJW--GB1-0"/>
              </a:rPr>
              <a:t>_______________</a:t>
            </a:r>
            <a:r>
              <a:rPr lang="zh-CN" altLang="en-US" sz="3200" b="0" i="0" u="none" strike="noStrike" baseline="0" dirty="0">
                <a:solidFill>
                  <a:srgbClr val="0000FF"/>
                </a:solidFill>
                <a:latin typeface="FZYBKSJW--GB1-0"/>
              </a:rPr>
              <a:t>。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61250" y="3320534"/>
            <a:ext cx="32956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FZYBKSJW--GB1-0"/>
              </a:rPr>
              <a:t>一组有多少盒酸奶</a:t>
            </a:r>
            <a:endParaRPr lang="zh-CN" altLang="en-US" sz="2800" dirty="0"/>
          </a:p>
        </p:txBody>
      </p:sp>
      <p:sp>
        <p:nvSpPr>
          <p:cNvPr id="33" name="文本框 32"/>
          <p:cNvSpPr txBox="1"/>
          <p:nvPr/>
        </p:nvSpPr>
        <p:spPr>
          <a:xfrm>
            <a:off x="7448550" y="3949700"/>
            <a:ext cx="30416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+mn-lt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+mn-lt"/>
              </a:rPr>
              <a:t>组有多少盒酸奶</a:t>
            </a:r>
            <a:endParaRPr lang="zh-CN" altLang="en-US" sz="28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4" grpId="0"/>
      <p:bldP spid="15" grpId="0"/>
      <p:bldP spid="16" grpId="0"/>
      <p:bldP spid="10" grpId="0"/>
      <p:bldP spid="22" grpId="0"/>
      <p:bldP spid="23" grpId="0"/>
      <p:bldP spid="24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56"/>
          <a:stretch>
            <a:fillRect/>
          </a:stretch>
        </p:blipFill>
        <p:spPr>
          <a:xfrm>
            <a:off x="1016000" y="1641432"/>
            <a:ext cx="4961817" cy="201938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118520" y="1320284"/>
            <a:ext cx="2936080" cy="510778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/>
              <a:t>有多少箱矿泉水</a:t>
            </a:r>
            <a:r>
              <a:rPr lang="en-US" altLang="zh-CN" sz="2400" dirty="0"/>
              <a:t>?</a:t>
            </a:r>
            <a:endParaRPr lang="zh-CN" altLang="en-US" sz="2400" dirty="0"/>
          </a:p>
        </p:txBody>
      </p: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1776976" y="4461517"/>
            <a:ext cx="29977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6 × 3 × 4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" name="TextBox 4"/>
          <p:cNvSpPr txBox="1">
            <a:spLocks noChangeArrowheads="1"/>
          </p:cNvSpPr>
          <p:nvPr/>
        </p:nvSpPr>
        <p:spPr bwMode="auto">
          <a:xfrm>
            <a:off x="1186524" y="5105676"/>
            <a:ext cx="29960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18×4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1186524" y="5749835"/>
            <a:ext cx="29960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3200" b="1">
                <a:solidFill>
                  <a:srgbClr val="FF0000"/>
                </a:solidFill>
                <a:latin typeface="+mn-lt"/>
                <a:ea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＝ </a:t>
            </a:r>
            <a:r>
              <a:rPr lang="en-US" altLang="zh-CN" dirty="0"/>
              <a:t>72</a:t>
            </a:r>
            <a:r>
              <a:rPr lang="zh-CN" altLang="en-US" dirty="0"/>
              <a:t>（箱）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043305" y="643424"/>
            <a:ext cx="10105390" cy="709295"/>
            <a:chOff x="1087" y="7230"/>
            <a:chExt cx="15914" cy="1117"/>
          </a:xfrm>
        </p:grpSpPr>
        <p:sp>
          <p:nvSpPr>
            <p:cNvPr id="3" name="标题 1"/>
            <p:cNvSpPr>
              <a:spLocks noGrp="1" noChangeArrowheads="1"/>
            </p:cNvSpPr>
            <p:nvPr/>
          </p:nvSpPr>
          <p:spPr bwMode="auto">
            <a:xfrm>
              <a:off x="1903" y="7230"/>
              <a:ext cx="15098" cy="11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说一说图中的信息，列式计算并说出每一步的意思。</a:t>
              </a:r>
              <a:endParaRPr lang="zh-CN" altLang="en-US" sz="32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2" name="文本框 21"/>
          <p:cNvSpPr txBox="1"/>
          <p:nvPr/>
        </p:nvSpPr>
        <p:spPr>
          <a:xfrm>
            <a:off x="6375400" y="1861235"/>
            <a:ext cx="4686300" cy="1217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+mn-lt"/>
              </a:rPr>
              <a:t>堆的矿泉水有</a:t>
            </a:r>
            <a:r>
              <a:rPr lang="en-US" altLang="zh-CN" sz="3200" dirty="0">
                <a:solidFill>
                  <a:srgbClr val="0000FF"/>
                </a:solidFill>
                <a:latin typeface="+mn-lt"/>
              </a:rPr>
              <a:t>4</a:t>
            </a:r>
            <a:r>
              <a:rPr lang="zh-CN" altLang="en-US" sz="3200" dirty="0">
                <a:solidFill>
                  <a:srgbClr val="0000FF"/>
                </a:solidFill>
                <a:latin typeface="+mn-lt"/>
              </a:rPr>
              <a:t>层，</a:t>
            </a:r>
            <a:r>
              <a:rPr lang="en-US" altLang="zh-CN" sz="3200" dirty="0">
                <a:solidFill>
                  <a:srgbClr val="0000FF"/>
                </a:solidFill>
                <a:latin typeface="+mn-lt"/>
              </a:rPr>
              <a:t>3</a:t>
            </a:r>
            <a:r>
              <a:rPr lang="zh-CN" altLang="en-US" sz="3200" dirty="0">
                <a:solidFill>
                  <a:srgbClr val="0000FF"/>
                </a:solidFill>
                <a:latin typeface="+mn-lt"/>
              </a:rPr>
              <a:t>排，</a:t>
            </a:r>
            <a:r>
              <a:rPr lang="en-US" altLang="zh-CN" sz="3200" dirty="0">
                <a:solidFill>
                  <a:srgbClr val="0000FF"/>
                </a:solidFill>
                <a:latin typeface="+mn-lt"/>
              </a:rPr>
              <a:t>6</a:t>
            </a:r>
            <a:r>
              <a:rPr lang="zh-CN" altLang="en-US" sz="3200" dirty="0">
                <a:solidFill>
                  <a:srgbClr val="0000FF"/>
                </a:solidFill>
                <a:latin typeface="+mn-lt"/>
              </a:rPr>
              <a:t>列。</a:t>
            </a:r>
            <a:endParaRPr lang="zh-CN" altLang="en-US" sz="32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33" name="TextBox 4"/>
          <p:cNvSpPr txBox="1">
            <a:spLocks noChangeArrowheads="1"/>
          </p:cNvSpPr>
          <p:nvPr/>
        </p:nvSpPr>
        <p:spPr bwMode="auto">
          <a:xfrm>
            <a:off x="5302422" y="4461517"/>
            <a:ext cx="29977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6 × 4 × 3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4" name="TextBox 4"/>
          <p:cNvSpPr txBox="1">
            <a:spLocks noChangeArrowheads="1"/>
          </p:cNvSpPr>
          <p:nvPr/>
        </p:nvSpPr>
        <p:spPr bwMode="auto">
          <a:xfrm>
            <a:off x="4724670" y="5105676"/>
            <a:ext cx="29960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24×3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5" name="TextBox 4"/>
          <p:cNvSpPr txBox="1">
            <a:spLocks noChangeArrowheads="1"/>
          </p:cNvSpPr>
          <p:nvPr/>
        </p:nvSpPr>
        <p:spPr bwMode="auto">
          <a:xfrm>
            <a:off x="4724670" y="5749835"/>
            <a:ext cx="29960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3200" b="1">
                <a:solidFill>
                  <a:srgbClr val="FF0000"/>
                </a:solidFill>
                <a:latin typeface="+mn-lt"/>
                <a:ea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＝ </a:t>
            </a:r>
            <a:r>
              <a:rPr lang="en-US" altLang="zh-CN" dirty="0"/>
              <a:t>72</a:t>
            </a:r>
            <a:r>
              <a:rPr lang="zh-CN" altLang="en-US" dirty="0"/>
              <a:t>（箱）</a:t>
            </a:r>
            <a:endParaRPr lang="zh-CN" altLang="en-US" dirty="0"/>
          </a:p>
        </p:txBody>
      </p:sp>
      <p:sp>
        <p:nvSpPr>
          <p:cNvPr id="36" name="TextBox 4"/>
          <p:cNvSpPr txBox="1">
            <a:spLocks noChangeArrowheads="1"/>
          </p:cNvSpPr>
          <p:nvPr/>
        </p:nvSpPr>
        <p:spPr bwMode="auto">
          <a:xfrm>
            <a:off x="8686559" y="4461517"/>
            <a:ext cx="29977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4 × 3 × 6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7" name="TextBox 4"/>
          <p:cNvSpPr txBox="1">
            <a:spLocks noChangeArrowheads="1"/>
          </p:cNvSpPr>
          <p:nvPr/>
        </p:nvSpPr>
        <p:spPr bwMode="auto">
          <a:xfrm>
            <a:off x="8096107" y="5105676"/>
            <a:ext cx="29960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12×6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8" name="TextBox 4"/>
          <p:cNvSpPr txBox="1">
            <a:spLocks noChangeArrowheads="1"/>
          </p:cNvSpPr>
          <p:nvPr/>
        </p:nvSpPr>
        <p:spPr bwMode="auto">
          <a:xfrm>
            <a:off x="8096107" y="5749835"/>
            <a:ext cx="29960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3200" b="1">
                <a:solidFill>
                  <a:srgbClr val="FF0000"/>
                </a:solidFill>
                <a:latin typeface="+mn-lt"/>
                <a:ea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＝ </a:t>
            </a:r>
            <a:r>
              <a:rPr lang="en-US" altLang="zh-CN" dirty="0"/>
              <a:t>72</a:t>
            </a:r>
            <a:r>
              <a:rPr lang="zh-CN" altLang="en-US" dirty="0"/>
              <a:t>（箱）</a:t>
            </a:r>
            <a:endParaRPr lang="zh-CN" altLang="en-US" dirty="0"/>
          </a:p>
        </p:txBody>
      </p:sp>
      <p:grpSp>
        <p:nvGrpSpPr>
          <p:cNvPr id="52" name="组合 51"/>
          <p:cNvGrpSpPr/>
          <p:nvPr/>
        </p:nvGrpSpPr>
        <p:grpSpPr>
          <a:xfrm>
            <a:off x="1114697" y="3835688"/>
            <a:ext cx="3562326" cy="575892"/>
            <a:chOff x="1114697" y="3835688"/>
            <a:chExt cx="3562326" cy="575892"/>
          </a:xfrm>
        </p:grpSpPr>
        <p:grpSp>
          <p:nvGrpSpPr>
            <p:cNvPr id="45" name="组合 44"/>
            <p:cNvGrpSpPr/>
            <p:nvPr/>
          </p:nvGrpSpPr>
          <p:grpSpPr>
            <a:xfrm>
              <a:off x="1114697" y="3835688"/>
              <a:ext cx="600763" cy="575892"/>
              <a:chOff x="-1694615" y="3543016"/>
              <a:chExt cx="600763" cy="575892"/>
            </a:xfrm>
          </p:grpSpPr>
          <p:sp>
            <p:nvSpPr>
              <p:cNvPr id="39" name="Freeform 5"/>
              <p:cNvSpPr/>
              <p:nvPr/>
            </p:nvSpPr>
            <p:spPr bwMode="auto">
              <a:xfrm rot="9502714">
                <a:off x="-1694615" y="3543016"/>
                <a:ext cx="600763" cy="575892"/>
              </a:xfrm>
              <a:custGeom>
                <a:avLst/>
                <a:gdLst>
                  <a:gd name="T0" fmla="*/ 526 w 590"/>
                  <a:gd name="T1" fmla="*/ 92 h 566"/>
                  <a:gd name="T2" fmla="*/ 426 w 590"/>
                  <a:gd name="T3" fmla="*/ 25 h 566"/>
                  <a:gd name="T4" fmla="*/ 327 w 590"/>
                  <a:gd name="T5" fmla="*/ 2 h 566"/>
                  <a:gd name="T6" fmla="*/ 326 w 590"/>
                  <a:gd name="T7" fmla="*/ 2 h 566"/>
                  <a:gd name="T8" fmla="*/ 289 w 590"/>
                  <a:gd name="T9" fmla="*/ 0 h 566"/>
                  <a:gd name="T10" fmla="*/ 262 w 590"/>
                  <a:gd name="T11" fmla="*/ 1 h 566"/>
                  <a:gd name="T12" fmla="*/ 176 w 590"/>
                  <a:gd name="T13" fmla="*/ 14 h 566"/>
                  <a:gd name="T14" fmla="*/ 58 w 590"/>
                  <a:gd name="T15" fmla="*/ 79 h 566"/>
                  <a:gd name="T16" fmla="*/ 29 w 590"/>
                  <a:gd name="T17" fmla="*/ 119 h 566"/>
                  <a:gd name="T18" fmla="*/ 22 w 590"/>
                  <a:gd name="T19" fmla="*/ 133 h 566"/>
                  <a:gd name="T20" fmla="*/ 0 w 590"/>
                  <a:gd name="T21" fmla="*/ 245 h 566"/>
                  <a:gd name="T22" fmla="*/ 25 w 590"/>
                  <a:gd name="T23" fmla="*/ 363 h 566"/>
                  <a:gd name="T24" fmla="*/ 187 w 590"/>
                  <a:gd name="T25" fmla="*/ 538 h 566"/>
                  <a:gd name="T26" fmla="*/ 278 w 590"/>
                  <a:gd name="T27" fmla="*/ 563 h 566"/>
                  <a:gd name="T28" fmla="*/ 382 w 590"/>
                  <a:gd name="T29" fmla="*/ 550 h 566"/>
                  <a:gd name="T30" fmla="*/ 480 w 590"/>
                  <a:gd name="T31" fmla="*/ 476 h 566"/>
                  <a:gd name="T32" fmla="*/ 570 w 590"/>
                  <a:gd name="T33" fmla="*/ 301 h 566"/>
                  <a:gd name="T34" fmla="*/ 526 w 590"/>
                  <a:gd name="T35" fmla="*/ 92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0" h="566">
                    <a:moveTo>
                      <a:pt x="526" y="92"/>
                    </a:moveTo>
                    <a:cubicBezTo>
                      <a:pt x="498" y="61"/>
                      <a:pt x="464" y="40"/>
                      <a:pt x="426" y="25"/>
                    </a:cubicBezTo>
                    <a:cubicBezTo>
                      <a:pt x="394" y="12"/>
                      <a:pt x="361" y="5"/>
                      <a:pt x="327" y="2"/>
                    </a:cubicBezTo>
                    <a:cubicBezTo>
                      <a:pt x="327" y="2"/>
                      <a:pt x="327" y="2"/>
                      <a:pt x="326" y="2"/>
                    </a:cubicBezTo>
                    <a:cubicBezTo>
                      <a:pt x="315" y="1"/>
                      <a:pt x="303" y="0"/>
                      <a:pt x="289" y="0"/>
                    </a:cubicBezTo>
                    <a:cubicBezTo>
                      <a:pt x="280" y="0"/>
                      <a:pt x="271" y="1"/>
                      <a:pt x="262" y="1"/>
                    </a:cubicBezTo>
                    <a:cubicBezTo>
                      <a:pt x="237" y="1"/>
                      <a:pt x="207" y="5"/>
                      <a:pt x="176" y="14"/>
                    </a:cubicBezTo>
                    <a:cubicBezTo>
                      <a:pt x="121" y="29"/>
                      <a:pt x="76" y="54"/>
                      <a:pt x="58" y="79"/>
                    </a:cubicBezTo>
                    <a:cubicBezTo>
                      <a:pt x="47" y="91"/>
                      <a:pt x="37" y="104"/>
                      <a:pt x="29" y="119"/>
                    </a:cubicBezTo>
                    <a:cubicBezTo>
                      <a:pt x="26" y="124"/>
                      <a:pt x="24" y="128"/>
                      <a:pt x="22" y="133"/>
                    </a:cubicBezTo>
                    <a:cubicBezTo>
                      <a:pt x="8" y="163"/>
                      <a:pt x="0" y="202"/>
                      <a:pt x="0" y="245"/>
                    </a:cubicBezTo>
                    <a:cubicBezTo>
                      <a:pt x="0" y="291"/>
                      <a:pt x="9" y="333"/>
                      <a:pt x="25" y="363"/>
                    </a:cubicBezTo>
                    <a:cubicBezTo>
                      <a:pt x="58" y="439"/>
                      <a:pt x="111" y="499"/>
                      <a:pt x="187" y="538"/>
                    </a:cubicBezTo>
                    <a:cubicBezTo>
                      <a:pt x="215" y="552"/>
                      <a:pt x="246" y="560"/>
                      <a:pt x="278" y="563"/>
                    </a:cubicBezTo>
                    <a:cubicBezTo>
                      <a:pt x="314" y="566"/>
                      <a:pt x="349" y="563"/>
                      <a:pt x="382" y="550"/>
                    </a:cubicBezTo>
                    <a:cubicBezTo>
                      <a:pt x="422" y="535"/>
                      <a:pt x="453" y="508"/>
                      <a:pt x="480" y="476"/>
                    </a:cubicBezTo>
                    <a:cubicBezTo>
                      <a:pt x="524" y="425"/>
                      <a:pt x="554" y="366"/>
                      <a:pt x="570" y="301"/>
                    </a:cubicBezTo>
                    <a:cubicBezTo>
                      <a:pt x="590" y="225"/>
                      <a:pt x="580" y="153"/>
                      <a:pt x="526" y="92"/>
                    </a:cubicBezTo>
                    <a:close/>
                  </a:path>
                </a:pathLst>
              </a:custGeom>
              <a:solidFill>
                <a:srgbClr val="F89E29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文本框 4"/>
              <p:cNvSpPr txBox="1"/>
              <p:nvPr/>
            </p:nvSpPr>
            <p:spPr>
              <a:xfrm>
                <a:off x="-1694268" y="3564221"/>
                <a:ext cx="540061" cy="502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665" i="1" dirty="0">
                    <a:solidFill>
                      <a:schemeClr val="bg1"/>
                    </a:solidFill>
                    <a:latin typeface="华文细黑" panose="02010600040101010101" charset="-122"/>
                    <a:ea typeface="华文细黑" panose="02010600040101010101" charset="-122"/>
                  </a:rPr>
                  <a:t>1</a:t>
                </a:r>
                <a:endParaRPr lang="zh-CN" altLang="en-US" sz="2665" i="1" dirty="0">
                  <a:solidFill>
                    <a:schemeClr val="bg1"/>
                  </a:solidFill>
                  <a:latin typeface="华文细黑" panose="02010600040101010101" charset="-122"/>
                  <a:ea typeface="华文细黑" panose="02010600040101010101" charset="-122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1792309" y="3892802"/>
              <a:ext cx="28847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0" i="0" u="none" strike="noStrike" baseline="0" dirty="0">
                  <a:solidFill>
                    <a:srgbClr val="0000FF"/>
                  </a:solidFill>
                  <a:latin typeface="FZYBKSJW--GB1-0"/>
                </a:rPr>
                <a:t>先求每层有多少箱</a:t>
              </a:r>
              <a:endParaRPr lang="zh-CN" altLang="en-US" sz="24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623967" y="3823253"/>
            <a:ext cx="3489753" cy="600763"/>
            <a:chOff x="4623967" y="3823253"/>
            <a:chExt cx="3489753" cy="600763"/>
          </a:xfrm>
        </p:grpSpPr>
        <p:grpSp>
          <p:nvGrpSpPr>
            <p:cNvPr id="46" name="组合 45"/>
            <p:cNvGrpSpPr/>
            <p:nvPr/>
          </p:nvGrpSpPr>
          <p:grpSpPr>
            <a:xfrm>
              <a:off x="4623967" y="3823253"/>
              <a:ext cx="600541" cy="600763"/>
              <a:chOff x="-1694268" y="4466361"/>
              <a:chExt cx="600541" cy="600763"/>
            </a:xfrm>
          </p:grpSpPr>
          <p:sp>
            <p:nvSpPr>
              <p:cNvPr id="40" name="Freeform 5"/>
              <p:cNvSpPr/>
              <p:nvPr/>
            </p:nvSpPr>
            <p:spPr bwMode="auto">
              <a:xfrm rot="17952227">
                <a:off x="-1682055" y="4478797"/>
                <a:ext cx="600763" cy="575892"/>
              </a:xfrm>
              <a:custGeom>
                <a:avLst/>
                <a:gdLst>
                  <a:gd name="T0" fmla="*/ 526 w 590"/>
                  <a:gd name="T1" fmla="*/ 92 h 566"/>
                  <a:gd name="T2" fmla="*/ 426 w 590"/>
                  <a:gd name="T3" fmla="*/ 25 h 566"/>
                  <a:gd name="T4" fmla="*/ 327 w 590"/>
                  <a:gd name="T5" fmla="*/ 2 h 566"/>
                  <a:gd name="T6" fmla="*/ 326 w 590"/>
                  <a:gd name="T7" fmla="*/ 2 h 566"/>
                  <a:gd name="T8" fmla="*/ 289 w 590"/>
                  <a:gd name="T9" fmla="*/ 0 h 566"/>
                  <a:gd name="T10" fmla="*/ 262 w 590"/>
                  <a:gd name="T11" fmla="*/ 1 h 566"/>
                  <a:gd name="T12" fmla="*/ 176 w 590"/>
                  <a:gd name="T13" fmla="*/ 14 h 566"/>
                  <a:gd name="T14" fmla="*/ 58 w 590"/>
                  <a:gd name="T15" fmla="*/ 79 h 566"/>
                  <a:gd name="T16" fmla="*/ 29 w 590"/>
                  <a:gd name="T17" fmla="*/ 119 h 566"/>
                  <a:gd name="T18" fmla="*/ 22 w 590"/>
                  <a:gd name="T19" fmla="*/ 133 h 566"/>
                  <a:gd name="T20" fmla="*/ 0 w 590"/>
                  <a:gd name="T21" fmla="*/ 245 h 566"/>
                  <a:gd name="T22" fmla="*/ 25 w 590"/>
                  <a:gd name="T23" fmla="*/ 363 h 566"/>
                  <a:gd name="T24" fmla="*/ 187 w 590"/>
                  <a:gd name="T25" fmla="*/ 538 h 566"/>
                  <a:gd name="T26" fmla="*/ 278 w 590"/>
                  <a:gd name="T27" fmla="*/ 563 h 566"/>
                  <a:gd name="T28" fmla="*/ 382 w 590"/>
                  <a:gd name="T29" fmla="*/ 550 h 566"/>
                  <a:gd name="T30" fmla="*/ 480 w 590"/>
                  <a:gd name="T31" fmla="*/ 476 h 566"/>
                  <a:gd name="T32" fmla="*/ 570 w 590"/>
                  <a:gd name="T33" fmla="*/ 301 h 566"/>
                  <a:gd name="T34" fmla="*/ 526 w 590"/>
                  <a:gd name="T35" fmla="*/ 92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0" h="566">
                    <a:moveTo>
                      <a:pt x="526" y="92"/>
                    </a:moveTo>
                    <a:cubicBezTo>
                      <a:pt x="498" y="61"/>
                      <a:pt x="464" y="40"/>
                      <a:pt x="426" y="25"/>
                    </a:cubicBezTo>
                    <a:cubicBezTo>
                      <a:pt x="394" y="12"/>
                      <a:pt x="361" y="5"/>
                      <a:pt x="327" y="2"/>
                    </a:cubicBezTo>
                    <a:cubicBezTo>
                      <a:pt x="327" y="2"/>
                      <a:pt x="327" y="2"/>
                      <a:pt x="326" y="2"/>
                    </a:cubicBezTo>
                    <a:cubicBezTo>
                      <a:pt x="315" y="1"/>
                      <a:pt x="303" y="0"/>
                      <a:pt x="289" y="0"/>
                    </a:cubicBezTo>
                    <a:cubicBezTo>
                      <a:pt x="280" y="0"/>
                      <a:pt x="271" y="1"/>
                      <a:pt x="262" y="1"/>
                    </a:cubicBezTo>
                    <a:cubicBezTo>
                      <a:pt x="237" y="1"/>
                      <a:pt x="207" y="5"/>
                      <a:pt x="176" y="14"/>
                    </a:cubicBezTo>
                    <a:cubicBezTo>
                      <a:pt x="121" y="29"/>
                      <a:pt x="76" y="54"/>
                      <a:pt x="58" y="79"/>
                    </a:cubicBezTo>
                    <a:cubicBezTo>
                      <a:pt x="47" y="91"/>
                      <a:pt x="37" y="104"/>
                      <a:pt x="29" y="119"/>
                    </a:cubicBezTo>
                    <a:cubicBezTo>
                      <a:pt x="26" y="124"/>
                      <a:pt x="24" y="128"/>
                      <a:pt x="22" y="133"/>
                    </a:cubicBezTo>
                    <a:cubicBezTo>
                      <a:pt x="8" y="163"/>
                      <a:pt x="0" y="202"/>
                      <a:pt x="0" y="245"/>
                    </a:cubicBezTo>
                    <a:cubicBezTo>
                      <a:pt x="0" y="291"/>
                      <a:pt x="9" y="333"/>
                      <a:pt x="25" y="363"/>
                    </a:cubicBezTo>
                    <a:cubicBezTo>
                      <a:pt x="58" y="439"/>
                      <a:pt x="111" y="499"/>
                      <a:pt x="187" y="538"/>
                    </a:cubicBezTo>
                    <a:cubicBezTo>
                      <a:pt x="215" y="552"/>
                      <a:pt x="246" y="560"/>
                      <a:pt x="278" y="563"/>
                    </a:cubicBezTo>
                    <a:cubicBezTo>
                      <a:pt x="314" y="566"/>
                      <a:pt x="349" y="563"/>
                      <a:pt x="382" y="550"/>
                    </a:cubicBezTo>
                    <a:cubicBezTo>
                      <a:pt x="422" y="535"/>
                      <a:pt x="453" y="508"/>
                      <a:pt x="480" y="476"/>
                    </a:cubicBezTo>
                    <a:cubicBezTo>
                      <a:pt x="524" y="425"/>
                      <a:pt x="554" y="366"/>
                      <a:pt x="570" y="301"/>
                    </a:cubicBezTo>
                    <a:cubicBezTo>
                      <a:pt x="590" y="225"/>
                      <a:pt x="580" y="153"/>
                      <a:pt x="526" y="92"/>
                    </a:cubicBezTo>
                    <a:close/>
                  </a:path>
                </a:pathLst>
              </a:custGeom>
              <a:solidFill>
                <a:srgbClr val="5EABE6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文本框 15"/>
              <p:cNvSpPr txBox="1"/>
              <p:nvPr/>
            </p:nvSpPr>
            <p:spPr>
              <a:xfrm>
                <a:off x="-1694268" y="4500262"/>
                <a:ext cx="540061" cy="502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665" i="1" dirty="0">
                    <a:solidFill>
                      <a:schemeClr val="bg1"/>
                    </a:solidFill>
                    <a:latin typeface="华文细黑" panose="02010600040101010101" charset="-122"/>
                    <a:ea typeface="华文细黑" panose="02010600040101010101" charset="-122"/>
                  </a:rPr>
                  <a:t>2</a:t>
                </a:r>
                <a:endParaRPr lang="zh-CN" altLang="en-US" sz="2665" i="1" dirty="0">
                  <a:solidFill>
                    <a:schemeClr val="bg1"/>
                  </a:solidFill>
                  <a:latin typeface="华文细黑" panose="02010600040101010101" charset="-122"/>
                  <a:ea typeface="华文细黑" panose="02010600040101010101" charset="-122"/>
                </a:endParaRPr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>
              <a:off x="5229006" y="3892802"/>
              <a:ext cx="28847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0" i="0" u="none" strike="noStrike" baseline="0" dirty="0">
                  <a:solidFill>
                    <a:srgbClr val="0000FF"/>
                  </a:solidFill>
                  <a:latin typeface="FZYBKSJW--GB1-0"/>
                </a:rPr>
                <a:t>先求每排有多少箱</a:t>
              </a:r>
              <a:endParaRPr lang="zh-CN" altLang="en-US" sz="24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072406" y="3823253"/>
            <a:ext cx="3492945" cy="600763"/>
            <a:chOff x="8072406" y="3823253"/>
            <a:chExt cx="3492945" cy="600763"/>
          </a:xfrm>
        </p:grpSpPr>
        <p:grpSp>
          <p:nvGrpSpPr>
            <p:cNvPr id="47" name="组合 46"/>
            <p:cNvGrpSpPr/>
            <p:nvPr/>
          </p:nvGrpSpPr>
          <p:grpSpPr>
            <a:xfrm>
              <a:off x="8072406" y="3823253"/>
              <a:ext cx="575892" cy="600763"/>
              <a:chOff x="-1665576" y="5409772"/>
              <a:chExt cx="575892" cy="600763"/>
            </a:xfrm>
          </p:grpSpPr>
          <p:sp>
            <p:nvSpPr>
              <p:cNvPr id="41" name="Freeform 5"/>
              <p:cNvSpPr/>
              <p:nvPr/>
            </p:nvSpPr>
            <p:spPr bwMode="auto">
              <a:xfrm rot="3526558">
                <a:off x="-1678012" y="5422208"/>
                <a:ext cx="600763" cy="575892"/>
              </a:xfrm>
              <a:custGeom>
                <a:avLst/>
                <a:gdLst>
                  <a:gd name="T0" fmla="*/ 526 w 590"/>
                  <a:gd name="T1" fmla="*/ 92 h 566"/>
                  <a:gd name="T2" fmla="*/ 426 w 590"/>
                  <a:gd name="T3" fmla="*/ 25 h 566"/>
                  <a:gd name="T4" fmla="*/ 327 w 590"/>
                  <a:gd name="T5" fmla="*/ 2 h 566"/>
                  <a:gd name="T6" fmla="*/ 326 w 590"/>
                  <a:gd name="T7" fmla="*/ 2 h 566"/>
                  <a:gd name="T8" fmla="*/ 289 w 590"/>
                  <a:gd name="T9" fmla="*/ 0 h 566"/>
                  <a:gd name="T10" fmla="*/ 262 w 590"/>
                  <a:gd name="T11" fmla="*/ 1 h 566"/>
                  <a:gd name="T12" fmla="*/ 176 w 590"/>
                  <a:gd name="T13" fmla="*/ 14 h 566"/>
                  <a:gd name="T14" fmla="*/ 58 w 590"/>
                  <a:gd name="T15" fmla="*/ 79 h 566"/>
                  <a:gd name="T16" fmla="*/ 29 w 590"/>
                  <a:gd name="T17" fmla="*/ 119 h 566"/>
                  <a:gd name="T18" fmla="*/ 22 w 590"/>
                  <a:gd name="T19" fmla="*/ 133 h 566"/>
                  <a:gd name="T20" fmla="*/ 0 w 590"/>
                  <a:gd name="T21" fmla="*/ 245 h 566"/>
                  <a:gd name="T22" fmla="*/ 25 w 590"/>
                  <a:gd name="T23" fmla="*/ 363 h 566"/>
                  <a:gd name="T24" fmla="*/ 187 w 590"/>
                  <a:gd name="T25" fmla="*/ 538 h 566"/>
                  <a:gd name="T26" fmla="*/ 278 w 590"/>
                  <a:gd name="T27" fmla="*/ 563 h 566"/>
                  <a:gd name="T28" fmla="*/ 382 w 590"/>
                  <a:gd name="T29" fmla="*/ 550 h 566"/>
                  <a:gd name="T30" fmla="*/ 480 w 590"/>
                  <a:gd name="T31" fmla="*/ 476 h 566"/>
                  <a:gd name="T32" fmla="*/ 570 w 590"/>
                  <a:gd name="T33" fmla="*/ 301 h 566"/>
                  <a:gd name="T34" fmla="*/ 526 w 590"/>
                  <a:gd name="T35" fmla="*/ 92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0" h="566">
                    <a:moveTo>
                      <a:pt x="526" y="92"/>
                    </a:moveTo>
                    <a:cubicBezTo>
                      <a:pt x="498" y="61"/>
                      <a:pt x="464" y="40"/>
                      <a:pt x="426" y="25"/>
                    </a:cubicBezTo>
                    <a:cubicBezTo>
                      <a:pt x="394" y="12"/>
                      <a:pt x="361" y="5"/>
                      <a:pt x="327" y="2"/>
                    </a:cubicBezTo>
                    <a:cubicBezTo>
                      <a:pt x="327" y="2"/>
                      <a:pt x="327" y="2"/>
                      <a:pt x="326" y="2"/>
                    </a:cubicBezTo>
                    <a:cubicBezTo>
                      <a:pt x="315" y="1"/>
                      <a:pt x="303" y="0"/>
                      <a:pt x="289" y="0"/>
                    </a:cubicBezTo>
                    <a:cubicBezTo>
                      <a:pt x="280" y="0"/>
                      <a:pt x="271" y="1"/>
                      <a:pt x="262" y="1"/>
                    </a:cubicBezTo>
                    <a:cubicBezTo>
                      <a:pt x="237" y="1"/>
                      <a:pt x="207" y="5"/>
                      <a:pt x="176" y="14"/>
                    </a:cubicBezTo>
                    <a:cubicBezTo>
                      <a:pt x="121" y="29"/>
                      <a:pt x="76" y="54"/>
                      <a:pt x="58" y="79"/>
                    </a:cubicBezTo>
                    <a:cubicBezTo>
                      <a:pt x="47" y="91"/>
                      <a:pt x="37" y="104"/>
                      <a:pt x="29" y="119"/>
                    </a:cubicBezTo>
                    <a:cubicBezTo>
                      <a:pt x="26" y="124"/>
                      <a:pt x="24" y="128"/>
                      <a:pt x="22" y="133"/>
                    </a:cubicBezTo>
                    <a:cubicBezTo>
                      <a:pt x="8" y="163"/>
                      <a:pt x="0" y="202"/>
                      <a:pt x="0" y="245"/>
                    </a:cubicBezTo>
                    <a:cubicBezTo>
                      <a:pt x="0" y="291"/>
                      <a:pt x="9" y="333"/>
                      <a:pt x="25" y="363"/>
                    </a:cubicBezTo>
                    <a:cubicBezTo>
                      <a:pt x="58" y="439"/>
                      <a:pt x="111" y="499"/>
                      <a:pt x="187" y="538"/>
                    </a:cubicBezTo>
                    <a:cubicBezTo>
                      <a:pt x="215" y="552"/>
                      <a:pt x="246" y="560"/>
                      <a:pt x="278" y="563"/>
                    </a:cubicBezTo>
                    <a:cubicBezTo>
                      <a:pt x="314" y="566"/>
                      <a:pt x="349" y="563"/>
                      <a:pt x="382" y="550"/>
                    </a:cubicBezTo>
                    <a:cubicBezTo>
                      <a:pt x="422" y="535"/>
                      <a:pt x="453" y="508"/>
                      <a:pt x="480" y="476"/>
                    </a:cubicBezTo>
                    <a:cubicBezTo>
                      <a:pt x="524" y="425"/>
                      <a:pt x="554" y="366"/>
                      <a:pt x="570" y="301"/>
                    </a:cubicBezTo>
                    <a:cubicBezTo>
                      <a:pt x="590" y="225"/>
                      <a:pt x="580" y="153"/>
                      <a:pt x="526" y="92"/>
                    </a:cubicBezTo>
                    <a:close/>
                  </a:path>
                </a:pathLst>
              </a:custGeom>
              <a:solidFill>
                <a:srgbClr val="90C250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4" name="文本框 16"/>
              <p:cNvSpPr txBox="1"/>
              <p:nvPr/>
            </p:nvSpPr>
            <p:spPr>
              <a:xfrm>
                <a:off x="-1665045" y="5456665"/>
                <a:ext cx="540061" cy="502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665" i="1" dirty="0">
                    <a:solidFill>
                      <a:schemeClr val="bg1"/>
                    </a:solidFill>
                    <a:latin typeface="华文细黑" panose="02010600040101010101" charset="-122"/>
                    <a:ea typeface="华文细黑" panose="02010600040101010101" charset="-122"/>
                  </a:rPr>
                  <a:t>3</a:t>
                </a:r>
                <a:endParaRPr lang="zh-CN" altLang="en-US" sz="2665" i="1" dirty="0">
                  <a:solidFill>
                    <a:schemeClr val="bg1"/>
                  </a:solidFill>
                  <a:latin typeface="华文细黑" panose="02010600040101010101" charset="-122"/>
                  <a:ea typeface="华文细黑" panose="02010600040101010101" charset="-122"/>
                </a:endParaRPr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>
              <a:off x="8680637" y="3892802"/>
              <a:ext cx="28847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0" i="0" u="none" strike="noStrike" baseline="0" dirty="0">
                  <a:solidFill>
                    <a:srgbClr val="0000FF"/>
                  </a:solidFill>
                  <a:latin typeface="FZYBKSJW--GB1-0"/>
                </a:rPr>
                <a:t>先求每列有多少箱</a:t>
              </a:r>
              <a:endParaRPr lang="zh-CN" altLang="en-US" sz="2400" dirty="0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4"/>
          <p:cNvSpPr txBox="1">
            <a:spLocks noChangeArrowheads="1"/>
          </p:cNvSpPr>
          <p:nvPr/>
        </p:nvSpPr>
        <p:spPr bwMode="auto">
          <a:xfrm>
            <a:off x="1076066" y="1522403"/>
            <a:ext cx="96810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每本书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元，一共需要多少元？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5363" name="图片 8" descr="15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185" y="2343392"/>
            <a:ext cx="8108057" cy="1147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2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6" name="直接连接符 5"/>
            <p:cNvCxnSpPr>
              <a:endCxn id="7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7" name="任意多边形: 形状 6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随堂演练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1975930" y="3682281"/>
            <a:ext cx="37486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24×8×5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1382304" y="4414608"/>
            <a:ext cx="3746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＝ 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192×5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1382304" y="5146935"/>
            <a:ext cx="3746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＝ 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960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（元）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5290070" y="5146935"/>
            <a:ext cx="48114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答：一共需要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960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</a:rPr>
              <a:t>元。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 rot="21446710">
            <a:off x="2438400" y="2324100"/>
            <a:ext cx="676275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20400000" lon="1200000" rev="18720000"/>
              </a:camera>
              <a:lightRig rig="threePt" dir="t"/>
            </a:scene3d>
          </a:bodyPr>
          <a:lstStyle/>
          <a:p>
            <a:r>
              <a:rPr lang="zh-CN" altLang="en-US" dirty="0"/>
              <a:t>数学故事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 rot="21446710">
            <a:off x="4152900" y="2324100"/>
            <a:ext cx="676275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20400000" lon="1200000" rev="18720000"/>
              </a:camera>
              <a:lightRig rig="threePt" dir="t"/>
            </a:scene3d>
          </a:bodyPr>
          <a:lstStyle/>
          <a:p>
            <a:r>
              <a:rPr lang="zh-CN" altLang="en-US" dirty="0"/>
              <a:t>数学故事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 rot="21446710">
            <a:off x="5695950" y="2324100"/>
            <a:ext cx="676275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20400000" lon="1200000" rev="18720000"/>
              </a:camera>
              <a:lightRig rig="threePt" dir="t"/>
            </a:scene3d>
          </a:bodyPr>
          <a:lstStyle/>
          <a:p>
            <a:r>
              <a:rPr lang="zh-CN" altLang="en-US" dirty="0"/>
              <a:t>数学故事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 rot="21446710">
            <a:off x="7334250" y="2324100"/>
            <a:ext cx="676275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20400000" lon="1200000" rev="18720000"/>
              </a:camera>
              <a:lightRig rig="threePt" dir="t"/>
            </a:scene3d>
          </a:bodyPr>
          <a:lstStyle/>
          <a:p>
            <a:r>
              <a:rPr lang="zh-CN" altLang="en-US" dirty="0"/>
              <a:t>数学故事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 rot="21446710">
            <a:off x="8905875" y="2324100"/>
            <a:ext cx="676275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20400000" lon="1200000" rev="18720000"/>
              </a:camera>
              <a:lightRig rig="threePt" dir="t"/>
            </a:scene3d>
          </a:bodyPr>
          <a:lstStyle/>
          <a:p>
            <a:r>
              <a:rPr lang="zh-CN" altLang="en-US" dirty="0"/>
              <a:t>数学故事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867156" y="3861720"/>
            <a:ext cx="112627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600" b="1" dirty="0">
                <a:latin typeface="+mn-lt"/>
                <a:ea typeface="楷体" panose="02010609060101010101" pitchFamily="49" charset="-122"/>
              </a:rPr>
              <a:t>105</a:t>
            </a:r>
            <a:r>
              <a:rPr lang="zh-CN" altLang="en-US" sz="36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3600" b="1" dirty="0">
                <a:latin typeface="+mn-lt"/>
                <a:ea typeface="楷体" panose="02010609060101010101" pitchFamily="49" charset="-122"/>
              </a:rPr>
              <a:t>+ 17×3	     	5×18×7	        32×(2×5)</a:t>
            </a:r>
            <a:endParaRPr lang="zh-CN" altLang="en-US" sz="36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8434" name="TextBox 4"/>
          <p:cNvSpPr txBox="1">
            <a:spLocks noChangeArrowheads="1"/>
          </p:cNvSpPr>
          <p:nvPr/>
        </p:nvSpPr>
        <p:spPr bwMode="auto">
          <a:xfrm>
            <a:off x="402167" y="1011767"/>
            <a:ext cx="30052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算一算。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867156" y="1817259"/>
            <a:ext cx="112627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600" b="1" dirty="0">
                <a:latin typeface="+mn-lt"/>
                <a:ea typeface="楷体" panose="02010609060101010101" pitchFamily="49" charset="-122"/>
              </a:rPr>
              <a:t>15×6×8	      	3×9×2		        (15</a:t>
            </a:r>
            <a:r>
              <a:rPr lang="zh-CN" altLang="en-US" sz="36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3600" b="1" dirty="0">
                <a:latin typeface="+mn-lt"/>
                <a:ea typeface="楷体" panose="02010609060101010101" pitchFamily="49" charset="-122"/>
              </a:rPr>
              <a:t>35)×6</a:t>
            </a:r>
            <a:endParaRPr lang="zh-CN" altLang="en-US" sz="36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501410" y="2478888"/>
            <a:ext cx="21382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90×8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TextBox 13"/>
          <p:cNvSpPr txBox="1">
            <a:spLocks noChangeArrowheads="1"/>
          </p:cNvSpPr>
          <p:nvPr/>
        </p:nvSpPr>
        <p:spPr bwMode="auto">
          <a:xfrm>
            <a:off x="4289126" y="2478888"/>
            <a:ext cx="21720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27×2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TextBox 13"/>
          <p:cNvSpPr txBox="1">
            <a:spLocks noChangeArrowheads="1"/>
          </p:cNvSpPr>
          <p:nvPr/>
        </p:nvSpPr>
        <p:spPr bwMode="auto">
          <a:xfrm>
            <a:off x="7959472" y="2478888"/>
            <a:ext cx="19292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50×6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515549" y="4459697"/>
            <a:ext cx="23038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105 + 51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4137164" y="4506265"/>
            <a:ext cx="203503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90×7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7894249" y="4534840"/>
            <a:ext cx="19515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32×10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TextBox 13"/>
          <p:cNvSpPr txBox="1">
            <a:spLocks noChangeArrowheads="1"/>
          </p:cNvSpPr>
          <p:nvPr/>
        </p:nvSpPr>
        <p:spPr bwMode="auto">
          <a:xfrm>
            <a:off x="501410" y="3147435"/>
            <a:ext cx="15726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720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4289126" y="3147435"/>
            <a:ext cx="15726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54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7959473" y="3147435"/>
            <a:ext cx="1574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300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515549" y="5174072"/>
            <a:ext cx="23038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156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4137165" y="5211115"/>
            <a:ext cx="1574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630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7894249" y="5144440"/>
            <a:ext cx="19515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= 320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4" grpId="0"/>
      <p:bldP spid="11" grpId="0"/>
      <p:bldP spid="12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FF8"/>
              </a:clrFrom>
              <a:clrTo>
                <a:srgbClr val="FEFF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84" y="2586684"/>
            <a:ext cx="10076033" cy="3113381"/>
          </a:xfrm>
          <a:prstGeom prst="rect">
            <a:avLst/>
          </a:prstGeom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64092" y="764117"/>
            <a:ext cx="100753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说一说下图中的信息，再解决问题。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30767" y="1745192"/>
            <a:ext cx="54080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）一共有多少架无人机？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6267450" y="1745192"/>
            <a:ext cx="5562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）杨树有多少棵？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FF8"/>
              </a:clrFrom>
              <a:clrTo>
                <a:srgbClr val="FEFF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16"/>
          <a:stretch>
            <a:fillRect/>
          </a:stretch>
        </p:blipFill>
        <p:spPr>
          <a:xfrm>
            <a:off x="857959" y="1891359"/>
            <a:ext cx="5066591" cy="3113381"/>
          </a:xfrm>
          <a:prstGeom prst="rect">
            <a:avLst/>
          </a:prstGeom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630767" y="1049867"/>
            <a:ext cx="66749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）一共有多少架无人机？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TextBox 22"/>
          <p:cNvSpPr txBox="1">
            <a:spLocks noChangeArrowheads="1"/>
          </p:cNvSpPr>
          <p:nvPr/>
        </p:nvSpPr>
        <p:spPr bwMode="auto">
          <a:xfrm>
            <a:off x="7398809" y="2343151"/>
            <a:ext cx="4131733" cy="238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4265" b="1" dirty="0">
                <a:solidFill>
                  <a:srgbClr val="7030A0"/>
                </a:solidFill>
                <a:latin typeface="+mn-lt"/>
                <a:ea typeface="+mn-ea"/>
              </a:rPr>
              <a:t>      6×6×4</a:t>
            </a:r>
            <a:endParaRPr lang="en-US" altLang="zh-CN" sz="4265" b="1" dirty="0">
              <a:solidFill>
                <a:srgbClr val="7030A0"/>
              </a:solidFill>
              <a:latin typeface="+mn-lt"/>
              <a:ea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4265" b="1" dirty="0">
                <a:solidFill>
                  <a:srgbClr val="7030A0"/>
                </a:solidFill>
                <a:latin typeface="+mn-lt"/>
                <a:ea typeface="+mn-ea"/>
              </a:rPr>
              <a:t>＝</a:t>
            </a:r>
            <a:r>
              <a:rPr lang="en-US" altLang="zh-CN" sz="4265" b="1" dirty="0">
                <a:solidFill>
                  <a:srgbClr val="7030A0"/>
                </a:solidFill>
                <a:latin typeface="+mn-lt"/>
                <a:ea typeface="+mn-ea"/>
              </a:rPr>
              <a:t> 36×4</a:t>
            </a:r>
            <a:endParaRPr lang="en-US" altLang="zh-CN" sz="4265" b="1" dirty="0">
              <a:solidFill>
                <a:srgbClr val="7030A0"/>
              </a:solidFill>
              <a:latin typeface="+mn-lt"/>
              <a:ea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4265" b="1" dirty="0">
                <a:solidFill>
                  <a:srgbClr val="7030A0"/>
                </a:solidFill>
                <a:latin typeface="+mn-lt"/>
                <a:ea typeface="+mn-ea"/>
              </a:rPr>
              <a:t>＝ </a:t>
            </a:r>
            <a:r>
              <a:rPr lang="en-US" altLang="zh-CN" sz="4265" b="1" dirty="0">
                <a:solidFill>
                  <a:srgbClr val="7030A0"/>
                </a:solidFill>
                <a:latin typeface="+mn-lt"/>
                <a:ea typeface="+mn-ea"/>
              </a:rPr>
              <a:t>144</a:t>
            </a:r>
            <a:r>
              <a:rPr lang="zh-CN" altLang="en-US" sz="4265" b="1" dirty="0">
                <a:solidFill>
                  <a:srgbClr val="7030A0"/>
                </a:solidFill>
                <a:latin typeface="+mn-lt"/>
                <a:ea typeface="+mn-ea"/>
              </a:rPr>
              <a:t>（架）</a:t>
            </a:r>
            <a:endParaRPr lang="zh-CN" altLang="en-US" sz="4265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2"/>
          <p:cNvSpPr txBox="1">
            <a:spLocks noChangeArrowheads="1"/>
          </p:cNvSpPr>
          <p:nvPr/>
        </p:nvSpPr>
        <p:spPr bwMode="auto">
          <a:xfrm>
            <a:off x="7721601" y="2225676"/>
            <a:ext cx="4129617" cy="2380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4265" b="1" dirty="0">
                <a:solidFill>
                  <a:srgbClr val="7030A0"/>
                </a:solidFill>
                <a:latin typeface="+mn-lt"/>
                <a:ea typeface="+mn-ea"/>
              </a:rPr>
              <a:t>     30×3×2</a:t>
            </a:r>
            <a:endParaRPr lang="en-US" altLang="zh-CN" sz="4265" b="1" dirty="0">
              <a:solidFill>
                <a:srgbClr val="7030A0"/>
              </a:solidFill>
              <a:latin typeface="+mn-lt"/>
              <a:ea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4265" b="1" dirty="0">
                <a:solidFill>
                  <a:srgbClr val="7030A0"/>
                </a:solidFill>
                <a:latin typeface="+mn-lt"/>
                <a:ea typeface="+mn-ea"/>
              </a:rPr>
              <a:t>＝</a:t>
            </a:r>
            <a:r>
              <a:rPr lang="en-US" altLang="zh-CN" sz="4265" b="1" dirty="0">
                <a:solidFill>
                  <a:srgbClr val="7030A0"/>
                </a:solidFill>
                <a:latin typeface="+mn-lt"/>
                <a:ea typeface="+mn-ea"/>
              </a:rPr>
              <a:t> 90×2</a:t>
            </a:r>
            <a:endParaRPr lang="en-US" altLang="zh-CN" sz="4265" b="1" dirty="0">
              <a:solidFill>
                <a:srgbClr val="7030A0"/>
              </a:solidFill>
              <a:latin typeface="+mn-lt"/>
              <a:ea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4265" b="1" dirty="0">
                <a:solidFill>
                  <a:srgbClr val="7030A0"/>
                </a:solidFill>
                <a:latin typeface="+mn-lt"/>
                <a:ea typeface="+mn-ea"/>
              </a:rPr>
              <a:t>＝ </a:t>
            </a:r>
            <a:r>
              <a:rPr lang="en-US" altLang="zh-CN" sz="4265" b="1" dirty="0">
                <a:solidFill>
                  <a:srgbClr val="7030A0"/>
                </a:solidFill>
                <a:latin typeface="+mn-lt"/>
                <a:ea typeface="+mn-ea"/>
              </a:rPr>
              <a:t>180</a:t>
            </a:r>
            <a:r>
              <a:rPr lang="zh-CN" altLang="en-US" sz="4265" b="1" dirty="0">
                <a:solidFill>
                  <a:srgbClr val="7030A0"/>
                </a:solidFill>
                <a:latin typeface="+mn-lt"/>
                <a:ea typeface="+mn-ea"/>
              </a:rPr>
              <a:t>（棵）</a:t>
            </a:r>
            <a:endParaRPr lang="zh-CN" altLang="en-US" sz="4265" b="1" dirty="0">
              <a:solidFill>
                <a:srgbClr val="7030A0"/>
              </a:solidFill>
              <a:latin typeface="+mn-lt"/>
              <a:ea typeface="+mn-ea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628650" y="1335617"/>
            <a:ext cx="5562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）杨树有多少棵？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CFEFA"/>
              </a:clrFrom>
              <a:clrTo>
                <a:srgbClr val="FCFE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33" y="2395894"/>
            <a:ext cx="6068046" cy="2300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1597" y="660606"/>
            <a:ext cx="2848375" cy="613860"/>
            <a:chOff x="321626" y="379951"/>
            <a:chExt cx="3245485" cy="699442"/>
          </a:xfrm>
        </p:grpSpPr>
        <p:sp>
          <p:nvSpPr>
            <p:cNvPr id="3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7" name="直接连接符 6"/>
            <p:cNvCxnSpPr>
              <a:endCxn id="8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8" name="任意多边形: 形状 7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866274" y="415287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课堂小结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512270" y="4112344"/>
            <a:ext cx="9593880" cy="2175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列连乘算式解决实际问题：</a:t>
            </a:r>
            <a:endParaRPr lang="en-US" altLang="zh-CN" sz="36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应明确先求什么，再求什么，然后列式解答，保证每一步的乘法算式有意义。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TextBox 36"/>
          <p:cNvSpPr txBox="1">
            <a:spLocks noChangeArrowheads="1"/>
          </p:cNvSpPr>
          <p:nvPr/>
        </p:nvSpPr>
        <p:spPr bwMode="auto">
          <a:xfrm>
            <a:off x="7498928" y="1720234"/>
            <a:ext cx="2396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  <a:ea typeface="+mn-ea"/>
              </a:rPr>
              <a:t>12 × 3 × 2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5" name="TextBox 37"/>
          <p:cNvSpPr txBox="1">
            <a:spLocks noChangeArrowheads="1"/>
          </p:cNvSpPr>
          <p:nvPr/>
        </p:nvSpPr>
        <p:spPr bwMode="auto">
          <a:xfrm>
            <a:off x="6989234" y="2454932"/>
            <a:ext cx="28674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36 × 2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6" name="TextBox 38"/>
          <p:cNvSpPr txBox="1">
            <a:spLocks noChangeArrowheads="1"/>
          </p:cNvSpPr>
          <p:nvPr/>
        </p:nvSpPr>
        <p:spPr bwMode="auto">
          <a:xfrm>
            <a:off x="6989235" y="3189630"/>
            <a:ext cx="28659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72</a:t>
            </a:r>
            <a:r>
              <a:rPr lang="zh-CN" altLang="en-US" sz="3200" b="1" dirty="0">
                <a:latin typeface="+mn-lt"/>
                <a:ea typeface="+mn-ea"/>
              </a:rPr>
              <a:t>（元）</a:t>
            </a:r>
            <a:endParaRPr lang="zh-CN" altLang="en-US" sz="3200" b="1" dirty="0">
              <a:latin typeface="+mn-lt"/>
              <a:ea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571996" y="2320159"/>
            <a:ext cx="1196995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36"/>
          <p:cNvSpPr txBox="1">
            <a:spLocks noChangeArrowheads="1"/>
          </p:cNvSpPr>
          <p:nvPr/>
        </p:nvSpPr>
        <p:spPr bwMode="auto">
          <a:xfrm>
            <a:off x="2507828" y="1720234"/>
            <a:ext cx="2396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  <a:ea typeface="+mn-ea"/>
              </a:rPr>
              <a:t>12 × 2 × 3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13" name="TextBox 37"/>
          <p:cNvSpPr txBox="1">
            <a:spLocks noChangeArrowheads="1"/>
          </p:cNvSpPr>
          <p:nvPr/>
        </p:nvSpPr>
        <p:spPr bwMode="auto">
          <a:xfrm>
            <a:off x="1998134" y="2454932"/>
            <a:ext cx="28674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24 × 3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14" name="TextBox 38"/>
          <p:cNvSpPr txBox="1">
            <a:spLocks noChangeArrowheads="1"/>
          </p:cNvSpPr>
          <p:nvPr/>
        </p:nvSpPr>
        <p:spPr bwMode="auto">
          <a:xfrm>
            <a:off x="1998135" y="3189630"/>
            <a:ext cx="28659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72</a:t>
            </a:r>
            <a:r>
              <a:rPr lang="zh-CN" altLang="en-US" sz="3200" b="1" dirty="0">
                <a:latin typeface="+mn-lt"/>
                <a:ea typeface="+mn-ea"/>
              </a:rPr>
              <a:t>（元）</a:t>
            </a:r>
            <a:endParaRPr lang="zh-CN" altLang="en-US" sz="3200" b="1" dirty="0">
              <a:latin typeface="+mn-lt"/>
              <a:ea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580896" y="2332859"/>
            <a:ext cx="1196995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7346350" y="1825283"/>
          <a:ext cx="4392000" cy="446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000"/>
                <a:gridCol w="2196000"/>
              </a:tblGrid>
              <a:tr h="68400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rgbClr val="000000"/>
                          </a:solidFill>
                        </a:rPr>
                        <a:t>购物单</a:t>
                      </a: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4000">
                <a:tc>
                  <a:txBody>
                    <a:bodyPr/>
                    <a:lstStyle/>
                    <a:p>
                      <a:r>
                        <a:rPr lang="zh-CN" altLang="en-US" dirty="0">
                          <a:solidFill>
                            <a:srgbClr val="000000"/>
                          </a:solidFill>
                        </a:rPr>
                        <a:t>每箱（      ）瓶</a:t>
                      </a: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>
                          <a:solidFill>
                            <a:srgbClr val="000000"/>
                          </a:solidFill>
                        </a:rPr>
                        <a:t>每瓶（      ）元</a:t>
                      </a: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96000"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96" y="2585141"/>
            <a:ext cx="6565450" cy="3871161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9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/>
            <p:cNvCxnSpPr>
              <a:endCxn id="11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创设情境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51" name="对话气泡: 圆角矩形 10"/>
          <p:cNvSpPr/>
          <p:nvPr/>
        </p:nvSpPr>
        <p:spPr>
          <a:xfrm>
            <a:off x="3883025" y="701676"/>
            <a:ext cx="4730115" cy="705904"/>
          </a:xfrm>
          <a:prstGeom prst="wedgeRoundRectCallout">
            <a:avLst>
              <a:gd name="adj1" fmla="val 55343"/>
              <a:gd name="adj2" fmla="val 1208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kern="1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仔细观察，完成采货购物单。</a:t>
            </a:r>
            <a:endParaRPr lang="zh-CN" altLang="en-US" sz="2800" b="1" kern="100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2" name="图片 51" descr="E:\本地\1.日常\状元成才路人物图\公司画图\101.png101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537" t="-4837" r="3545" b="67766"/>
          <a:stretch>
            <a:fillRect/>
          </a:stretch>
        </p:blipFill>
        <p:spPr bwMode="auto">
          <a:xfrm>
            <a:off x="8954930" y="541429"/>
            <a:ext cx="1008000" cy="1008000"/>
          </a:xfrm>
          <a:custGeom>
            <a:avLst/>
            <a:gdLst>
              <a:gd name="connsiteX0" fmla="*/ 828136 w 1656272"/>
              <a:gd name="connsiteY0" fmla="*/ 0 h 1656272"/>
              <a:gd name="connsiteX1" fmla="*/ 1656272 w 1656272"/>
              <a:gd name="connsiteY1" fmla="*/ 828136 h 1656272"/>
              <a:gd name="connsiteX2" fmla="*/ 828136 w 1656272"/>
              <a:gd name="connsiteY2" fmla="*/ 1656272 h 1656272"/>
              <a:gd name="connsiteX3" fmla="*/ 0 w 1656272"/>
              <a:gd name="connsiteY3" fmla="*/ 828136 h 1656272"/>
              <a:gd name="connsiteX4" fmla="*/ 828136 w 1656272"/>
              <a:gd name="connsiteY4" fmla="*/ 0 h 1656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6272" h="1656272">
                <a:moveTo>
                  <a:pt x="828136" y="0"/>
                </a:moveTo>
                <a:cubicBezTo>
                  <a:pt x="1285503" y="0"/>
                  <a:pt x="1656272" y="370769"/>
                  <a:pt x="1656272" y="828136"/>
                </a:cubicBezTo>
                <a:cubicBezTo>
                  <a:pt x="1656272" y="1285503"/>
                  <a:pt x="1285503" y="1656272"/>
                  <a:pt x="828136" y="1656272"/>
                </a:cubicBezTo>
                <a:cubicBezTo>
                  <a:pt x="370769" y="1656272"/>
                  <a:pt x="0" y="1285503"/>
                  <a:pt x="0" y="828136"/>
                </a:cubicBezTo>
                <a:cubicBezTo>
                  <a:pt x="0" y="370769"/>
                  <a:pt x="370769" y="0"/>
                  <a:pt x="828136" y="0"/>
                </a:cubicBezTo>
                <a:close/>
              </a:path>
            </a:pathLst>
          </a:custGeom>
          <a:solidFill>
            <a:srgbClr val="EB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0" name="标题 1"/>
          <p:cNvSpPr>
            <a:spLocks noGrp="1" noChangeArrowheads="1"/>
          </p:cNvSpPr>
          <p:nvPr/>
        </p:nvSpPr>
        <p:spPr bwMode="auto">
          <a:xfrm>
            <a:off x="7564410" y="3247587"/>
            <a:ext cx="4513054" cy="643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一箱水多少元？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1" name="标题 1"/>
          <p:cNvSpPr>
            <a:spLocks noGrp="1" noChangeArrowheads="1"/>
          </p:cNvSpPr>
          <p:nvPr/>
        </p:nvSpPr>
        <p:spPr bwMode="auto">
          <a:xfrm>
            <a:off x="7564410" y="4434327"/>
            <a:ext cx="4513054" cy="643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箱水一共有多少瓶？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2" name="标题 1"/>
          <p:cNvSpPr>
            <a:spLocks noGrp="1" noChangeArrowheads="1"/>
          </p:cNvSpPr>
          <p:nvPr/>
        </p:nvSpPr>
        <p:spPr bwMode="auto">
          <a:xfrm>
            <a:off x="7999381" y="3840957"/>
            <a:ext cx="3224068" cy="643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2×12=24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3" name="标题 1"/>
          <p:cNvSpPr>
            <a:spLocks noGrp="1" noChangeArrowheads="1"/>
          </p:cNvSpPr>
          <p:nvPr/>
        </p:nvSpPr>
        <p:spPr bwMode="auto">
          <a:xfrm>
            <a:off x="7999381" y="5027697"/>
            <a:ext cx="3224068" cy="643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12×3=36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（瓶）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224713" y="4985588"/>
            <a:ext cx="2812927" cy="669505"/>
            <a:chOff x="846828" y="5244860"/>
            <a:chExt cx="2812927" cy="669505"/>
          </a:xfrm>
        </p:grpSpPr>
        <p:sp>
          <p:nvSpPr>
            <p:cNvPr id="16" name="对话气泡: 圆角矩形 15"/>
            <p:cNvSpPr/>
            <p:nvPr/>
          </p:nvSpPr>
          <p:spPr>
            <a:xfrm>
              <a:off x="846828" y="5244860"/>
              <a:ext cx="2450142" cy="669505"/>
            </a:xfrm>
            <a:prstGeom prst="wedgeRoundRectCallout">
              <a:avLst>
                <a:gd name="adj1" fmla="val -40850"/>
                <a:gd name="adj2" fmla="val -92211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10804" y="5261957"/>
              <a:ext cx="2748951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2800" dirty="0"/>
                <a:t>买</a:t>
              </a:r>
              <a:r>
                <a:rPr lang="en-US" altLang="zh-CN" sz="2800" dirty="0"/>
                <a:t>3</a:t>
              </a:r>
              <a:r>
                <a:rPr lang="zh-CN" altLang="en-US" sz="2800" dirty="0"/>
                <a:t>箱矿泉水。</a:t>
              </a:r>
              <a:endParaRPr lang="zh-CN" altLang="en-US" sz="2800" dirty="0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2950234" y="4154902"/>
            <a:ext cx="9941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400" dirty="0"/>
              <a:t>12 瓶</a:t>
            </a:r>
            <a:endParaRPr lang="zh-CN" altLang="en-US" sz="2400" dirty="0"/>
          </a:p>
        </p:txBody>
      </p:sp>
      <p:grpSp>
        <p:nvGrpSpPr>
          <p:cNvPr id="25" name="组合 24"/>
          <p:cNvGrpSpPr/>
          <p:nvPr/>
        </p:nvGrpSpPr>
        <p:grpSpPr>
          <a:xfrm>
            <a:off x="3415822" y="2604698"/>
            <a:ext cx="1941183" cy="669505"/>
            <a:chOff x="846828" y="5244860"/>
            <a:chExt cx="1941183" cy="669505"/>
          </a:xfrm>
        </p:grpSpPr>
        <p:sp>
          <p:nvSpPr>
            <p:cNvPr id="26" name="对话气泡: 圆角矩形 25"/>
            <p:cNvSpPr/>
            <p:nvPr/>
          </p:nvSpPr>
          <p:spPr>
            <a:xfrm>
              <a:off x="846828" y="5244860"/>
              <a:ext cx="1751401" cy="669505"/>
            </a:xfrm>
            <a:prstGeom prst="wedgeRoundRectCallout">
              <a:avLst>
                <a:gd name="adj1" fmla="val -57398"/>
                <a:gd name="adj2" fmla="val 34060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10805" y="5261957"/>
              <a:ext cx="1877206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2800" dirty="0"/>
                <a:t>每瓶</a:t>
              </a:r>
              <a:r>
                <a:rPr lang="en-US" altLang="zh-CN" sz="2800" dirty="0"/>
                <a:t>2</a:t>
              </a:r>
              <a:r>
                <a:rPr lang="zh-CN" altLang="en-US" sz="2800" dirty="0"/>
                <a:t>元。</a:t>
              </a:r>
              <a:endParaRPr lang="zh-CN" altLang="en-US" sz="2800" dirty="0"/>
            </a:p>
          </p:txBody>
        </p:sp>
      </p:grpSp>
      <p:sp>
        <p:nvSpPr>
          <p:cNvPr id="28" name="标题 1"/>
          <p:cNvSpPr>
            <a:spLocks noGrp="1" noChangeArrowheads="1"/>
          </p:cNvSpPr>
          <p:nvPr/>
        </p:nvSpPr>
        <p:spPr bwMode="auto">
          <a:xfrm>
            <a:off x="7564410" y="5621066"/>
            <a:ext cx="4513054" cy="643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箱水一共多少元？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9" name="标题 1"/>
          <p:cNvSpPr>
            <a:spLocks noGrp="1" noChangeArrowheads="1"/>
          </p:cNvSpPr>
          <p:nvPr/>
        </p:nvSpPr>
        <p:spPr bwMode="auto">
          <a:xfrm>
            <a:off x="8284055" y="2562397"/>
            <a:ext cx="610261" cy="643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12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4" name="标题 1"/>
          <p:cNvSpPr>
            <a:spLocks noGrp="1" noChangeArrowheads="1"/>
          </p:cNvSpPr>
          <p:nvPr/>
        </p:nvSpPr>
        <p:spPr bwMode="auto">
          <a:xfrm>
            <a:off x="10613190" y="2562397"/>
            <a:ext cx="498114" cy="643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/>
      <p:bldP spid="30" grpId="0"/>
      <p:bldP spid="31" grpId="0"/>
      <p:bldP spid="32" grpId="0"/>
      <p:bldP spid="33" grpId="0"/>
      <p:bldP spid="28" grpId="0"/>
      <p:bldP spid="29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97" name="组合 25696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25698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25699" name="直接连接符 25698"/>
            <p:cNvCxnSpPr>
              <a:endCxn id="25700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25700" name="任意多边形: 形状 25699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25701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推进新课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42" y="3231452"/>
            <a:ext cx="4803958" cy="283254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185204" y="4951389"/>
            <a:ext cx="2058228" cy="489880"/>
            <a:chOff x="846828" y="5244860"/>
            <a:chExt cx="2812927" cy="669505"/>
          </a:xfrm>
        </p:grpSpPr>
        <p:sp>
          <p:nvSpPr>
            <p:cNvPr id="4" name="对话气泡: 圆角矩形 3"/>
            <p:cNvSpPr/>
            <p:nvPr/>
          </p:nvSpPr>
          <p:spPr>
            <a:xfrm>
              <a:off x="846828" y="5244860"/>
              <a:ext cx="2450142" cy="669505"/>
            </a:xfrm>
            <a:prstGeom prst="wedgeRoundRectCallout">
              <a:avLst>
                <a:gd name="adj1" fmla="val -40850"/>
                <a:gd name="adj2" fmla="val -92211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zh-CN" altLang="en-US" sz="14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10803" y="5261957"/>
              <a:ext cx="2748952" cy="6142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2000" dirty="0"/>
                <a:t>买</a:t>
              </a:r>
              <a:r>
                <a:rPr lang="en-US" altLang="zh-CN" sz="2000" dirty="0"/>
                <a:t>3</a:t>
              </a:r>
              <a:r>
                <a:rPr lang="zh-CN" altLang="en-US" sz="2000" dirty="0"/>
                <a:t>箱矿泉水。</a:t>
              </a:r>
              <a:endParaRPr lang="zh-CN" altLang="en-US" sz="2000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357799" y="4359074"/>
            <a:ext cx="7274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dirty="0"/>
              <a:t>12 瓶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2703558" y="3215959"/>
            <a:ext cx="1420370" cy="489880"/>
            <a:chOff x="846828" y="5244860"/>
            <a:chExt cx="1941183" cy="669505"/>
          </a:xfrm>
        </p:grpSpPr>
        <p:sp>
          <p:nvSpPr>
            <p:cNvPr id="8" name="对话气泡: 圆角矩形 7"/>
            <p:cNvSpPr/>
            <p:nvPr/>
          </p:nvSpPr>
          <p:spPr>
            <a:xfrm>
              <a:off x="846828" y="5244860"/>
              <a:ext cx="1751401" cy="669505"/>
            </a:xfrm>
            <a:prstGeom prst="wedgeRoundRectCallout">
              <a:avLst>
                <a:gd name="adj1" fmla="val -57398"/>
                <a:gd name="adj2" fmla="val 34060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zh-CN" altLang="en-US" sz="14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10805" y="5261957"/>
              <a:ext cx="1877206" cy="6142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2000" dirty="0"/>
                <a:t>每瓶</a:t>
              </a:r>
              <a:r>
                <a:rPr lang="en-US" altLang="zh-CN" sz="2000" dirty="0"/>
                <a:t>2</a:t>
              </a:r>
              <a:r>
                <a:rPr lang="zh-CN" altLang="en-US" sz="2000" dirty="0"/>
                <a:t>元。</a:t>
              </a:r>
              <a:endParaRPr lang="zh-CN" altLang="en-US" sz="2000" dirty="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093540" y="1345099"/>
            <a:ext cx="10137775" cy="643890"/>
            <a:chOff x="1087" y="7230"/>
            <a:chExt cx="15965" cy="1014"/>
          </a:xfrm>
        </p:grpSpPr>
        <p:sp>
          <p:nvSpPr>
            <p:cNvPr id="41" name="标题 1"/>
            <p:cNvSpPr>
              <a:spLocks noGrp="1" noChangeArrowheads="1"/>
            </p:cNvSpPr>
            <p:nvPr/>
          </p:nvSpPr>
          <p:spPr bwMode="auto">
            <a:xfrm>
              <a:off x="1903" y="7230"/>
              <a:ext cx="15149" cy="10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售货员应收多少钱？说一说你的想法并算一算。</a:t>
              </a:r>
              <a:endParaRPr lang="zh-CN" altLang="en-US" sz="32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3" name="任意多边形 20"/>
          <p:cNvSpPr/>
          <p:nvPr/>
        </p:nvSpPr>
        <p:spPr>
          <a:xfrm>
            <a:off x="6124425" y="2552636"/>
            <a:ext cx="5419875" cy="3448154"/>
          </a:xfrm>
          <a:custGeom>
            <a:avLst/>
            <a:gdLst>
              <a:gd name="connsiteX0" fmla="*/ 0 w 5410350"/>
              <a:gd name="connsiteY0" fmla="*/ 393745 h 3448154"/>
              <a:gd name="connsiteX1" fmla="*/ 393745 w 5410350"/>
              <a:gd name="connsiteY1" fmla="*/ 0 h 3448154"/>
              <a:gd name="connsiteX2" fmla="*/ 5016605 w 5410350"/>
              <a:gd name="connsiteY2" fmla="*/ 0 h 3448154"/>
              <a:gd name="connsiteX3" fmla="*/ 5410350 w 5410350"/>
              <a:gd name="connsiteY3" fmla="*/ 393745 h 3448154"/>
              <a:gd name="connsiteX4" fmla="*/ 5410350 w 5410350"/>
              <a:gd name="connsiteY4" fmla="*/ 3054409 h 3448154"/>
              <a:gd name="connsiteX5" fmla="*/ 5016605 w 5410350"/>
              <a:gd name="connsiteY5" fmla="*/ 3448154 h 3448154"/>
              <a:gd name="connsiteX6" fmla="*/ 393745 w 5410350"/>
              <a:gd name="connsiteY6" fmla="*/ 3448154 h 3448154"/>
              <a:gd name="connsiteX7" fmla="*/ 0 w 5410350"/>
              <a:gd name="connsiteY7" fmla="*/ 3054409 h 3448154"/>
              <a:gd name="connsiteX8" fmla="*/ 0 w 5410350"/>
              <a:gd name="connsiteY8" fmla="*/ 393745 h 3448154"/>
              <a:gd name="connsiteX0-1" fmla="*/ 0 w 5419875"/>
              <a:gd name="connsiteY0-2" fmla="*/ 393745 h 3448154"/>
              <a:gd name="connsiteX1-3" fmla="*/ 393745 w 5419875"/>
              <a:gd name="connsiteY1-4" fmla="*/ 0 h 3448154"/>
              <a:gd name="connsiteX2-5" fmla="*/ 5016605 w 5419875"/>
              <a:gd name="connsiteY2-6" fmla="*/ 0 h 3448154"/>
              <a:gd name="connsiteX3-7" fmla="*/ 5410350 w 5419875"/>
              <a:gd name="connsiteY3-8" fmla="*/ 393745 h 3448154"/>
              <a:gd name="connsiteX4-9" fmla="*/ 5419875 w 5419875"/>
              <a:gd name="connsiteY4-10" fmla="*/ 781114 h 3448154"/>
              <a:gd name="connsiteX5-11" fmla="*/ 5410350 w 5419875"/>
              <a:gd name="connsiteY5-12" fmla="*/ 3054409 h 3448154"/>
              <a:gd name="connsiteX6-13" fmla="*/ 5016605 w 5419875"/>
              <a:gd name="connsiteY6-14" fmla="*/ 3448154 h 3448154"/>
              <a:gd name="connsiteX7-15" fmla="*/ 393745 w 5419875"/>
              <a:gd name="connsiteY7-16" fmla="*/ 3448154 h 3448154"/>
              <a:gd name="connsiteX8-17" fmla="*/ 0 w 5419875"/>
              <a:gd name="connsiteY8-18" fmla="*/ 3054409 h 3448154"/>
              <a:gd name="connsiteX9" fmla="*/ 0 w 5419875"/>
              <a:gd name="connsiteY9" fmla="*/ 393745 h 3448154"/>
              <a:gd name="connsiteX0-19" fmla="*/ 0 w 5419875"/>
              <a:gd name="connsiteY0-20" fmla="*/ 393745 h 3448154"/>
              <a:gd name="connsiteX1-21" fmla="*/ 393745 w 5419875"/>
              <a:gd name="connsiteY1-22" fmla="*/ 0 h 3448154"/>
              <a:gd name="connsiteX2-23" fmla="*/ 5016605 w 5419875"/>
              <a:gd name="connsiteY2-24" fmla="*/ 0 h 3448154"/>
              <a:gd name="connsiteX3-25" fmla="*/ 5410350 w 5419875"/>
              <a:gd name="connsiteY3-26" fmla="*/ 393745 h 3448154"/>
              <a:gd name="connsiteX4-27" fmla="*/ 5419875 w 5419875"/>
              <a:gd name="connsiteY4-28" fmla="*/ 781114 h 3448154"/>
              <a:gd name="connsiteX5-29" fmla="*/ 5419875 w 5419875"/>
              <a:gd name="connsiteY5-30" fmla="*/ 1304989 h 3448154"/>
              <a:gd name="connsiteX6-31" fmla="*/ 5410350 w 5419875"/>
              <a:gd name="connsiteY6-32" fmla="*/ 3054409 h 3448154"/>
              <a:gd name="connsiteX7-33" fmla="*/ 5016605 w 5419875"/>
              <a:gd name="connsiteY7-34" fmla="*/ 3448154 h 3448154"/>
              <a:gd name="connsiteX8-35" fmla="*/ 393745 w 5419875"/>
              <a:gd name="connsiteY8-36" fmla="*/ 3448154 h 3448154"/>
              <a:gd name="connsiteX9-37" fmla="*/ 0 w 5419875"/>
              <a:gd name="connsiteY9-38" fmla="*/ 3054409 h 3448154"/>
              <a:gd name="connsiteX10" fmla="*/ 0 w 5419875"/>
              <a:gd name="connsiteY10" fmla="*/ 393745 h 3448154"/>
              <a:gd name="connsiteX0-39" fmla="*/ 5419875 w 5511315"/>
              <a:gd name="connsiteY0-40" fmla="*/ 1304989 h 3448154"/>
              <a:gd name="connsiteX1-41" fmla="*/ 5410350 w 5511315"/>
              <a:gd name="connsiteY1-42" fmla="*/ 3054409 h 3448154"/>
              <a:gd name="connsiteX2-43" fmla="*/ 5016605 w 5511315"/>
              <a:gd name="connsiteY2-44" fmla="*/ 3448154 h 3448154"/>
              <a:gd name="connsiteX3-45" fmla="*/ 393745 w 5511315"/>
              <a:gd name="connsiteY3-46" fmla="*/ 3448154 h 3448154"/>
              <a:gd name="connsiteX4-47" fmla="*/ 0 w 5511315"/>
              <a:gd name="connsiteY4-48" fmla="*/ 3054409 h 3448154"/>
              <a:gd name="connsiteX5-49" fmla="*/ 0 w 5511315"/>
              <a:gd name="connsiteY5-50" fmla="*/ 393745 h 3448154"/>
              <a:gd name="connsiteX6-51" fmla="*/ 393745 w 5511315"/>
              <a:gd name="connsiteY6-52" fmla="*/ 0 h 3448154"/>
              <a:gd name="connsiteX7-53" fmla="*/ 5016605 w 5511315"/>
              <a:gd name="connsiteY7-54" fmla="*/ 0 h 3448154"/>
              <a:gd name="connsiteX8-55" fmla="*/ 5410350 w 5511315"/>
              <a:gd name="connsiteY8-56" fmla="*/ 393745 h 3448154"/>
              <a:gd name="connsiteX9-57" fmla="*/ 5419875 w 5511315"/>
              <a:gd name="connsiteY9-58" fmla="*/ 781114 h 3448154"/>
              <a:gd name="connsiteX10-59" fmla="*/ 5511315 w 5511315"/>
              <a:gd name="connsiteY10-60" fmla="*/ 1396429 h 3448154"/>
              <a:gd name="connsiteX0-61" fmla="*/ 5419875 w 5419875"/>
              <a:gd name="connsiteY0-62" fmla="*/ 1304989 h 3448154"/>
              <a:gd name="connsiteX1-63" fmla="*/ 5410350 w 5419875"/>
              <a:gd name="connsiteY1-64" fmla="*/ 3054409 h 3448154"/>
              <a:gd name="connsiteX2-65" fmla="*/ 5016605 w 5419875"/>
              <a:gd name="connsiteY2-66" fmla="*/ 3448154 h 3448154"/>
              <a:gd name="connsiteX3-67" fmla="*/ 393745 w 5419875"/>
              <a:gd name="connsiteY3-68" fmla="*/ 3448154 h 3448154"/>
              <a:gd name="connsiteX4-69" fmla="*/ 0 w 5419875"/>
              <a:gd name="connsiteY4-70" fmla="*/ 3054409 h 3448154"/>
              <a:gd name="connsiteX5-71" fmla="*/ 0 w 5419875"/>
              <a:gd name="connsiteY5-72" fmla="*/ 393745 h 3448154"/>
              <a:gd name="connsiteX6-73" fmla="*/ 393745 w 5419875"/>
              <a:gd name="connsiteY6-74" fmla="*/ 0 h 3448154"/>
              <a:gd name="connsiteX7-75" fmla="*/ 5016605 w 5419875"/>
              <a:gd name="connsiteY7-76" fmla="*/ 0 h 3448154"/>
              <a:gd name="connsiteX8-77" fmla="*/ 5410350 w 5419875"/>
              <a:gd name="connsiteY8-78" fmla="*/ 393745 h 3448154"/>
              <a:gd name="connsiteX9-79" fmla="*/ 5419875 w 5419875"/>
              <a:gd name="connsiteY9-80" fmla="*/ 781114 h 344815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</a:cxnLst>
            <a:rect l="l" t="t" r="r" b="b"/>
            <a:pathLst>
              <a:path w="5419875" h="3448154">
                <a:moveTo>
                  <a:pt x="5419875" y="1304989"/>
                </a:moveTo>
                <a:lnTo>
                  <a:pt x="5410350" y="3054409"/>
                </a:lnTo>
                <a:cubicBezTo>
                  <a:pt x="5410350" y="3271868"/>
                  <a:pt x="5234064" y="3448154"/>
                  <a:pt x="5016605" y="3448154"/>
                </a:cubicBezTo>
                <a:lnTo>
                  <a:pt x="393745" y="3448154"/>
                </a:lnTo>
                <a:cubicBezTo>
                  <a:pt x="176286" y="3448154"/>
                  <a:pt x="0" y="3271868"/>
                  <a:pt x="0" y="3054409"/>
                </a:cubicBezTo>
                <a:lnTo>
                  <a:pt x="0" y="393745"/>
                </a:lnTo>
                <a:cubicBezTo>
                  <a:pt x="0" y="176286"/>
                  <a:pt x="176286" y="0"/>
                  <a:pt x="393745" y="0"/>
                </a:cubicBezTo>
                <a:lnTo>
                  <a:pt x="5016605" y="0"/>
                </a:lnTo>
                <a:cubicBezTo>
                  <a:pt x="5234064" y="0"/>
                  <a:pt x="5410350" y="176286"/>
                  <a:pt x="5410350" y="393745"/>
                </a:cubicBezTo>
                <a:lnTo>
                  <a:pt x="5419875" y="781114"/>
                </a:lnTo>
              </a:path>
            </a:pathLst>
          </a:custGeom>
          <a:solidFill>
            <a:srgbClr val="FFFFFF"/>
          </a:solidFill>
          <a:ln w="19050">
            <a:solidFill>
              <a:srgbClr val="80583E"/>
            </a:solidFill>
            <a:prstDash val="dash"/>
            <a:headEnd type="oval" w="lg" len="lg"/>
            <a:tailEnd type="oval" w="lg" len="lg"/>
          </a:ln>
          <a:effectLst>
            <a:outerShdw blurRad="50800" dist="76200" dir="8100000" algn="tr" rotWithShape="0">
              <a:srgbClr val="6E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24" name="文本框 23"/>
          <p:cNvSpPr txBox="1"/>
          <p:nvPr/>
        </p:nvSpPr>
        <p:spPr>
          <a:xfrm>
            <a:off x="6211659" y="2658181"/>
            <a:ext cx="5239588" cy="3224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37FB7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自主探究：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fontAlgn="auto" latinLnBrk="0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①</a:t>
            </a:r>
            <a:r>
              <a:rPr lang="en-US" altLang="zh-CN" sz="3200" b="1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想一想，解决这个问题需要用到哪些信息？</a:t>
            </a:r>
            <a:endParaRPr lang="en-US" altLang="zh-CN" sz="3200" b="1" dirty="0">
              <a:solidFill>
                <a:srgbClr val="000000"/>
              </a:solidFill>
              <a:cs typeface="Times New Roman" panose="02020603050405020304" pitchFamily="18" charset="0"/>
              <a:sym typeface="+mn-ea"/>
            </a:endParaRPr>
          </a:p>
          <a:p>
            <a:pPr eaLnBrk="1" fontAlgn="auto" latinLnBrk="0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cs typeface="Times New Roman" panose="02020603050405020304" pitchFamily="18" charset="0"/>
                <a:sym typeface="+mn-ea"/>
              </a:rPr>
              <a:t>②用自己喜欢的方法算一算，说一说你是怎样列式的？</a:t>
            </a:r>
            <a:endParaRPr lang="zh-CN" altLang="en-US" sz="3200" b="1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64" name="矩形: 圆角 25663"/>
          <p:cNvSpPr/>
          <p:nvPr/>
        </p:nvSpPr>
        <p:spPr bwMode="auto">
          <a:xfrm>
            <a:off x="1231900" y="2896720"/>
            <a:ext cx="10299700" cy="3504080"/>
          </a:xfrm>
          <a:prstGeom prst="roundRect">
            <a:avLst>
              <a:gd name="adj" fmla="val 9763"/>
            </a:avLst>
          </a:prstGeom>
          <a:solidFill>
            <a:srgbClr val="FBEFDE"/>
          </a:solidFill>
          <a:ln w="19050">
            <a:solidFill>
              <a:srgbClr val="FFA8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 dirty="0">
              <a:ea typeface="+mj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122320" y="2359818"/>
            <a:ext cx="1729579" cy="78819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097" y="802017"/>
            <a:ext cx="4113244" cy="242527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946620" y="2333696"/>
            <a:ext cx="1762294" cy="419445"/>
            <a:chOff x="846828" y="5244860"/>
            <a:chExt cx="2812927" cy="669505"/>
          </a:xfrm>
        </p:grpSpPr>
        <p:sp>
          <p:nvSpPr>
            <p:cNvPr id="4" name="对话气泡: 圆角矩形 3"/>
            <p:cNvSpPr/>
            <p:nvPr/>
          </p:nvSpPr>
          <p:spPr>
            <a:xfrm>
              <a:off x="846828" y="5244860"/>
              <a:ext cx="2450142" cy="669505"/>
            </a:xfrm>
            <a:prstGeom prst="wedgeRoundRectCallout">
              <a:avLst>
                <a:gd name="adj1" fmla="val -40850"/>
                <a:gd name="adj2" fmla="val -92211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zh-CN" altLang="en-US" sz="12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10803" y="5261957"/>
              <a:ext cx="2748952" cy="5653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dirty="0"/>
                <a:t>买</a:t>
              </a:r>
              <a:r>
                <a:rPr lang="en-US" altLang="zh-CN" dirty="0"/>
                <a:t>3</a:t>
              </a:r>
              <a:r>
                <a:rPr lang="zh-CN" altLang="en-US" dirty="0"/>
                <a:t>箱矿泉水。</a:t>
              </a:r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961351" y="1753426"/>
            <a:ext cx="7380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1600" dirty="0"/>
              <a:t>12 瓶</a:t>
            </a:r>
            <a:endParaRPr lang="zh-CN" altLang="en-US" sz="1600" dirty="0"/>
          </a:p>
        </p:txBody>
      </p:sp>
      <p:grpSp>
        <p:nvGrpSpPr>
          <p:cNvPr id="7" name="组合 6"/>
          <p:cNvGrpSpPr/>
          <p:nvPr/>
        </p:nvGrpSpPr>
        <p:grpSpPr>
          <a:xfrm>
            <a:off x="8328439" y="750665"/>
            <a:ext cx="1216147" cy="419444"/>
            <a:chOff x="846828" y="5244860"/>
            <a:chExt cx="1941183" cy="669505"/>
          </a:xfrm>
        </p:grpSpPr>
        <p:sp>
          <p:nvSpPr>
            <p:cNvPr id="8" name="对话气泡: 圆角矩形 7"/>
            <p:cNvSpPr/>
            <p:nvPr/>
          </p:nvSpPr>
          <p:spPr>
            <a:xfrm>
              <a:off x="846828" y="5244860"/>
              <a:ext cx="1751401" cy="669505"/>
            </a:xfrm>
            <a:prstGeom prst="wedgeRoundRectCallout">
              <a:avLst>
                <a:gd name="adj1" fmla="val -57398"/>
                <a:gd name="adj2" fmla="val 34060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zh-CN" altLang="en-US" sz="12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10805" y="5261957"/>
              <a:ext cx="1877206" cy="5653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dirty="0"/>
                <a:t>每瓶</a:t>
              </a:r>
              <a:r>
                <a:rPr lang="en-US" altLang="zh-CN" dirty="0"/>
                <a:t>2</a:t>
              </a:r>
              <a:r>
                <a:rPr lang="zh-CN" altLang="en-US" dirty="0"/>
                <a:t>元。</a:t>
              </a:r>
              <a:endParaRPr lang="zh-CN" altLang="en-US" dirty="0"/>
            </a:p>
          </p:txBody>
        </p:sp>
      </p:grpSp>
      <p:sp>
        <p:nvSpPr>
          <p:cNvPr id="10" name="TextBox 34"/>
          <p:cNvSpPr txBox="1">
            <a:spLocks noChangeArrowheads="1"/>
          </p:cNvSpPr>
          <p:nvPr/>
        </p:nvSpPr>
        <p:spPr bwMode="auto">
          <a:xfrm>
            <a:off x="1748384" y="4180859"/>
            <a:ext cx="41415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12 × 2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24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1" name="TextBox 35"/>
          <p:cNvSpPr txBox="1">
            <a:spLocks noChangeArrowheads="1"/>
          </p:cNvSpPr>
          <p:nvPr/>
        </p:nvSpPr>
        <p:spPr bwMode="auto">
          <a:xfrm>
            <a:off x="1748384" y="5002433"/>
            <a:ext cx="41415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24 × 3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72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39540" y="1201814"/>
            <a:ext cx="5298440" cy="1370965"/>
            <a:chOff x="1087" y="7202"/>
            <a:chExt cx="8344" cy="2159"/>
          </a:xfrm>
        </p:grpSpPr>
        <p:sp>
          <p:nvSpPr>
            <p:cNvPr id="29" name="标题 1"/>
            <p:cNvSpPr>
              <a:spLocks noGrp="1" noChangeArrowheads="1"/>
            </p:cNvSpPr>
            <p:nvPr/>
          </p:nvSpPr>
          <p:spPr bwMode="auto">
            <a:xfrm>
              <a:off x="1903" y="7202"/>
              <a:ext cx="7528" cy="2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售货员应收多少钱？说一说你的想法并算一算。</a:t>
              </a:r>
              <a:endParaRPr lang="zh-CN" altLang="en-US" sz="32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2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36" name="矩形 35"/>
          <p:cNvSpPr/>
          <p:nvPr/>
        </p:nvSpPr>
        <p:spPr bwMode="auto">
          <a:xfrm flipH="1">
            <a:off x="1281658" y="3354284"/>
            <a:ext cx="9722891" cy="589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1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</a:rPr>
              <a:t>先求</a:t>
            </a:r>
            <a:r>
              <a:rPr lang="en-US" altLang="zh-CN" sz="3200" b="1" dirty="0">
                <a:solidFill>
                  <a:srgbClr val="0000FF"/>
                </a:solidFill>
                <a:latin typeface="+mn-lt"/>
                <a:ea typeface="+mj-ea"/>
              </a:rPr>
              <a:t>___________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</a:rPr>
              <a:t>多少元，再求</a:t>
            </a:r>
            <a:r>
              <a:rPr lang="en-US" altLang="zh-CN" sz="3200" b="1" dirty="0">
                <a:solidFill>
                  <a:srgbClr val="0000FF"/>
                </a:solidFill>
              </a:rPr>
              <a:t>___________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</a:rPr>
              <a:t>多少元。</a:t>
            </a:r>
            <a:endParaRPr lang="zh-CN" altLang="en-US" sz="3200" b="1" dirty="0">
              <a:solidFill>
                <a:srgbClr val="0000FF"/>
              </a:solidFill>
              <a:latin typeface="+mn-lt"/>
              <a:ea typeface="+mj-ea"/>
            </a:endParaRPr>
          </a:p>
        </p:txBody>
      </p:sp>
      <p:sp>
        <p:nvSpPr>
          <p:cNvPr id="38" name="矩形 37"/>
          <p:cNvSpPr/>
          <p:nvPr/>
        </p:nvSpPr>
        <p:spPr bwMode="auto">
          <a:xfrm flipH="1">
            <a:off x="2519907" y="3306659"/>
            <a:ext cx="2398167" cy="589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一箱矿泉水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39" name="矩形 38"/>
          <p:cNvSpPr/>
          <p:nvPr/>
        </p:nvSpPr>
        <p:spPr bwMode="auto">
          <a:xfrm flipH="1">
            <a:off x="7206207" y="3306659"/>
            <a:ext cx="2398167" cy="589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三箱矿泉水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pic>
        <p:nvPicPr>
          <p:cNvPr id="49" name="图片 48" descr="9"/>
          <p:cNvPicPr>
            <a:picLocks noChangeAspect="1"/>
          </p:cNvPicPr>
          <p:nvPr/>
        </p:nvPicPr>
        <p:blipFill>
          <a:blip r:embed="rId2"/>
          <a:srcRect l="673" r="2130" b="50556"/>
          <a:stretch>
            <a:fillRect/>
          </a:stretch>
        </p:blipFill>
        <p:spPr>
          <a:xfrm flipH="1">
            <a:off x="10313979" y="4986392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0" name="对话气泡: 圆角矩形 10"/>
          <p:cNvSpPr/>
          <p:nvPr/>
        </p:nvSpPr>
        <p:spPr>
          <a:xfrm>
            <a:off x="6236469" y="4427655"/>
            <a:ext cx="3726681" cy="620596"/>
          </a:xfrm>
          <a:prstGeom prst="wedgeRoundRectCallout">
            <a:avLst>
              <a:gd name="adj1" fmla="val 56525"/>
              <a:gd name="adj2" fmla="val 3886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也可以写成一个算式。</a:t>
            </a:r>
            <a:endParaRPr lang="zh-CN" altLang="en-US" sz="2800" b="1" kern="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748867" y="4025900"/>
            <a:ext cx="0" cy="2374900"/>
          </a:xfrm>
          <a:prstGeom prst="line">
            <a:avLst/>
          </a:prstGeom>
          <a:ln w="1905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1811428" y="4812096"/>
            <a:ext cx="1287372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36"/>
          <p:cNvSpPr txBox="1">
            <a:spLocks noChangeArrowheads="1"/>
          </p:cNvSpPr>
          <p:nvPr/>
        </p:nvSpPr>
        <p:spPr bwMode="auto">
          <a:xfrm>
            <a:off x="7498928" y="4180859"/>
            <a:ext cx="2396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  <a:ea typeface="+mn-ea"/>
              </a:rPr>
              <a:t>12 × 2 × 3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58" name="TextBox 37"/>
          <p:cNvSpPr txBox="1">
            <a:spLocks noChangeArrowheads="1"/>
          </p:cNvSpPr>
          <p:nvPr/>
        </p:nvSpPr>
        <p:spPr bwMode="auto">
          <a:xfrm>
            <a:off x="6989234" y="5002433"/>
            <a:ext cx="28674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24 × 3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59" name="TextBox 38"/>
          <p:cNvSpPr txBox="1">
            <a:spLocks noChangeArrowheads="1"/>
          </p:cNvSpPr>
          <p:nvPr/>
        </p:nvSpPr>
        <p:spPr bwMode="auto">
          <a:xfrm>
            <a:off x="6989235" y="5650255"/>
            <a:ext cx="28659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72</a:t>
            </a:r>
            <a:r>
              <a:rPr lang="zh-CN" altLang="en-US" sz="3200" b="1" dirty="0">
                <a:latin typeface="+mn-lt"/>
                <a:ea typeface="+mn-ea"/>
              </a:rPr>
              <a:t>（元）</a:t>
            </a:r>
            <a:endParaRPr lang="zh-CN" altLang="en-US" sz="3200" b="1" dirty="0">
              <a:latin typeface="+mn-lt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7571996" y="4787134"/>
            <a:ext cx="1196995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64" grpId="0" animBg="1"/>
      <p:bldP spid="10" grpId="0"/>
      <p:bldP spid="11" grpId="0"/>
      <p:bldP spid="36" grpId="0"/>
      <p:bldP spid="38" grpId="0"/>
      <p:bldP spid="39" grpId="0"/>
      <p:bldP spid="50" grpId="0" bldLvl="0" animBg="1"/>
      <p:bldP spid="50" grpId="1" animBg="1"/>
      <p:bldP spid="57" grpId="0"/>
      <p:bldP spid="58" grpId="0"/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: 圆角 33"/>
          <p:cNvSpPr/>
          <p:nvPr/>
        </p:nvSpPr>
        <p:spPr bwMode="auto">
          <a:xfrm>
            <a:off x="1231900" y="2896720"/>
            <a:ext cx="10299700" cy="3504080"/>
          </a:xfrm>
          <a:prstGeom prst="roundRect">
            <a:avLst>
              <a:gd name="adj" fmla="val 9763"/>
            </a:avLst>
          </a:prstGeom>
          <a:solidFill>
            <a:srgbClr val="FBEFDE"/>
          </a:solidFill>
          <a:ln w="19050">
            <a:solidFill>
              <a:srgbClr val="FFA8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 dirty="0">
              <a:ea typeface="+mj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122320" y="2359818"/>
            <a:ext cx="1729579" cy="78819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097" y="802017"/>
            <a:ext cx="4113244" cy="242527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946620" y="2333696"/>
            <a:ext cx="1762294" cy="419445"/>
            <a:chOff x="846828" y="5244860"/>
            <a:chExt cx="2812927" cy="669505"/>
          </a:xfrm>
        </p:grpSpPr>
        <p:sp>
          <p:nvSpPr>
            <p:cNvPr id="4" name="对话气泡: 圆角矩形 3"/>
            <p:cNvSpPr/>
            <p:nvPr/>
          </p:nvSpPr>
          <p:spPr>
            <a:xfrm>
              <a:off x="846828" y="5244860"/>
              <a:ext cx="2450142" cy="669505"/>
            </a:xfrm>
            <a:prstGeom prst="wedgeRoundRectCallout">
              <a:avLst>
                <a:gd name="adj1" fmla="val -40850"/>
                <a:gd name="adj2" fmla="val -92211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zh-CN" altLang="en-US" sz="12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10803" y="5261957"/>
              <a:ext cx="2748952" cy="5653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dirty="0"/>
                <a:t>买</a:t>
              </a:r>
              <a:r>
                <a:rPr lang="en-US" altLang="zh-CN" dirty="0"/>
                <a:t>3</a:t>
              </a:r>
              <a:r>
                <a:rPr lang="zh-CN" altLang="en-US" dirty="0"/>
                <a:t>箱矿泉水。</a:t>
              </a:r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961351" y="1753426"/>
            <a:ext cx="7380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1600" dirty="0"/>
              <a:t>12 瓶</a:t>
            </a:r>
            <a:endParaRPr lang="zh-CN" altLang="en-US" sz="1600" dirty="0"/>
          </a:p>
        </p:txBody>
      </p:sp>
      <p:grpSp>
        <p:nvGrpSpPr>
          <p:cNvPr id="7" name="组合 6"/>
          <p:cNvGrpSpPr/>
          <p:nvPr/>
        </p:nvGrpSpPr>
        <p:grpSpPr>
          <a:xfrm>
            <a:off x="8328439" y="750665"/>
            <a:ext cx="1216147" cy="419444"/>
            <a:chOff x="846828" y="5244860"/>
            <a:chExt cx="1941183" cy="669505"/>
          </a:xfrm>
        </p:grpSpPr>
        <p:sp>
          <p:nvSpPr>
            <p:cNvPr id="8" name="对话气泡: 圆角矩形 7"/>
            <p:cNvSpPr/>
            <p:nvPr/>
          </p:nvSpPr>
          <p:spPr>
            <a:xfrm>
              <a:off x="846828" y="5244860"/>
              <a:ext cx="1751401" cy="669505"/>
            </a:xfrm>
            <a:prstGeom prst="wedgeRoundRectCallout">
              <a:avLst>
                <a:gd name="adj1" fmla="val -57398"/>
                <a:gd name="adj2" fmla="val 34060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zh-CN" altLang="en-US" sz="12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10805" y="5261957"/>
              <a:ext cx="1877206" cy="5653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dirty="0"/>
                <a:t>每瓶</a:t>
              </a:r>
              <a:r>
                <a:rPr lang="en-US" altLang="zh-CN" dirty="0"/>
                <a:t>2</a:t>
              </a:r>
              <a:r>
                <a:rPr lang="zh-CN" altLang="en-US" dirty="0"/>
                <a:t>元。</a:t>
              </a:r>
              <a:endParaRPr lang="zh-CN" altLang="en-US" dirty="0"/>
            </a:p>
          </p:txBody>
        </p:sp>
      </p:grpSp>
      <p:sp>
        <p:nvSpPr>
          <p:cNvPr id="10" name="TextBox 34"/>
          <p:cNvSpPr txBox="1">
            <a:spLocks noChangeArrowheads="1"/>
          </p:cNvSpPr>
          <p:nvPr/>
        </p:nvSpPr>
        <p:spPr bwMode="auto">
          <a:xfrm>
            <a:off x="1748384" y="4180859"/>
            <a:ext cx="41415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12 × 3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36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1" name="TextBox 35"/>
          <p:cNvSpPr txBox="1">
            <a:spLocks noChangeArrowheads="1"/>
          </p:cNvSpPr>
          <p:nvPr/>
        </p:nvSpPr>
        <p:spPr bwMode="auto">
          <a:xfrm>
            <a:off x="1748384" y="5002433"/>
            <a:ext cx="41415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36 × 2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72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39540" y="1201814"/>
            <a:ext cx="5298440" cy="1370965"/>
            <a:chOff x="1087" y="7202"/>
            <a:chExt cx="8344" cy="2159"/>
          </a:xfrm>
        </p:grpSpPr>
        <p:sp>
          <p:nvSpPr>
            <p:cNvPr id="29" name="标题 1"/>
            <p:cNvSpPr>
              <a:spLocks noGrp="1" noChangeArrowheads="1"/>
            </p:cNvSpPr>
            <p:nvPr/>
          </p:nvSpPr>
          <p:spPr bwMode="auto">
            <a:xfrm>
              <a:off x="1903" y="7202"/>
              <a:ext cx="7528" cy="2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售货员应收多少钱？说一说你的想法并算一算。</a:t>
              </a:r>
              <a:endParaRPr lang="zh-CN" altLang="en-US" sz="32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2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36" name="矩形 35"/>
          <p:cNvSpPr/>
          <p:nvPr/>
        </p:nvSpPr>
        <p:spPr bwMode="auto">
          <a:xfrm flipH="1">
            <a:off x="1281656" y="3354284"/>
            <a:ext cx="10186443" cy="589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1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</a:rPr>
              <a:t>先求</a:t>
            </a:r>
            <a:r>
              <a:rPr lang="en-US" altLang="zh-CN" sz="3200" b="1" dirty="0">
                <a:solidFill>
                  <a:srgbClr val="0000FF"/>
                </a:solidFill>
                <a:latin typeface="+mn-lt"/>
                <a:ea typeface="+mj-ea"/>
              </a:rPr>
              <a:t>___________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</a:rPr>
              <a:t>有多少瓶，再求</a:t>
            </a:r>
            <a:r>
              <a:rPr lang="en-US" altLang="zh-CN" sz="3200" b="1" dirty="0">
                <a:solidFill>
                  <a:srgbClr val="0000FF"/>
                </a:solidFill>
              </a:rPr>
              <a:t>___________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</a:rPr>
              <a:t>多少元。</a:t>
            </a:r>
            <a:endParaRPr lang="zh-CN" altLang="en-US" sz="3200" b="1" dirty="0">
              <a:solidFill>
                <a:srgbClr val="0000FF"/>
              </a:solidFill>
              <a:latin typeface="+mn-lt"/>
              <a:ea typeface="+mj-ea"/>
            </a:endParaRPr>
          </a:p>
        </p:txBody>
      </p:sp>
      <p:sp>
        <p:nvSpPr>
          <p:cNvPr id="38" name="矩形 37"/>
          <p:cNvSpPr/>
          <p:nvPr/>
        </p:nvSpPr>
        <p:spPr bwMode="auto">
          <a:xfrm flipH="1">
            <a:off x="2519907" y="3306659"/>
            <a:ext cx="2398167" cy="589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</a:rPr>
              <a:t>三箱矿泉水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9" name="矩形 38"/>
          <p:cNvSpPr/>
          <p:nvPr/>
        </p:nvSpPr>
        <p:spPr bwMode="auto">
          <a:xfrm flipH="1">
            <a:off x="7663407" y="3306659"/>
            <a:ext cx="2398167" cy="589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三箱矿泉水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748867" y="4025900"/>
            <a:ext cx="0" cy="2374900"/>
          </a:xfrm>
          <a:prstGeom prst="line">
            <a:avLst/>
          </a:prstGeom>
          <a:ln w="1905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1811428" y="4812096"/>
            <a:ext cx="1287372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36"/>
          <p:cNvSpPr txBox="1">
            <a:spLocks noChangeArrowheads="1"/>
          </p:cNvSpPr>
          <p:nvPr/>
        </p:nvSpPr>
        <p:spPr bwMode="auto">
          <a:xfrm>
            <a:off x="7498928" y="4180859"/>
            <a:ext cx="2396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  <a:ea typeface="+mn-ea"/>
              </a:rPr>
              <a:t>12 × 3 × 2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58" name="TextBox 37"/>
          <p:cNvSpPr txBox="1">
            <a:spLocks noChangeArrowheads="1"/>
          </p:cNvSpPr>
          <p:nvPr/>
        </p:nvSpPr>
        <p:spPr bwMode="auto">
          <a:xfrm>
            <a:off x="6989234" y="5002433"/>
            <a:ext cx="28674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36 × 2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59" name="TextBox 38"/>
          <p:cNvSpPr txBox="1">
            <a:spLocks noChangeArrowheads="1"/>
          </p:cNvSpPr>
          <p:nvPr/>
        </p:nvSpPr>
        <p:spPr bwMode="auto">
          <a:xfrm>
            <a:off x="6989235" y="5650255"/>
            <a:ext cx="28659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72</a:t>
            </a:r>
            <a:r>
              <a:rPr lang="zh-CN" altLang="en-US" sz="3200" b="1" dirty="0">
                <a:latin typeface="+mn-lt"/>
                <a:ea typeface="+mn-ea"/>
              </a:rPr>
              <a:t>（元）</a:t>
            </a:r>
            <a:endParaRPr lang="zh-CN" altLang="en-US" sz="3200" b="1" dirty="0">
              <a:latin typeface="+mn-lt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7571996" y="4787134"/>
            <a:ext cx="1196995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36" grpId="0"/>
      <p:bldP spid="38" grpId="0"/>
      <p:bldP spid="39" grpId="0"/>
      <p:bldP spid="57" grpId="0"/>
      <p:bldP spid="58" grpId="0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0"/>
          <p:cNvSpPr txBox="1">
            <a:spLocks noChangeArrowheads="1"/>
          </p:cNvSpPr>
          <p:nvPr/>
        </p:nvSpPr>
        <p:spPr bwMode="auto">
          <a:xfrm>
            <a:off x="2783417" y="5723707"/>
            <a:ext cx="6625167" cy="589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答：买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箱矿泉水共花 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72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元。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22320" y="2359818"/>
            <a:ext cx="1729579" cy="78819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097" y="802017"/>
            <a:ext cx="4113244" cy="2425277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6946620" y="2333696"/>
            <a:ext cx="1762294" cy="419445"/>
            <a:chOff x="846828" y="5244860"/>
            <a:chExt cx="2812927" cy="669505"/>
          </a:xfrm>
        </p:grpSpPr>
        <p:sp>
          <p:nvSpPr>
            <p:cNvPr id="22" name="对话气泡: 圆角矩形 21"/>
            <p:cNvSpPr/>
            <p:nvPr/>
          </p:nvSpPr>
          <p:spPr>
            <a:xfrm>
              <a:off x="846828" y="5244860"/>
              <a:ext cx="2450142" cy="669505"/>
            </a:xfrm>
            <a:prstGeom prst="wedgeRoundRectCallout">
              <a:avLst>
                <a:gd name="adj1" fmla="val -40850"/>
                <a:gd name="adj2" fmla="val -92211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zh-CN" altLang="en-US" sz="120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10803" y="5261957"/>
              <a:ext cx="2748952" cy="5653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dirty="0"/>
                <a:t>买</a:t>
              </a:r>
              <a:r>
                <a:rPr lang="en-US" altLang="zh-CN" dirty="0"/>
                <a:t>3</a:t>
              </a:r>
              <a:r>
                <a:rPr lang="zh-CN" altLang="en-US" dirty="0"/>
                <a:t>箱矿泉水。</a:t>
              </a:r>
              <a:endParaRPr lang="zh-CN" altLang="en-US" dirty="0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7961351" y="1753426"/>
            <a:ext cx="7380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1600" dirty="0"/>
              <a:t>12 瓶</a:t>
            </a:r>
            <a:endParaRPr lang="zh-CN" altLang="en-US" sz="1600" dirty="0"/>
          </a:p>
        </p:txBody>
      </p:sp>
      <p:grpSp>
        <p:nvGrpSpPr>
          <p:cNvPr id="25" name="组合 24"/>
          <p:cNvGrpSpPr/>
          <p:nvPr/>
        </p:nvGrpSpPr>
        <p:grpSpPr>
          <a:xfrm>
            <a:off x="8328439" y="750665"/>
            <a:ext cx="1216147" cy="419444"/>
            <a:chOff x="846828" y="5244860"/>
            <a:chExt cx="1941183" cy="669505"/>
          </a:xfrm>
        </p:grpSpPr>
        <p:sp>
          <p:nvSpPr>
            <p:cNvPr id="26" name="对话气泡: 圆角矩形 25"/>
            <p:cNvSpPr/>
            <p:nvPr/>
          </p:nvSpPr>
          <p:spPr>
            <a:xfrm>
              <a:off x="846828" y="5244860"/>
              <a:ext cx="1751401" cy="669505"/>
            </a:xfrm>
            <a:prstGeom prst="wedgeRoundRectCallout">
              <a:avLst>
                <a:gd name="adj1" fmla="val -57398"/>
                <a:gd name="adj2" fmla="val 34060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zh-CN" altLang="en-US" sz="120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10805" y="5261957"/>
              <a:ext cx="1877206" cy="5653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dirty="0"/>
                <a:t>每瓶</a:t>
              </a:r>
              <a:r>
                <a:rPr lang="en-US" altLang="zh-CN" dirty="0"/>
                <a:t>2</a:t>
              </a:r>
              <a:r>
                <a:rPr lang="zh-CN" altLang="en-US" dirty="0"/>
                <a:t>元。</a:t>
              </a:r>
              <a:endParaRPr lang="zh-CN" altLang="en-US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39540" y="1201814"/>
            <a:ext cx="5298440" cy="1370965"/>
            <a:chOff x="1087" y="7202"/>
            <a:chExt cx="8344" cy="2159"/>
          </a:xfrm>
        </p:grpSpPr>
        <p:sp>
          <p:nvSpPr>
            <p:cNvPr id="31" name="标题 1"/>
            <p:cNvSpPr>
              <a:spLocks noGrp="1" noChangeArrowheads="1"/>
            </p:cNvSpPr>
            <p:nvPr/>
          </p:nvSpPr>
          <p:spPr bwMode="auto">
            <a:xfrm>
              <a:off x="1903" y="7202"/>
              <a:ext cx="7528" cy="2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售货员应收多少钱？说一说你的想法并算一算。</a:t>
              </a:r>
              <a:endParaRPr lang="zh-CN" altLang="en-US" sz="32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4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41" name="TextBox 36"/>
          <p:cNvSpPr txBox="1">
            <a:spLocks noChangeArrowheads="1"/>
          </p:cNvSpPr>
          <p:nvPr/>
        </p:nvSpPr>
        <p:spPr bwMode="auto">
          <a:xfrm>
            <a:off x="7498928" y="3323609"/>
            <a:ext cx="2396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  <a:ea typeface="+mn-ea"/>
              </a:rPr>
              <a:t>12 × 3 × 2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42" name="TextBox 37"/>
          <p:cNvSpPr txBox="1">
            <a:spLocks noChangeArrowheads="1"/>
          </p:cNvSpPr>
          <p:nvPr/>
        </p:nvSpPr>
        <p:spPr bwMode="auto">
          <a:xfrm>
            <a:off x="6989234" y="4058307"/>
            <a:ext cx="28674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36 × 2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43" name="TextBox 38"/>
          <p:cNvSpPr txBox="1">
            <a:spLocks noChangeArrowheads="1"/>
          </p:cNvSpPr>
          <p:nvPr/>
        </p:nvSpPr>
        <p:spPr bwMode="auto">
          <a:xfrm>
            <a:off x="6989235" y="4793005"/>
            <a:ext cx="28659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72</a:t>
            </a:r>
            <a:r>
              <a:rPr lang="zh-CN" altLang="en-US" sz="3200" b="1" dirty="0">
                <a:latin typeface="+mn-lt"/>
                <a:ea typeface="+mn-ea"/>
              </a:rPr>
              <a:t>（元）</a:t>
            </a:r>
            <a:endParaRPr lang="zh-CN" altLang="en-US" sz="3200" b="1" dirty="0">
              <a:latin typeface="+mn-lt"/>
              <a:ea typeface="+mn-ea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7571996" y="3923534"/>
            <a:ext cx="1196995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36"/>
          <p:cNvSpPr txBox="1">
            <a:spLocks noChangeArrowheads="1"/>
          </p:cNvSpPr>
          <p:nvPr/>
        </p:nvSpPr>
        <p:spPr bwMode="auto">
          <a:xfrm>
            <a:off x="2507828" y="3323609"/>
            <a:ext cx="2396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  <a:ea typeface="+mn-ea"/>
              </a:rPr>
              <a:t>12 × 2 × 3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56" name="TextBox 37"/>
          <p:cNvSpPr txBox="1">
            <a:spLocks noChangeArrowheads="1"/>
          </p:cNvSpPr>
          <p:nvPr/>
        </p:nvSpPr>
        <p:spPr bwMode="auto">
          <a:xfrm>
            <a:off x="1998134" y="4058307"/>
            <a:ext cx="28674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24 × 3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57" name="TextBox 38"/>
          <p:cNvSpPr txBox="1">
            <a:spLocks noChangeArrowheads="1"/>
          </p:cNvSpPr>
          <p:nvPr/>
        </p:nvSpPr>
        <p:spPr bwMode="auto">
          <a:xfrm>
            <a:off x="1998135" y="4793005"/>
            <a:ext cx="28659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72</a:t>
            </a:r>
            <a:r>
              <a:rPr lang="zh-CN" altLang="en-US" sz="3200" b="1" dirty="0">
                <a:latin typeface="+mn-lt"/>
                <a:ea typeface="+mn-ea"/>
              </a:rPr>
              <a:t>（元）</a:t>
            </a:r>
            <a:endParaRPr lang="zh-CN" altLang="en-US" sz="3200" b="1" dirty="0">
              <a:latin typeface="+mn-lt"/>
              <a:ea typeface="+mn-ea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2580896" y="3936234"/>
            <a:ext cx="1196995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 flipH="1">
            <a:off x="1094559" y="3109983"/>
            <a:ext cx="9636700" cy="2953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        几个数连乘时，一般按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从左到右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的顺序计算。在几个数的连乘计算中，有括号的要先算括号里面的，有时为了计算简便可以先算积是整十或整百或整千的两个数。</a:t>
            </a:r>
            <a:endParaRPr lang="zh-CN" altLang="en-US" sz="32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6" name="TextBox 36"/>
          <p:cNvSpPr txBox="1">
            <a:spLocks noChangeArrowheads="1"/>
          </p:cNvSpPr>
          <p:nvPr/>
        </p:nvSpPr>
        <p:spPr bwMode="auto">
          <a:xfrm>
            <a:off x="7498928" y="605809"/>
            <a:ext cx="2396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  <a:ea typeface="+mn-ea"/>
              </a:rPr>
              <a:t>12 × 3 × 2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7" name="TextBox 37"/>
          <p:cNvSpPr txBox="1">
            <a:spLocks noChangeArrowheads="1"/>
          </p:cNvSpPr>
          <p:nvPr/>
        </p:nvSpPr>
        <p:spPr bwMode="auto">
          <a:xfrm>
            <a:off x="6989234" y="1340507"/>
            <a:ext cx="28674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36 × 2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8" name="TextBox 38"/>
          <p:cNvSpPr txBox="1">
            <a:spLocks noChangeArrowheads="1"/>
          </p:cNvSpPr>
          <p:nvPr/>
        </p:nvSpPr>
        <p:spPr bwMode="auto">
          <a:xfrm>
            <a:off x="6989235" y="2075205"/>
            <a:ext cx="28659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72</a:t>
            </a:r>
            <a:r>
              <a:rPr lang="zh-CN" altLang="en-US" sz="3200" b="1" dirty="0">
                <a:latin typeface="+mn-lt"/>
                <a:ea typeface="+mn-ea"/>
              </a:rPr>
              <a:t>（元）</a:t>
            </a:r>
            <a:endParaRPr lang="zh-CN" altLang="en-US" sz="3200" b="1" dirty="0">
              <a:latin typeface="+mn-lt"/>
              <a:ea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571996" y="1205734"/>
            <a:ext cx="1196995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36"/>
          <p:cNvSpPr txBox="1">
            <a:spLocks noChangeArrowheads="1"/>
          </p:cNvSpPr>
          <p:nvPr/>
        </p:nvSpPr>
        <p:spPr bwMode="auto">
          <a:xfrm>
            <a:off x="2507828" y="605809"/>
            <a:ext cx="2396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  <a:ea typeface="+mn-ea"/>
              </a:rPr>
              <a:t>12 × 2 × 3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11" name="TextBox 37"/>
          <p:cNvSpPr txBox="1">
            <a:spLocks noChangeArrowheads="1"/>
          </p:cNvSpPr>
          <p:nvPr/>
        </p:nvSpPr>
        <p:spPr bwMode="auto">
          <a:xfrm>
            <a:off x="1998134" y="1340507"/>
            <a:ext cx="28674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24 × 3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12" name="TextBox 38"/>
          <p:cNvSpPr txBox="1">
            <a:spLocks noChangeArrowheads="1"/>
          </p:cNvSpPr>
          <p:nvPr/>
        </p:nvSpPr>
        <p:spPr bwMode="auto">
          <a:xfrm>
            <a:off x="1998135" y="2075205"/>
            <a:ext cx="28659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+mn-ea"/>
              </a:rPr>
              <a:t>＝ </a:t>
            </a:r>
            <a:r>
              <a:rPr lang="en-US" altLang="zh-CN" sz="3200" b="1" dirty="0">
                <a:latin typeface="+mn-lt"/>
                <a:ea typeface="+mn-ea"/>
              </a:rPr>
              <a:t>72</a:t>
            </a:r>
            <a:r>
              <a:rPr lang="zh-CN" altLang="en-US" sz="3200" b="1" dirty="0">
                <a:latin typeface="+mn-lt"/>
                <a:ea typeface="+mn-ea"/>
              </a:rPr>
              <a:t>（元）</a:t>
            </a:r>
            <a:endParaRPr lang="zh-CN" altLang="en-US" sz="3200" b="1" dirty="0">
              <a:latin typeface="+mn-lt"/>
              <a:ea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580896" y="1218434"/>
            <a:ext cx="1196995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3305" y="1002199"/>
            <a:ext cx="10105390" cy="1322070"/>
            <a:chOff x="1087" y="7230"/>
            <a:chExt cx="15914" cy="2082"/>
          </a:xfrm>
        </p:grpSpPr>
        <p:sp>
          <p:nvSpPr>
            <p:cNvPr id="3" name="标题 1"/>
            <p:cNvSpPr>
              <a:spLocks noGrp="1" noChangeArrowheads="1"/>
            </p:cNvSpPr>
            <p:nvPr/>
          </p:nvSpPr>
          <p:spPr bwMode="auto">
            <a:xfrm>
              <a:off x="1903" y="7230"/>
              <a:ext cx="15098" cy="20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奇思统计了饮品店今天的销售情况，你知道卖了多少瓶矿泉水吗？</a:t>
              </a:r>
              <a:endParaRPr lang="zh-CN" altLang="en-US" sz="32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1901085" y="239395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rgbClr val="0000FF"/>
                </a:solidFill>
              </a:rPr>
              <a:t>汽水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03393" y="2408782"/>
            <a:ext cx="9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0000FF"/>
                </a:solidFill>
                <a:ea typeface="+mj-ea"/>
              </a:rPr>
              <a:t>45 </a:t>
            </a:r>
            <a:r>
              <a:rPr lang="zh-CN" altLang="en-US" sz="2000" dirty="0">
                <a:solidFill>
                  <a:srgbClr val="0000FF"/>
                </a:solidFill>
                <a:ea typeface="+mj-ea"/>
              </a:rPr>
              <a:t>瓶</a:t>
            </a:r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01085" y="303688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rgbClr val="0000FF"/>
                </a:solidFill>
              </a:rPr>
              <a:t>酸奶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03393" y="3051719"/>
            <a:ext cx="9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03393" y="3051719"/>
            <a:ext cx="9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03393" y="3051719"/>
            <a:ext cx="9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03393" y="3051719"/>
            <a:ext cx="9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93308" y="367982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rgbClr val="0000FF"/>
                </a:solidFill>
              </a:rPr>
              <a:t>矿泉水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03393" y="3695145"/>
            <a:ext cx="36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03393" y="3695145"/>
            <a:ext cx="36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772275" y="2584450"/>
            <a:ext cx="1161425" cy="781050"/>
            <a:chOff x="7019925" y="2762250"/>
            <a:chExt cx="1161425" cy="781050"/>
          </a:xfrm>
        </p:grpSpPr>
        <p:sp>
          <p:nvSpPr>
            <p:cNvPr id="24" name="箭头: 右弧形 23"/>
            <p:cNvSpPr/>
            <p:nvPr/>
          </p:nvSpPr>
          <p:spPr>
            <a:xfrm>
              <a:off x="7019925" y="2762250"/>
              <a:ext cx="381000" cy="781050"/>
            </a:xfrm>
            <a:prstGeom prst="curvedLeftArrow">
              <a:avLst/>
            </a:prstGeom>
            <a:solidFill>
              <a:srgbClr val="FFA3FF"/>
            </a:solidFill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458075" y="2891165"/>
              <a:ext cx="7232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00FF"/>
                  </a:solidFill>
                </a:rPr>
                <a:t>×4</a:t>
              </a:r>
              <a:endParaRPr lang="zh-CN" altLang="en-US" sz="2800" dirty="0">
                <a:solidFill>
                  <a:srgbClr val="FF00FF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210800" y="3260725"/>
            <a:ext cx="1161425" cy="781050"/>
            <a:chOff x="7019925" y="2762250"/>
            <a:chExt cx="1161425" cy="781050"/>
          </a:xfrm>
        </p:grpSpPr>
        <p:sp>
          <p:nvSpPr>
            <p:cNvPr id="28" name="箭头: 右弧形 27"/>
            <p:cNvSpPr/>
            <p:nvPr/>
          </p:nvSpPr>
          <p:spPr>
            <a:xfrm>
              <a:off x="7019925" y="2762250"/>
              <a:ext cx="381000" cy="781050"/>
            </a:xfrm>
            <a:prstGeom prst="curvedLeftArrow">
              <a:avLst/>
            </a:prstGeom>
            <a:solidFill>
              <a:srgbClr val="FFA3FF"/>
            </a:solidFill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458075" y="2891165"/>
              <a:ext cx="7232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00FF"/>
                  </a:solidFill>
                </a:rPr>
                <a:t>×2</a:t>
              </a:r>
              <a:endParaRPr lang="zh-CN" altLang="en-US" sz="2800" dirty="0">
                <a:solidFill>
                  <a:srgbClr val="FF00FF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216660" y="4321175"/>
            <a:ext cx="10226040" cy="2130425"/>
            <a:chOff x="1176" y="7521"/>
            <a:chExt cx="16104" cy="3355"/>
          </a:xfrm>
        </p:grpSpPr>
        <p:sp>
          <p:nvSpPr>
            <p:cNvPr id="40" name="任意多边形 6"/>
            <p:cNvSpPr/>
            <p:nvPr/>
          </p:nvSpPr>
          <p:spPr>
            <a:xfrm>
              <a:off x="1176" y="7521"/>
              <a:ext cx="16104" cy="3355"/>
            </a:xfrm>
            <a:custGeom>
              <a:avLst/>
              <a:gdLst>
                <a:gd name="connsiteX0" fmla="*/ 16848 w 16848"/>
                <a:gd name="connsiteY0" fmla="*/ 1574 h 2948"/>
                <a:gd name="connsiteX1" fmla="*/ 16848 w 16848"/>
                <a:gd name="connsiteY1" fmla="*/ 2084 h 2948"/>
                <a:gd name="connsiteX2" fmla="*/ 16847 w 16848"/>
                <a:gd name="connsiteY2" fmla="*/ 2457 h 2948"/>
                <a:gd name="connsiteX3" fmla="*/ 16356 w 16848"/>
                <a:gd name="connsiteY3" fmla="*/ 2948 h 2948"/>
                <a:gd name="connsiteX4" fmla="*/ 491 w 16848"/>
                <a:gd name="connsiteY4" fmla="*/ 2948 h 2948"/>
                <a:gd name="connsiteX5" fmla="*/ 0 w 16848"/>
                <a:gd name="connsiteY5" fmla="*/ 2457 h 2948"/>
                <a:gd name="connsiteX6" fmla="*/ 0 w 16848"/>
                <a:gd name="connsiteY6" fmla="*/ 491 h 2948"/>
                <a:gd name="connsiteX7" fmla="*/ 491 w 16848"/>
                <a:gd name="connsiteY7" fmla="*/ 0 h 2948"/>
                <a:gd name="connsiteX8" fmla="*/ 16356 w 16848"/>
                <a:gd name="connsiteY8" fmla="*/ 0 h 2948"/>
                <a:gd name="connsiteX9" fmla="*/ 16847 w 16848"/>
                <a:gd name="connsiteY9" fmla="*/ 491 h 2948"/>
                <a:gd name="connsiteX10" fmla="*/ 16845 w 16848"/>
                <a:gd name="connsiteY10" fmla="*/ 952 h 2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48" h="2948">
                  <a:moveTo>
                    <a:pt x="16848" y="1574"/>
                  </a:moveTo>
                  <a:lnTo>
                    <a:pt x="16848" y="2084"/>
                  </a:lnTo>
                  <a:lnTo>
                    <a:pt x="16847" y="2457"/>
                  </a:lnTo>
                  <a:cubicBezTo>
                    <a:pt x="16847" y="2728"/>
                    <a:pt x="16627" y="2948"/>
                    <a:pt x="16356" y="2948"/>
                  </a:cubicBezTo>
                  <a:lnTo>
                    <a:pt x="491" y="2948"/>
                  </a:lnTo>
                  <a:cubicBezTo>
                    <a:pt x="220" y="2948"/>
                    <a:pt x="0" y="2728"/>
                    <a:pt x="0" y="2457"/>
                  </a:cubicBezTo>
                  <a:lnTo>
                    <a:pt x="0" y="491"/>
                  </a:lnTo>
                  <a:cubicBezTo>
                    <a:pt x="0" y="220"/>
                    <a:pt x="220" y="0"/>
                    <a:pt x="491" y="0"/>
                  </a:cubicBezTo>
                  <a:lnTo>
                    <a:pt x="16356" y="0"/>
                  </a:lnTo>
                  <a:cubicBezTo>
                    <a:pt x="16627" y="0"/>
                    <a:pt x="16847" y="220"/>
                    <a:pt x="16847" y="491"/>
                  </a:cubicBezTo>
                  <a:lnTo>
                    <a:pt x="16845" y="952"/>
                  </a:lnTo>
                </a:path>
              </a:pathLst>
            </a:custGeom>
            <a:solidFill>
              <a:srgbClr val="FFFFFF"/>
            </a:solidFill>
            <a:ln w="19050">
              <a:solidFill>
                <a:srgbClr val="80583E"/>
              </a:solidFill>
              <a:prstDash val="dash"/>
              <a:headEnd type="oval" w="lg" len="lg"/>
              <a:tailEnd type="oval" w="lg" len="lg"/>
            </a:ln>
            <a:effectLst>
              <a:outerShdw blurRad="50800" dist="76200" dir="8100000" algn="tr" rotWithShape="0">
                <a:srgbClr val="6E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418" y="7563"/>
              <a:ext cx="11100" cy="9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分析：</a:t>
              </a:r>
              <a:endPara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352550" y="4971534"/>
            <a:ext cx="34226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YBKSJW--GB1-0"/>
              </a:rPr>
              <a:t>矿泉水卖的瓶数</a:t>
            </a:r>
            <a:endParaRPr lang="zh-CN" altLang="en-US" sz="3200" dirty="0"/>
          </a:p>
        </p:txBody>
      </p:sp>
      <p:sp>
        <p:nvSpPr>
          <p:cNvPr id="44" name="箭头: 右 43"/>
          <p:cNvSpPr/>
          <p:nvPr/>
        </p:nvSpPr>
        <p:spPr>
          <a:xfrm>
            <a:off x="4483100" y="5124221"/>
            <a:ext cx="1066800" cy="27940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5746750" y="4971534"/>
            <a:ext cx="29019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FZYBKSJW--GB1-0"/>
              </a:rPr>
              <a:t>酸奶卖的瓶数</a:t>
            </a:r>
            <a:endParaRPr lang="zh-CN" altLang="en-US" sz="3200" dirty="0"/>
          </a:p>
        </p:txBody>
      </p:sp>
      <p:sp>
        <p:nvSpPr>
          <p:cNvPr id="46" name="箭头: 圆角右 45"/>
          <p:cNvSpPr/>
          <p:nvPr/>
        </p:nvSpPr>
        <p:spPr>
          <a:xfrm rot="5400000">
            <a:off x="8869043" y="4807268"/>
            <a:ext cx="562613" cy="1400175"/>
          </a:xfrm>
          <a:prstGeom prst="bentArrow">
            <a:avLst>
              <a:gd name="adj1" fmla="val 22247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8286750" y="5758934"/>
            <a:ext cx="29019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FZYBKSJW--GB1-0"/>
              </a:rPr>
              <a:t>汽水卖的瓶数</a:t>
            </a:r>
            <a:endParaRPr lang="zh-CN" altLang="en-US" sz="3200" dirty="0"/>
          </a:p>
        </p:txBody>
      </p:sp>
      <p:sp>
        <p:nvSpPr>
          <p:cNvPr id="49" name="文本框 48"/>
          <p:cNvSpPr txBox="1"/>
          <p:nvPr/>
        </p:nvSpPr>
        <p:spPr>
          <a:xfrm>
            <a:off x="1339850" y="5257800"/>
            <a:ext cx="97726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3600" b="0" i="0" u="none" strike="noStrike" baseline="0" dirty="0">
                <a:solidFill>
                  <a:srgbClr val="0000FF"/>
                </a:solidFill>
                <a:latin typeface="FZYBKSJW--GB1-0"/>
              </a:rPr>
              <a:t>先求</a:t>
            </a:r>
            <a:r>
              <a:rPr lang="en-US" altLang="zh-CN" sz="3600" b="0" i="0" u="none" strike="noStrike" baseline="0" dirty="0">
                <a:solidFill>
                  <a:srgbClr val="0000FF"/>
                </a:solidFill>
                <a:latin typeface="FZYBKSJW--GB1-0"/>
              </a:rPr>
              <a:t>_____________</a:t>
            </a:r>
            <a:r>
              <a:rPr lang="zh-CN" altLang="en-US" sz="3600" b="0" i="0" u="none" strike="noStrike" baseline="0" dirty="0">
                <a:solidFill>
                  <a:srgbClr val="0000FF"/>
                </a:solidFill>
                <a:latin typeface="FZSSK--GBK1-0"/>
              </a:rPr>
              <a:t>，</a:t>
            </a:r>
            <a:r>
              <a:rPr lang="zh-CN" altLang="en-US" sz="3600" b="0" i="0" u="none" strike="noStrike" baseline="0" dirty="0">
                <a:solidFill>
                  <a:srgbClr val="0000FF"/>
                </a:solidFill>
                <a:latin typeface="FZYBKSJW--GB1-0"/>
              </a:rPr>
              <a:t>再求</a:t>
            </a:r>
            <a:r>
              <a:rPr lang="en-US" altLang="zh-CN" sz="3600" b="0" i="0" u="none" strike="noStrike" baseline="0" dirty="0">
                <a:solidFill>
                  <a:srgbClr val="0000FF"/>
                </a:solidFill>
                <a:latin typeface="FZYBKSJW--GB1-0"/>
              </a:rPr>
              <a:t>_______________</a:t>
            </a:r>
            <a:r>
              <a:rPr lang="zh-CN" altLang="en-US" sz="3600" b="0" i="0" u="none" strike="noStrike" baseline="0" dirty="0">
                <a:solidFill>
                  <a:srgbClr val="0000FF"/>
                </a:solidFill>
                <a:latin typeface="FZYBKSJW--GB1-0"/>
              </a:rPr>
              <a:t>。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187450" y="2952234"/>
            <a:ext cx="29019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FZYBKSJW--GB1-0"/>
              </a:rPr>
              <a:t>酸奶卖的瓶数</a:t>
            </a:r>
            <a:endParaRPr lang="zh-CN" altLang="en-US" sz="3200" dirty="0"/>
          </a:p>
        </p:txBody>
      </p:sp>
      <p:sp>
        <p:nvSpPr>
          <p:cNvPr id="51" name="文本框 50"/>
          <p:cNvSpPr txBox="1"/>
          <p:nvPr/>
        </p:nvSpPr>
        <p:spPr>
          <a:xfrm>
            <a:off x="806450" y="3587234"/>
            <a:ext cx="34226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YBKSJW--GB1-0"/>
              </a:rPr>
              <a:t>矿泉水卖的瓶数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85185E-6 L 0.09297 0.33055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" y="16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0.47995 0.23611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97" y="1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  <p:bldP spid="44" grpId="0" animBg="1"/>
      <p:bldP spid="44" grpId="1" animBg="1"/>
      <p:bldP spid="45" grpId="0"/>
      <p:bldP spid="45" grpId="1"/>
      <p:bldP spid="46" grpId="0" animBg="1"/>
      <p:bldP spid="46" grpId="1" animBg="1"/>
      <p:bldP spid="47" grpId="0"/>
      <p:bldP spid="47" grpId="1"/>
      <p:bldP spid="49" grpId="0"/>
      <p:bldP spid="50" grpId="0"/>
      <p:bldP spid="50" grpId="1"/>
      <p:bldP spid="51" grpId="0"/>
      <p:bldP spid="5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3305" y="1002199"/>
            <a:ext cx="10105390" cy="1322070"/>
            <a:chOff x="1087" y="7230"/>
            <a:chExt cx="15914" cy="2082"/>
          </a:xfrm>
        </p:grpSpPr>
        <p:sp>
          <p:nvSpPr>
            <p:cNvPr id="3" name="标题 1"/>
            <p:cNvSpPr>
              <a:spLocks noGrp="1" noChangeArrowheads="1"/>
            </p:cNvSpPr>
            <p:nvPr/>
          </p:nvSpPr>
          <p:spPr bwMode="auto">
            <a:xfrm>
              <a:off x="1903" y="7230"/>
              <a:ext cx="15098" cy="20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奇思统计了饮品店今天的销售情况，你知道卖了多少瓶矿泉水吗？</a:t>
              </a:r>
              <a:endParaRPr lang="zh-CN" altLang="en-US" sz="32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1901085" y="239395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rgbClr val="0000FF"/>
                </a:solidFill>
              </a:rPr>
              <a:t>汽水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03393" y="2408782"/>
            <a:ext cx="9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0000FF"/>
                </a:solidFill>
                <a:ea typeface="+mj-ea"/>
              </a:rPr>
              <a:t>45 </a:t>
            </a:r>
            <a:r>
              <a:rPr lang="zh-CN" altLang="en-US" sz="2000" dirty="0">
                <a:solidFill>
                  <a:srgbClr val="0000FF"/>
                </a:solidFill>
                <a:ea typeface="+mj-ea"/>
              </a:rPr>
              <a:t>瓶</a:t>
            </a:r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01085" y="303688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rgbClr val="0000FF"/>
                </a:solidFill>
              </a:rPr>
              <a:t>酸奶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03393" y="3051719"/>
            <a:ext cx="9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03393" y="3051719"/>
            <a:ext cx="9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03393" y="3051719"/>
            <a:ext cx="9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03393" y="3051719"/>
            <a:ext cx="9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93308" y="367982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rgbClr val="0000FF"/>
                </a:solidFill>
              </a:rPr>
              <a:t>矿泉水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03393" y="3695145"/>
            <a:ext cx="36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03393" y="3695145"/>
            <a:ext cx="3600000" cy="4320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0000FF"/>
              </a:solidFill>
              <a:ea typeface="+mj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772275" y="2584450"/>
            <a:ext cx="1161425" cy="781050"/>
            <a:chOff x="7019925" y="2762250"/>
            <a:chExt cx="1161425" cy="781050"/>
          </a:xfrm>
        </p:grpSpPr>
        <p:sp>
          <p:nvSpPr>
            <p:cNvPr id="24" name="箭头: 右弧形 23"/>
            <p:cNvSpPr/>
            <p:nvPr/>
          </p:nvSpPr>
          <p:spPr>
            <a:xfrm>
              <a:off x="7019925" y="2762250"/>
              <a:ext cx="381000" cy="781050"/>
            </a:xfrm>
            <a:prstGeom prst="curvedLeftArrow">
              <a:avLst/>
            </a:prstGeom>
            <a:solidFill>
              <a:srgbClr val="FFA3FF"/>
            </a:solidFill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458075" y="2891165"/>
              <a:ext cx="7232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00FF"/>
                  </a:solidFill>
                </a:rPr>
                <a:t>×4</a:t>
              </a:r>
              <a:endParaRPr lang="zh-CN" altLang="en-US" sz="2800" dirty="0">
                <a:solidFill>
                  <a:srgbClr val="FF00FF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210800" y="3260725"/>
            <a:ext cx="1161425" cy="781050"/>
            <a:chOff x="7019925" y="2762250"/>
            <a:chExt cx="1161425" cy="781050"/>
          </a:xfrm>
        </p:grpSpPr>
        <p:sp>
          <p:nvSpPr>
            <p:cNvPr id="28" name="箭头: 右弧形 27"/>
            <p:cNvSpPr/>
            <p:nvPr/>
          </p:nvSpPr>
          <p:spPr>
            <a:xfrm>
              <a:off x="7019925" y="2762250"/>
              <a:ext cx="381000" cy="781050"/>
            </a:xfrm>
            <a:prstGeom prst="curvedLeftArrow">
              <a:avLst/>
            </a:prstGeom>
            <a:solidFill>
              <a:srgbClr val="FFA3FF"/>
            </a:solidFill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458075" y="2891165"/>
              <a:ext cx="7232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F00FF"/>
                  </a:solidFill>
                </a:rPr>
                <a:t>×2</a:t>
              </a:r>
              <a:endParaRPr lang="zh-CN" altLang="en-US" sz="2800" dirty="0">
                <a:solidFill>
                  <a:srgbClr val="FF00FF"/>
                </a:solidFill>
              </a:endParaRPr>
            </a:p>
          </p:txBody>
        </p:sp>
      </p:grpSp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7875081" y="4530508"/>
            <a:ext cx="188487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45 × 4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7364004" y="5174667"/>
            <a:ext cx="3746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＝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180×2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2" name="TextBox 4"/>
          <p:cNvSpPr txBox="1">
            <a:spLocks noChangeArrowheads="1"/>
          </p:cNvSpPr>
          <p:nvPr/>
        </p:nvSpPr>
        <p:spPr bwMode="auto">
          <a:xfrm>
            <a:off x="7364004" y="5818826"/>
            <a:ext cx="3746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defRPr sz="3200" b="1">
                <a:solidFill>
                  <a:srgbClr val="FF0000"/>
                </a:solidFill>
                <a:latin typeface="+mn-lt"/>
                <a:ea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＝ </a:t>
            </a:r>
            <a:r>
              <a:rPr lang="en-US" altLang="zh-CN" dirty="0"/>
              <a:t>360</a:t>
            </a:r>
            <a:r>
              <a:rPr lang="zh-CN" altLang="en-US" dirty="0"/>
              <a:t>（瓶）</a:t>
            </a:r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1574800" y="4530508"/>
            <a:ext cx="61341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YBKSJW--GB1-0"/>
              </a:rPr>
              <a:t>酸奶卖的瓶数是汽水的</a:t>
            </a:r>
            <a:r>
              <a:rPr lang="en-US" altLang="zh-CN" sz="3200" b="0" i="0" u="none" strike="noStrike" baseline="0" dirty="0">
                <a:solidFill>
                  <a:srgbClr val="FF0000"/>
                </a:solidFill>
                <a:latin typeface="NEU-BZ-Regular"/>
              </a:rPr>
              <a:t>4</a:t>
            </a:r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YBKSJW--GB1-0"/>
              </a:rPr>
              <a:t>倍</a:t>
            </a:r>
            <a:endParaRPr lang="zh-CN" altLang="en-US" sz="3200" dirty="0"/>
          </a:p>
        </p:txBody>
      </p:sp>
      <p:sp>
        <p:nvSpPr>
          <p:cNvPr id="38" name="文本框 37"/>
          <p:cNvSpPr txBox="1"/>
          <p:nvPr/>
        </p:nvSpPr>
        <p:spPr>
          <a:xfrm>
            <a:off x="1574800" y="5385485"/>
            <a:ext cx="61341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YBKSJW--GB1-0"/>
              </a:rPr>
              <a:t>矿泉水卖的瓶数是酸奶的</a:t>
            </a:r>
            <a:r>
              <a:rPr lang="en-US" altLang="zh-CN" sz="3200" b="0" i="0" u="none" strike="noStrike" baseline="0" dirty="0">
                <a:solidFill>
                  <a:srgbClr val="FF0000"/>
                </a:solidFill>
                <a:latin typeface="NEU-BZ-Regular"/>
              </a:rPr>
              <a:t>2</a:t>
            </a:r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YBKSJW--GB1-0"/>
              </a:rPr>
              <a:t>倍</a:t>
            </a:r>
            <a:endParaRPr lang="zh-CN" altLang="en-US" sz="3200" dirty="0"/>
          </a:p>
        </p:txBody>
      </p:sp>
      <p:sp>
        <p:nvSpPr>
          <p:cNvPr id="18" name="TextBox 4"/>
          <p:cNvSpPr txBox="1">
            <a:spLocks noChangeArrowheads="1"/>
          </p:cNvSpPr>
          <p:nvPr/>
        </p:nvSpPr>
        <p:spPr bwMode="auto">
          <a:xfrm>
            <a:off x="9193741" y="4530508"/>
            <a:ext cx="12774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× 2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937500" y="5108575"/>
            <a:ext cx="1300163" cy="0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581150" y="393700"/>
            <a:ext cx="97726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3600" b="0" i="0" u="none" strike="noStrike" baseline="0" dirty="0">
                <a:solidFill>
                  <a:srgbClr val="0000FF"/>
                </a:solidFill>
                <a:latin typeface="FZYBKSJW--GB1-0"/>
              </a:rPr>
              <a:t>先求</a:t>
            </a:r>
            <a:r>
              <a:rPr lang="en-US" altLang="zh-CN" sz="3600" b="0" i="0" u="none" strike="noStrike" baseline="0" dirty="0">
                <a:solidFill>
                  <a:srgbClr val="0000FF"/>
                </a:solidFill>
                <a:latin typeface="FZYBKSJW--GB1-0"/>
              </a:rPr>
              <a:t>_____________</a:t>
            </a:r>
            <a:r>
              <a:rPr lang="zh-CN" altLang="en-US" sz="3600" b="0" i="0" u="none" strike="noStrike" baseline="0" dirty="0">
                <a:solidFill>
                  <a:srgbClr val="0000FF"/>
                </a:solidFill>
                <a:latin typeface="FZSSK--GBK1-0"/>
              </a:rPr>
              <a:t>，</a:t>
            </a:r>
            <a:r>
              <a:rPr lang="zh-CN" altLang="en-US" sz="3600" b="0" i="0" u="none" strike="noStrike" baseline="0" dirty="0">
                <a:solidFill>
                  <a:srgbClr val="0000FF"/>
                </a:solidFill>
                <a:latin typeface="FZYBKSJW--GB1-0"/>
              </a:rPr>
              <a:t>再求</a:t>
            </a:r>
            <a:r>
              <a:rPr lang="en-US" altLang="zh-CN" sz="3600" b="0" i="0" u="none" strike="noStrike" baseline="0" dirty="0">
                <a:solidFill>
                  <a:srgbClr val="0000FF"/>
                </a:solidFill>
                <a:latin typeface="FZYBKSJW--GB1-0"/>
              </a:rPr>
              <a:t>_______________</a:t>
            </a:r>
            <a:r>
              <a:rPr lang="zh-CN" altLang="en-US" sz="3600" b="0" i="0" u="none" strike="noStrike" baseline="0" dirty="0">
                <a:solidFill>
                  <a:srgbClr val="0000FF"/>
                </a:solidFill>
                <a:latin typeface="FZYBKSJW--GB1-0"/>
              </a:rPr>
              <a:t>。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71750" y="348734"/>
            <a:ext cx="29019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FZYBKSJW--GB1-0"/>
              </a:rPr>
              <a:t>酸奶卖的瓶数</a:t>
            </a:r>
            <a:endParaRPr lang="zh-CN" altLang="en-US" sz="3200" dirty="0"/>
          </a:p>
        </p:txBody>
      </p:sp>
      <p:sp>
        <p:nvSpPr>
          <p:cNvPr id="33" name="文本框 32"/>
          <p:cNvSpPr txBox="1"/>
          <p:nvPr/>
        </p:nvSpPr>
        <p:spPr>
          <a:xfrm>
            <a:off x="6978650" y="342900"/>
            <a:ext cx="34226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0" i="0" u="none" strike="noStrike" baseline="0" dirty="0">
                <a:solidFill>
                  <a:srgbClr val="FF0000"/>
                </a:solidFill>
                <a:latin typeface="FZYBKSJW--GB1-0"/>
              </a:rPr>
              <a:t>矿泉水卖的瓶数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7" grpId="0"/>
      <p:bldP spid="38" grpId="0"/>
      <p:bldP spid="18" grpId="0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1851</Words>
  <Application>WPS 演示</Application>
  <PresentationFormat>宽屏</PresentationFormat>
  <Paragraphs>364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楷体</vt:lpstr>
      <vt:lpstr>等线 Light</vt:lpstr>
      <vt:lpstr>等线</vt:lpstr>
      <vt:lpstr>华文细黑</vt:lpstr>
      <vt:lpstr>字魂70号-灵悦黑体</vt:lpstr>
      <vt:lpstr>黑体</vt:lpstr>
      <vt:lpstr>FZYBKSJW--GB1-0</vt:lpstr>
      <vt:lpstr>ksdb</vt:lpstr>
      <vt:lpstr>FZSSK--GBK1-0</vt:lpstr>
      <vt:lpstr>NEU-BZ-Regular</vt:lpstr>
      <vt:lpstr>微软雅黑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zyccl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578</cp:revision>
  <dcterms:created xsi:type="dcterms:W3CDTF">2015-08-27T07:30:00Z</dcterms:created>
  <dcterms:modified xsi:type="dcterms:W3CDTF">2026-02-28T07:09:56Z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35D193239B6B4F4BBCA5667FDF0CA45F_12</vt:lpwstr>
  </property>
</Properties>
</file>