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410" r:id="rId5"/>
    <p:sldId id="476" r:id="rId6"/>
    <p:sldId id="460" r:id="rId7"/>
    <p:sldId id="474" r:id="rId8"/>
    <p:sldId id="477" r:id="rId9"/>
    <p:sldId id="478" r:id="rId10"/>
    <p:sldId id="479" r:id="rId11"/>
    <p:sldId id="480" r:id="rId12"/>
    <p:sldId id="482" r:id="rId13"/>
    <p:sldId id="483" r:id="rId14"/>
    <p:sldId id="275" r:id="rId1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3FF"/>
    <a:srgbClr val="FFFF99"/>
    <a:srgbClr val="FF00FF"/>
    <a:srgbClr val="000000"/>
    <a:srgbClr val="231F20"/>
    <a:srgbClr val="0000FF"/>
    <a:srgbClr val="EBFFFF"/>
    <a:srgbClr val="FFFFFF"/>
    <a:srgbClr val="456FAD"/>
    <a:srgbClr val="6389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23" autoAdjust="0"/>
    <p:restoredTop sz="95238" autoAdjust="0"/>
  </p:normalViewPr>
  <p:slideViewPr>
    <p:cSldViewPr snapToGrid="0" showGuides="1">
      <p:cViewPr varScale="1">
        <p:scale>
          <a:sx n="58" d="100"/>
          <a:sy n="58" d="100"/>
        </p:scale>
        <p:origin x="78" y="1278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5248120" y="2206745"/>
            <a:ext cx="489654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整理与复习（</a:t>
            </a:r>
            <a:r>
              <a:rPr lang="en-US" altLang="zh-CN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2</a:t>
            </a: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）</a:t>
            </a:r>
            <a:endParaRPr lang="zh-CN" altLang="en-US" sz="72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 useBgFill="1">
        <p:nvSpPr>
          <p:cNvPr id="11" name="任意多边形: 形状 10"/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/>
          <p:cNvSpPr txBox="1"/>
          <p:nvPr/>
        </p:nvSpPr>
        <p:spPr bwMode="auto">
          <a:xfrm>
            <a:off x="570944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5" dirty="0">
                <a:latin typeface="+mj-ea"/>
                <a:ea typeface="+mj-ea"/>
              </a:rPr>
              <a:t>北师大版三年级下册</a:t>
            </a:r>
            <a:endParaRPr lang="zh-CN" altLang="en-US" sz="1865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/>
        </p:nvSpPr>
        <p:spPr bwMode="auto">
          <a:xfrm>
            <a:off x="1001157" y="1043796"/>
            <a:ext cx="10618623" cy="1457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小马每天从家出发驮着粮食去磨坊，先上山，要走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9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分钟，走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630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米；再下山走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分钟到达磨坊。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44414" y="643001"/>
            <a:ext cx="3782402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931" y="2954579"/>
            <a:ext cx="5488694" cy="2123832"/>
          </a:xfrm>
          <a:prstGeom prst="rect">
            <a:avLst/>
          </a:prstGeom>
        </p:spPr>
      </p:pic>
      <p:sp>
        <p:nvSpPr>
          <p:cNvPr id="6" name="标题 1"/>
          <p:cNvSpPr>
            <a:spLocks noGrp="1" noChangeArrowheads="1"/>
          </p:cNvSpPr>
          <p:nvPr/>
        </p:nvSpPr>
        <p:spPr bwMode="auto">
          <a:xfrm>
            <a:off x="1001157" y="2355011"/>
            <a:ext cx="10618623" cy="1457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）你知道了哪些数学信息？说一说，画一画。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标题 1"/>
          <p:cNvSpPr>
            <a:spLocks noGrp="1" noChangeArrowheads="1"/>
          </p:cNvSpPr>
          <p:nvPr/>
        </p:nvSpPr>
        <p:spPr bwMode="auto">
          <a:xfrm>
            <a:off x="1858407" y="3076951"/>
            <a:ext cx="5243779" cy="733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上山走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分钟，走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630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米；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标题 1"/>
          <p:cNvSpPr>
            <a:spLocks noGrp="1" noChangeArrowheads="1"/>
          </p:cNvSpPr>
          <p:nvPr/>
        </p:nvSpPr>
        <p:spPr bwMode="auto">
          <a:xfrm>
            <a:off x="1858407" y="3720811"/>
            <a:ext cx="5243779" cy="841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下山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走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分钟，每分钟走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米。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左中括号 9"/>
          <p:cNvSpPr/>
          <p:nvPr/>
        </p:nvSpPr>
        <p:spPr>
          <a:xfrm rot="16200000">
            <a:off x="7461252" y="4526934"/>
            <a:ext cx="180000" cy="2268000"/>
          </a:xfrm>
          <a:prstGeom prst="leftBracket">
            <a:avLst>
              <a:gd name="adj" fmla="val 0"/>
            </a:avLst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中括号 10"/>
          <p:cNvSpPr/>
          <p:nvPr/>
        </p:nvSpPr>
        <p:spPr>
          <a:xfrm rot="16200000">
            <a:off x="9894964" y="4364934"/>
            <a:ext cx="180000" cy="2592000"/>
          </a:xfrm>
          <a:prstGeom prst="leftBracket">
            <a:avLst>
              <a:gd name="adj" fmla="val 0"/>
            </a:avLst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6620908" y="5200650"/>
            <a:ext cx="1961118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zh-CN" altLang="en-US" sz="2400" b="1" dirty="0">
                <a:solidFill>
                  <a:srgbClr val="0070C0"/>
                </a:solidFill>
                <a:latin typeface="+mn-lt"/>
                <a:ea typeface="+mj-ea"/>
              </a:rPr>
              <a:t>上山走</a:t>
            </a:r>
            <a:r>
              <a:rPr lang="en-US" altLang="zh-CN" sz="2400" b="1" dirty="0">
                <a:solidFill>
                  <a:srgbClr val="0070C0"/>
                </a:solidFill>
                <a:latin typeface="+mn-lt"/>
                <a:ea typeface="+mj-ea"/>
              </a:rPr>
              <a:t>9</a:t>
            </a:r>
            <a:r>
              <a:rPr lang="zh-CN" altLang="en-US" sz="2400" b="1" dirty="0">
                <a:solidFill>
                  <a:srgbClr val="0070C0"/>
                </a:solidFill>
                <a:latin typeface="+mn-lt"/>
                <a:ea typeface="+mj-ea"/>
              </a:rPr>
              <a:t>分钟</a:t>
            </a:r>
            <a:endParaRPr lang="zh-CN" altLang="en-US" sz="2400" b="1" dirty="0">
              <a:solidFill>
                <a:srgbClr val="0070C0"/>
              </a:solidFill>
              <a:latin typeface="+mn-lt"/>
              <a:ea typeface="+mj-ea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6820932" y="5782052"/>
            <a:ext cx="1437243" cy="4758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400" b="1" dirty="0">
                <a:solidFill>
                  <a:srgbClr val="0070C0"/>
                </a:solidFill>
                <a:latin typeface="+mn-lt"/>
                <a:ea typeface="+mj-ea"/>
              </a:rPr>
              <a:t>630</a:t>
            </a:r>
            <a:r>
              <a:rPr lang="zh-CN" altLang="en-US" sz="2400" b="1" dirty="0">
                <a:solidFill>
                  <a:srgbClr val="0070C0"/>
                </a:solidFill>
                <a:latin typeface="+mn-lt"/>
                <a:ea typeface="+mj-ea"/>
              </a:rPr>
              <a:t>米</a:t>
            </a:r>
            <a:endParaRPr lang="zh-CN" altLang="en-US" sz="2400" b="1" dirty="0">
              <a:solidFill>
                <a:srgbClr val="0070C0"/>
              </a:solidFill>
              <a:latin typeface="+mn-lt"/>
              <a:ea typeface="+mj-ea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9002158" y="5200650"/>
            <a:ext cx="1961118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zh-CN" altLang="en-US" sz="2400" b="1" dirty="0">
                <a:solidFill>
                  <a:srgbClr val="FF00FF"/>
                </a:solidFill>
                <a:latin typeface="+mn-lt"/>
                <a:ea typeface="+mj-ea"/>
              </a:rPr>
              <a:t>下山走</a:t>
            </a:r>
            <a:r>
              <a:rPr lang="en-US" altLang="zh-CN" sz="2400" b="1" dirty="0">
                <a:solidFill>
                  <a:srgbClr val="FF00FF"/>
                </a:solidFill>
                <a:latin typeface="+mn-lt"/>
                <a:ea typeface="+mj-ea"/>
              </a:rPr>
              <a:t>8</a:t>
            </a:r>
            <a:r>
              <a:rPr lang="zh-CN" altLang="en-US" sz="2400" b="1" dirty="0">
                <a:solidFill>
                  <a:srgbClr val="FF00FF"/>
                </a:solidFill>
                <a:latin typeface="+mn-lt"/>
                <a:ea typeface="+mj-ea"/>
              </a:rPr>
              <a:t>分钟</a:t>
            </a:r>
            <a:endParaRPr lang="zh-CN" altLang="en-US" sz="2400" b="1" dirty="0">
              <a:solidFill>
                <a:srgbClr val="FF00FF"/>
              </a:solidFill>
              <a:latin typeface="+mn-lt"/>
              <a:ea typeface="+mj-ea"/>
            </a:endParaRPr>
          </a:p>
        </p:txBody>
      </p:sp>
      <p:sp>
        <p:nvSpPr>
          <p:cNvPr id="15" name="标题 1"/>
          <p:cNvSpPr>
            <a:spLocks noGrp="1" noChangeArrowheads="1"/>
          </p:cNvSpPr>
          <p:nvPr/>
        </p:nvSpPr>
        <p:spPr bwMode="auto">
          <a:xfrm>
            <a:off x="8773557" y="5782052"/>
            <a:ext cx="2294494" cy="4758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zh-CN" altLang="en-US" sz="2400" b="1" dirty="0">
                <a:solidFill>
                  <a:srgbClr val="FF00FF"/>
                </a:solidFill>
                <a:latin typeface="+mn-lt"/>
                <a:ea typeface="+mj-ea"/>
              </a:rPr>
              <a:t>每分钟走</a:t>
            </a:r>
            <a:r>
              <a:rPr lang="en-US" altLang="zh-CN" sz="2400" b="1" dirty="0">
                <a:solidFill>
                  <a:srgbClr val="FF00FF"/>
                </a:solidFill>
                <a:latin typeface="+mn-lt"/>
                <a:ea typeface="+mj-ea"/>
              </a:rPr>
              <a:t>90</a:t>
            </a:r>
            <a:r>
              <a:rPr lang="zh-CN" altLang="en-US" sz="2400" b="1" dirty="0">
                <a:solidFill>
                  <a:srgbClr val="FF00FF"/>
                </a:solidFill>
                <a:latin typeface="+mn-lt"/>
                <a:ea typeface="+mj-ea"/>
              </a:rPr>
              <a:t>米</a:t>
            </a:r>
            <a:endParaRPr lang="zh-CN" altLang="en-US" sz="2400" b="1" dirty="0">
              <a:solidFill>
                <a:srgbClr val="FF00FF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7124700" y="1133475"/>
            <a:ext cx="3324225" cy="628650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/>
          <p:cNvSpPr>
            <a:spLocks noGrp="1" noChangeArrowheads="1"/>
          </p:cNvSpPr>
          <p:nvPr/>
        </p:nvSpPr>
        <p:spPr bwMode="auto">
          <a:xfrm>
            <a:off x="1001157" y="2337759"/>
            <a:ext cx="10670383" cy="793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）小马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8:00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出发，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分钟后大约走到什么位置？在图中标出来。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 noChangeArrowheads="1"/>
          </p:cNvSpPr>
          <p:nvPr/>
        </p:nvSpPr>
        <p:spPr bwMode="auto">
          <a:xfrm>
            <a:off x="1001157" y="1043796"/>
            <a:ext cx="10618623" cy="1457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小马每天从家出发驮着粮食去磨坊，先上山，要走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9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分钟，走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630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米；再下山走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分钟到达磨坊。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44414" y="643001"/>
            <a:ext cx="3782402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标题 1"/>
          <p:cNvSpPr>
            <a:spLocks noGrp="1" noChangeArrowheads="1"/>
          </p:cNvSpPr>
          <p:nvPr/>
        </p:nvSpPr>
        <p:spPr bwMode="auto">
          <a:xfrm>
            <a:off x="1001157" y="4229460"/>
            <a:ext cx="5456793" cy="1256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）小马每天从家去磨坊要走多少米？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931" y="2954579"/>
            <a:ext cx="5488694" cy="2123832"/>
          </a:xfrm>
          <a:prstGeom prst="rect">
            <a:avLst/>
          </a:prstGeom>
        </p:spPr>
      </p:pic>
      <p:sp>
        <p:nvSpPr>
          <p:cNvPr id="8" name="左中括号 7"/>
          <p:cNvSpPr/>
          <p:nvPr/>
        </p:nvSpPr>
        <p:spPr>
          <a:xfrm rot="16200000">
            <a:off x="7461252" y="4526934"/>
            <a:ext cx="180000" cy="2268000"/>
          </a:xfrm>
          <a:prstGeom prst="leftBracket">
            <a:avLst>
              <a:gd name="adj" fmla="val 0"/>
            </a:avLst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左中括号 8"/>
          <p:cNvSpPr/>
          <p:nvPr/>
        </p:nvSpPr>
        <p:spPr>
          <a:xfrm rot="16200000">
            <a:off x="9894964" y="4364934"/>
            <a:ext cx="180000" cy="2592000"/>
          </a:xfrm>
          <a:prstGeom prst="leftBracket">
            <a:avLst>
              <a:gd name="adj" fmla="val 0"/>
            </a:avLst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6620908" y="5200650"/>
            <a:ext cx="1961118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zh-CN" altLang="en-US" sz="2400" b="1" dirty="0">
                <a:solidFill>
                  <a:srgbClr val="0070C0"/>
                </a:solidFill>
                <a:latin typeface="+mn-lt"/>
                <a:ea typeface="+mj-ea"/>
              </a:rPr>
              <a:t>上山走</a:t>
            </a:r>
            <a:r>
              <a:rPr lang="en-US" altLang="zh-CN" sz="2400" b="1" dirty="0">
                <a:solidFill>
                  <a:srgbClr val="0070C0"/>
                </a:solidFill>
                <a:latin typeface="+mn-lt"/>
                <a:ea typeface="+mj-ea"/>
              </a:rPr>
              <a:t>9</a:t>
            </a:r>
            <a:r>
              <a:rPr lang="zh-CN" altLang="en-US" sz="2400" b="1" dirty="0">
                <a:solidFill>
                  <a:srgbClr val="0070C0"/>
                </a:solidFill>
                <a:latin typeface="+mn-lt"/>
                <a:ea typeface="+mj-ea"/>
              </a:rPr>
              <a:t>分钟</a:t>
            </a:r>
            <a:endParaRPr lang="zh-CN" altLang="en-US" sz="2400" b="1" dirty="0">
              <a:solidFill>
                <a:srgbClr val="0070C0"/>
              </a:solidFill>
              <a:latin typeface="+mn-lt"/>
              <a:ea typeface="+mj-ea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6820932" y="5782052"/>
            <a:ext cx="1437243" cy="4758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400" b="1" dirty="0">
                <a:solidFill>
                  <a:srgbClr val="0070C0"/>
                </a:solidFill>
                <a:latin typeface="+mn-lt"/>
                <a:ea typeface="+mj-ea"/>
              </a:rPr>
              <a:t>630</a:t>
            </a:r>
            <a:r>
              <a:rPr lang="zh-CN" altLang="en-US" sz="2400" b="1" dirty="0">
                <a:solidFill>
                  <a:srgbClr val="0070C0"/>
                </a:solidFill>
                <a:latin typeface="+mn-lt"/>
                <a:ea typeface="+mj-ea"/>
              </a:rPr>
              <a:t>米</a:t>
            </a:r>
            <a:endParaRPr lang="zh-CN" altLang="en-US" sz="2400" b="1" dirty="0">
              <a:solidFill>
                <a:srgbClr val="0070C0"/>
              </a:solidFill>
              <a:latin typeface="+mn-lt"/>
              <a:ea typeface="+mj-ea"/>
            </a:endParaRPr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9002158" y="5200650"/>
            <a:ext cx="1961118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zh-CN" altLang="en-US" sz="2400" b="1" dirty="0">
                <a:solidFill>
                  <a:srgbClr val="FF00FF"/>
                </a:solidFill>
                <a:latin typeface="+mn-lt"/>
                <a:ea typeface="+mj-ea"/>
              </a:rPr>
              <a:t>下山走</a:t>
            </a:r>
            <a:r>
              <a:rPr lang="en-US" altLang="zh-CN" sz="2400" b="1" dirty="0">
                <a:solidFill>
                  <a:srgbClr val="FF00FF"/>
                </a:solidFill>
                <a:latin typeface="+mn-lt"/>
                <a:ea typeface="+mj-ea"/>
              </a:rPr>
              <a:t>8</a:t>
            </a:r>
            <a:r>
              <a:rPr lang="zh-CN" altLang="en-US" sz="2400" b="1" dirty="0">
                <a:solidFill>
                  <a:srgbClr val="FF00FF"/>
                </a:solidFill>
                <a:latin typeface="+mn-lt"/>
                <a:ea typeface="+mj-ea"/>
              </a:rPr>
              <a:t>分钟</a:t>
            </a:r>
            <a:endParaRPr lang="zh-CN" altLang="en-US" sz="2400" b="1" dirty="0">
              <a:solidFill>
                <a:srgbClr val="FF00FF"/>
              </a:solidFill>
              <a:latin typeface="+mn-lt"/>
              <a:ea typeface="+mj-ea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8773557" y="5782052"/>
            <a:ext cx="2294494" cy="4758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zh-CN" altLang="en-US" sz="2400" b="1" dirty="0">
                <a:solidFill>
                  <a:srgbClr val="FF00FF"/>
                </a:solidFill>
                <a:latin typeface="+mn-lt"/>
                <a:ea typeface="+mj-ea"/>
              </a:rPr>
              <a:t>每分钟走</a:t>
            </a:r>
            <a:r>
              <a:rPr lang="en-US" altLang="zh-CN" sz="2400" b="1" dirty="0">
                <a:solidFill>
                  <a:srgbClr val="FF00FF"/>
                </a:solidFill>
                <a:latin typeface="+mn-lt"/>
                <a:ea typeface="+mj-ea"/>
              </a:rPr>
              <a:t>90</a:t>
            </a:r>
            <a:r>
              <a:rPr lang="zh-CN" altLang="en-US" sz="2400" b="1" dirty="0">
                <a:solidFill>
                  <a:srgbClr val="FF00FF"/>
                </a:solidFill>
                <a:latin typeface="+mn-lt"/>
                <a:ea typeface="+mj-ea"/>
              </a:rPr>
              <a:t>米</a:t>
            </a:r>
            <a:endParaRPr lang="zh-CN" altLang="en-US" sz="2400" b="1" dirty="0">
              <a:solidFill>
                <a:srgbClr val="FF00FF"/>
              </a:solidFill>
              <a:latin typeface="+mn-lt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305300" y="2419350"/>
            <a:ext cx="447675" cy="60007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838325" y="3119735"/>
            <a:ext cx="4914900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i="0" u="none" strike="noStrike" baseline="0" dirty="0">
                <a:solidFill>
                  <a:srgbClr val="FF0000"/>
                </a:solidFill>
                <a:latin typeface="+mn-lt"/>
              </a:rPr>
              <a:t>上山一共走</a:t>
            </a:r>
            <a:r>
              <a:rPr lang="en-US" altLang="zh-CN" sz="2400" b="1" i="0" u="none" strike="noStrike" baseline="0" dirty="0">
                <a:solidFill>
                  <a:srgbClr val="FF0000"/>
                </a:solidFill>
                <a:latin typeface="+mn-lt"/>
              </a:rPr>
              <a:t>9</a:t>
            </a:r>
            <a:r>
              <a:rPr lang="zh-CN" altLang="en-US" sz="2400" b="1" i="0" u="none" strike="noStrike" baseline="0" dirty="0">
                <a:solidFill>
                  <a:srgbClr val="FF0000"/>
                </a:solidFill>
                <a:latin typeface="+mn-lt"/>
              </a:rPr>
              <a:t>分钟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5</a:t>
            </a:r>
            <a:r>
              <a:rPr lang="zh-CN" altLang="en-US" sz="2400" b="1" i="0" u="none" strike="noStrike" baseline="0" dirty="0">
                <a:solidFill>
                  <a:srgbClr val="FF0000"/>
                </a:solidFill>
                <a:latin typeface="+mn-lt"/>
              </a:rPr>
              <a:t>分钟大约是走到上山路段一半多一些的位置。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" name="星形: 五角 17"/>
          <p:cNvSpPr/>
          <p:nvPr/>
        </p:nvSpPr>
        <p:spPr>
          <a:xfrm>
            <a:off x="8234362" y="3862388"/>
            <a:ext cx="190500" cy="190500"/>
          </a:xfrm>
          <a:prstGeom prst="star5">
            <a:avLst/>
          </a:prstGeom>
          <a:solidFill>
            <a:srgbClr val="FFA3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/>
          <p:cNvSpPr>
            <a:spLocks noGrp="1" noChangeArrowheads="1"/>
          </p:cNvSpPr>
          <p:nvPr/>
        </p:nvSpPr>
        <p:spPr bwMode="auto">
          <a:xfrm>
            <a:off x="1904987" y="5524043"/>
            <a:ext cx="414432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630 + 90×8 = 1350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（米）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/>
      <p:bldP spid="18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7536345" y="2780415"/>
            <a:ext cx="4016248" cy="4039530"/>
          </a:xfrm>
          <a:prstGeom prst="rect">
            <a:avLst/>
          </a:prstGeom>
        </p:spPr>
      </p:pic>
      <p:sp>
        <p:nvSpPr>
          <p:cNvPr id="9" name="对话气泡: 圆角矩形 8"/>
          <p:cNvSpPr/>
          <p:nvPr/>
        </p:nvSpPr>
        <p:spPr>
          <a:xfrm>
            <a:off x="2174837" y="2007825"/>
            <a:ext cx="5708631" cy="2010554"/>
          </a:xfrm>
          <a:prstGeom prst="wedgeRoundRectCallout">
            <a:avLst>
              <a:gd name="adj1" fmla="val 65252"/>
              <a:gd name="adj2" fmla="val 28132"/>
              <a:gd name="adj3" fmla="val 16667"/>
            </a:avLst>
          </a:prstGeom>
          <a:solidFill>
            <a:sysClr val="window" lastClr="FFFFFF"/>
          </a:solidFill>
          <a:ln w="19050" cap="flat" cmpd="sng" algn="ctr">
            <a:solidFill>
              <a:srgbClr val="E97132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lvl="0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607695" lvl="1" indent="-1504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17295" lvl="2" indent="-3028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26895" lvl="3" indent="-4552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36495" lvl="4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3048000" lvl="5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3657600" lvl="6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4267200" lvl="7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4876800" lvl="8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楷体" panose="02010609060101010101" pitchFamily="49" charset="-122"/>
                <a:cs typeface="+mn-cs"/>
              </a:rPr>
              <a:t>通过本节课的学习，你有哪些收获？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140335" y="179070"/>
            <a:ext cx="3889947" cy="1188720"/>
            <a:chOff x="3315485" y="230056"/>
            <a:chExt cx="3289230" cy="93731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000" b="35651"/>
            <a:stretch>
              <a:fillRect/>
            </a:stretch>
          </p:blipFill>
          <p:spPr>
            <a:xfrm flipH="1">
              <a:off x="3315485" y="230056"/>
              <a:ext cx="3193708" cy="937316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 bwMode="auto">
            <a:xfrm>
              <a:off x="4275417" y="387187"/>
              <a:ext cx="2329298" cy="661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3735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/>
        </p:nvSpPr>
        <p:spPr>
          <a:xfrm>
            <a:off x="303443" y="301450"/>
            <a:ext cx="3278038" cy="95222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570161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巩固与运用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pic>
        <p:nvPicPr>
          <p:cNvPr id="22" name="图片 8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954829" y="1341742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标题 1"/>
          <p:cNvSpPr>
            <a:spLocks noGrp="1" noChangeArrowheads="1"/>
          </p:cNvSpPr>
          <p:nvPr/>
        </p:nvSpPr>
        <p:spPr bwMode="auto">
          <a:xfrm>
            <a:off x="1001158" y="1271872"/>
            <a:ext cx="1036320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填一填。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标题 1"/>
          <p:cNvSpPr>
            <a:spLocks noGrp="1" noChangeArrowheads="1"/>
          </p:cNvSpPr>
          <p:nvPr/>
        </p:nvSpPr>
        <p:spPr bwMode="auto">
          <a:xfrm>
            <a:off x="2182976" y="2272536"/>
            <a:ext cx="3156774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54×4 = ______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316672" y="3221326"/>
          <a:ext cx="270000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/>
                <a:gridCol w="900000"/>
                <a:gridCol w="900000"/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</a:rPr>
                        <a:t>×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</a:rPr>
                        <a:t>50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</a:rPr>
                        <a:t>4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</a:rPr>
                        <a:t>4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标题 1"/>
          <p:cNvSpPr>
            <a:spLocks noGrp="1" noChangeArrowheads="1"/>
          </p:cNvSpPr>
          <p:nvPr/>
        </p:nvSpPr>
        <p:spPr bwMode="auto">
          <a:xfrm>
            <a:off x="1932810" y="4756944"/>
            <a:ext cx="3734744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____ + ____ = ______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标题 1"/>
          <p:cNvSpPr>
            <a:spLocks noGrp="1" noChangeArrowheads="1"/>
          </p:cNvSpPr>
          <p:nvPr/>
        </p:nvSpPr>
        <p:spPr bwMode="auto">
          <a:xfrm>
            <a:off x="7298440" y="2272536"/>
            <a:ext cx="3156774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91×9 = ______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7432136" y="3221326"/>
          <a:ext cx="270000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/>
                <a:gridCol w="900000"/>
                <a:gridCol w="900000"/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</a:rPr>
                        <a:t>×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7048274" y="4756944"/>
            <a:ext cx="3734744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____ + ____ = ______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9" name="标题 1"/>
          <p:cNvSpPr>
            <a:spLocks noGrp="1" noChangeArrowheads="1"/>
          </p:cNvSpPr>
          <p:nvPr/>
        </p:nvSpPr>
        <p:spPr bwMode="auto">
          <a:xfrm>
            <a:off x="3597708" y="2281163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216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0" name="标题 1"/>
          <p:cNvSpPr>
            <a:spLocks noGrp="1" noChangeArrowheads="1"/>
          </p:cNvSpPr>
          <p:nvPr/>
        </p:nvSpPr>
        <p:spPr bwMode="auto">
          <a:xfrm>
            <a:off x="3226772" y="3773532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200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1" name="标题 1"/>
          <p:cNvSpPr>
            <a:spLocks noGrp="1" noChangeArrowheads="1"/>
          </p:cNvSpPr>
          <p:nvPr/>
        </p:nvSpPr>
        <p:spPr bwMode="auto">
          <a:xfrm>
            <a:off x="4123921" y="3773532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16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3" name="标题 1"/>
          <p:cNvSpPr>
            <a:spLocks noGrp="1" noChangeArrowheads="1"/>
          </p:cNvSpPr>
          <p:nvPr/>
        </p:nvSpPr>
        <p:spPr bwMode="auto">
          <a:xfrm>
            <a:off x="1941436" y="4748317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200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4" name="标题 1"/>
          <p:cNvSpPr>
            <a:spLocks noGrp="1" noChangeArrowheads="1"/>
          </p:cNvSpPr>
          <p:nvPr/>
        </p:nvSpPr>
        <p:spPr bwMode="auto">
          <a:xfrm>
            <a:off x="3019736" y="4748317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16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5" name="标题 1"/>
          <p:cNvSpPr>
            <a:spLocks noGrp="1" noChangeArrowheads="1"/>
          </p:cNvSpPr>
          <p:nvPr/>
        </p:nvSpPr>
        <p:spPr bwMode="auto">
          <a:xfrm>
            <a:off x="4287821" y="4765569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216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6" name="标题 1"/>
          <p:cNvSpPr>
            <a:spLocks noGrp="1" noChangeArrowheads="1"/>
          </p:cNvSpPr>
          <p:nvPr/>
        </p:nvSpPr>
        <p:spPr bwMode="auto">
          <a:xfrm>
            <a:off x="8316357" y="3221441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7" name="标题 1"/>
          <p:cNvSpPr>
            <a:spLocks noGrp="1" noChangeArrowheads="1"/>
          </p:cNvSpPr>
          <p:nvPr/>
        </p:nvSpPr>
        <p:spPr bwMode="auto">
          <a:xfrm>
            <a:off x="9213506" y="3221441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8" name="标题 1"/>
          <p:cNvSpPr>
            <a:spLocks noGrp="1" noChangeArrowheads="1"/>
          </p:cNvSpPr>
          <p:nvPr/>
        </p:nvSpPr>
        <p:spPr bwMode="auto">
          <a:xfrm>
            <a:off x="7445089" y="3790783"/>
            <a:ext cx="879402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9" name="标题 1"/>
          <p:cNvSpPr>
            <a:spLocks noGrp="1" noChangeArrowheads="1"/>
          </p:cNvSpPr>
          <p:nvPr/>
        </p:nvSpPr>
        <p:spPr bwMode="auto">
          <a:xfrm>
            <a:off x="8333609" y="3773532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810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0" name="标题 1"/>
          <p:cNvSpPr>
            <a:spLocks noGrp="1" noChangeArrowheads="1"/>
          </p:cNvSpPr>
          <p:nvPr/>
        </p:nvSpPr>
        <p:spPr bwMode="auto">
          <a:xfrm>
            <a:off x="9230758" y="3773532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1" name="标题 1"/>
          <p:cNvSpPr>
            <a:spLocks noGrp="1" noChangeArrowheads="1"/>
          </p:cNvSpPr>
          <p:nvPr/>
        </p:nvSpPr>
        <p:spPr bwMode="auto">
          <a:xfrm>
            <a:off x="8695920" y="2281163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819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2" name="标题 1"/>
          <p:cNvSpPr>
            <a:spLocks noGrp="1" noChangeArrowheads="1"/>
          </p:cNvSpPr>
          <p:nvPr/>
        </p:nvSpPr>
        <p:spPr bwMode="auto">
          <a:xfrm>
            <a:off x="7039648" y="4748317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810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8117948" y="4748317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4" name="标题 1"/>
          <p:cNvSpPr>
            <a:spLocks noGrp="1" noChangeArrowheads="1"/>
          </p:cNvSpPr>
          <p:nvPr/>
        </p:nvSpPr>
        <p:spPr bwMode="auto">
          <a:xfrm>
            <a:off x="9386033" y="4765569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819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/>
        </p:nvSpPr>
        <p:spPr bwMode="auto">
          <a:xfrm>
            <a:off x="4517613" y="2272536"/>
            <a:ext cx="3156774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102×7 = ______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296000" y="3221326"/>
          <a:ext cx="360000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"/>
                <a:gridCol w="900000"/>
                <a:gridCol w="900000"/>
                <a:gridCol w="900000"/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</a:rPr>
                        <a:t>×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标题 1"/>
          <p:cNvSpPr>
            <a:spLocks noGrp="1" noChangeArrowheads="1"/>
          </p:cNvSpPr>
          <p:nvPr/>
        </p:nvSpPr>
        <p:spPr bwMode="auto">
          <a:xfrm>
            <a:off x="3743864" y="4722439"/>
            <a:ext cx="4756032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____ + ____ + ____ = ______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54829" y="1341742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标题 1"/>
          <p:cNvSpPr>
            <a:spLocks noGrp="1" noChangeArrowheads="1"/>
          </p:cNvSpPr>
          <p:nvPr/>
        </p:nvSpPr>
        <p:spPr bwMode="auto">
          <a:xfrm>
            <a:off x="1001158" y="1271872"/>
            <a:ext cx="1036320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填一填。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标题 1"/>
          <p:cNvSpPr>
            <a:spLocks noGrp="1" noChangeArrowheads="1"/>
          </p:cNvSpPr>
          <p:nvPr/>
        </p:nvSpPr>
        <p:spPr bwMode="auto">
          <a:xfrm>
            <a:off x="5202219" y="3221441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100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标题 1"/>
          <p:cNvSpPr>
            <a:spLocks noGrp="1" noChangeArrowheads="1"/>
          </p:cNvSpPr>
          <p:nvPr/>
        </p:nvSpPr>
        <p:spPr bwMode="auto">
          <a:xfrm>
            <a:off x="6099368" y="3221441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标题 1"/>
          <p:cNvSpPr>
            <a:spLocks noGrp="1" noChangeArrowheads="1"/>
          </p:cNvSpPr>
          <p:nvPr/>
        </p:nvSpPr>
        <p:spPr bwMode="auto">
          <a:xfrm>
            <a:off x="7005141" y="3221441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4287819" y="3773532"/>
            <a:ext cx="905283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5202219" y="3782158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700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6099368" y="3782158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7005141" y="3782158"/>
            <a:ext cx="88802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3692597" y="4739690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700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5" name="标题 1"/>
          <p:cNvSpPr>
            <a:spLocks noGrp="1" noChangeArrowheads="1"/>
          </p:cNvSpPr>
          <p:nvPr/>
        </p:nvSpPr>
        <p:spPr bwMode="auto">
          <a:xfrm>
            <a:off x="4801093" y="4739690"/>
            <a:ext cx="92253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6" name="标题 1"/>
          <p:cNvSpPr>
            <a:spLocks noGrp="1" noChangeArrowheads="1"/>
          </p:cNvSpPr>
          <p:nvPr/>
        </p:nvSpPr>
        <p:spPr bwMode="auto">
          <a:xfrm>
            <a:off x="5926840" y="4739690"/>
            <a:ext cx="88802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7" name="标题 1"/>
          <p:cNvSpPr>
            <a:spLocks noGrp="1" noChangeArrowheads="1"/>
          </p:cNvSpPr>
          <p:nvPr/>
        </p:nvSpPr>
        <p:spPr bwMode="auto">
          <a:xfrm>
            <a:off x="7125911" y="4739690"/>
            <a:ext cx="88802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714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8" name="标题 1"/>
          <p:cNvSpPr>
            <a:spLocks noGrp="1" noChangeArrowheads="1"/>
          </p:cNvSpPr>
          <p:nvPr/>
        </p:nvSpPr>
        <p:spPr bwMode="auto">
          <a:xfrm>
            <a:off x="6082115" y="2263909"/>
            <a:ext cx="88802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714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 noChangeArrowheads="1"/>
          </p:cNvSpPr>
          <p:nvPr/>
        </p:nvSpPr>
        <p:spPr bwMode="auto">
          <a:xfrm>
            <a:off x="1001158" y="1435774"/>
            <a:ext cx="1036320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用竖式计算，并说一说竖式每一步的意思。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72217" y="1505644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标题 1"/>
          <p:cNvSpPr>
            <a:spLocks noGrp="1" noChangeArrowheads="1"/>
          </p:cNvSpPr>
          <p:nvPr/>
        </p:nvSpPr>
        <p:spPr bwMode="auto">
          <a:xfrm>
            <a:off x="1368971" y="2505450"/>
            <a:ext cx="2245496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216×4 =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4767779" y="2505450"/>
            <a:ext cx="2245496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53×8 =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8166587" y="2505450"/>
            <a:ext cx="2245496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290×3 =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3" name="组合 108"/>
          <p:cNvGrpSpPr/>
          <p:nvPr/>
        </p:nvGrpSpPr>
        <p:grpSpPr bwMode="auto">
          <a:xfrm>
            <a:off x="827522" y="3378091"/>
            <a:ext cx="2305049" cy="1428750"/>
            <a:chOff x="288033" y="2257321"/>
            <a:chExt cx="1728000" cy="1071681"/>
          </a:xfrm>
        </p:grpSpPr>
        <p:sp>
          <p:nvSpPr>
            <p:cNvPr id="14" name="TextBox 77"/>
            <p:cNvSpPr txBox="1"/>
            <p:nvPr/>
          </p:nvSpPr>
          <p:spPr>
            <a:xfrm>
              <a:off x="640746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FF0000"/>
                  </a:solidFill>
                  <a:latin typeface="+mn-lt"/>
                </a:rPr>
                <a:t>2</a:t>
              </a:r>
              <a:endParaRPr lang="zh-CN" altLang="en-US" sz="3200" b="1" spc="8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15" name="TextBox 110"/>
            <p:cNvSpPr txBox="1">
              <a:spLocks noChangeArrowheads="1"/>
            </p:cNvSpPr>
            <p:nvPr/>
          </p:nvSpPr>
          <p:spPr bwMode="auto">
            <a:xfrm>
              <a:off x="288033" y="2743149"/>
              <a:ext cx="576000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+mn-lt"/>
                </a:rPr>
                <a:t>×</a:t>
              </a:r>
              <a:endParaRPr lang="zh-CN" altLang="en-US" sz="3200" b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16" name="TextBox 111"/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+mn-lt"/>
                </a:rPr>
                <a:t>4</a:t>
              </a:r>
              <a:endParaRPr lang="zh-CN" altLang="en-US" sz="3200" b="1" dirty="0">
                <a:solidFill>
                  <a:srgbClr val="FF0000"/>
                </a:solidFill>
                <a:latin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81"/>
            <p:cNvSpPr txBox="1"/>
            <p:nvPr/>
          </p:nvSpPr>
          <p:spPr>
            <a:xfrm>
              <a:off x="1365454" y="2257321"/>
              <a:ext cx="504595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FF0000"/>
                  </a:solidFill>
                  <a:latin typeface="+mn-lt"/>
                </a:rPr>
                <a:t>6</a:t>
              </a:r>
              <a:endParaRPr lang="zh-CN" altLang="en-US" sz="3200" b="1" spc="8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23" name="TextBox 77"/>
            <p:cNvSpPr txBox="1"/>
            <p:nvPr/>
          </p:nvSpPr>
          <p:spPr>
            <a:xfrm>
              <a:off x="1003099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FF0000"/>
                  </a:solidFill>
                  <a:latin typeface="+mn-lt"/>
                </a:rPr>
                <a:t>1</a:t>
              </a:r>
              <a:endParaRPr lang="zh-CN" altLang="en-US" sz="3200" b="1" spc="800" dirty="0">
                <a:solidFill>
                  <a:srgbClr val="FF0000"/>
                </a:solidFill>
                <a:latin typeface="+mn-lt"/>
              </a:endParaRPr>
            </a:p>
          </p:txBody>
        </p:sp>
      </p:grpSp>
      <p:sp>
        <p:nvSpPr>
          <p:cNvPr id="19" name="TextBox 100"/>
          <p:cNvSpPr txBox="1">
            <a:spLocks noChangeArrowheads="1"/>
          </p:cNvSpPr>
          <p:nvPr/>
        </p:nvSpPr>
        <p:spPr bwMode="auto">
          <a:xfrm>
            <a:off x="1660568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" name="TextBox 101"/>
          <p:cNvSpPr txBox="1">
            <a:spLocks noChangeArrowheads="1"/>
          </p:cNvSpPr>
          <p:nvPr/>
        </p:nvSpPr>
        <p:spPr bwMode="auto">
          <a:xfrm>
            <a:off x="2158904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" name="TextBox 140"/>
          <p:cNvSpPr txBox="1"/>
          <p:nvPr/>
        </p:nvSpPr>
        <p:spPr>
          <a:xfrm>
            <a:off x="2125478" y="4453836"/>
            <a:ext cx="383116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1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4" name="TextBox 100"/>
          <p:cNvSpPr txBox="1">
            <a:spLocks noChangeArrowheads="1"/>
          </p:cNvSpPr>
          <p:nvPr/>
        </p:nvSpPr>
        <p:spPr bwMode="auto">
          <a:xfrm>
            <a:off x="1162233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" name="TextBox 100"/>
          <p:cNvSpPr txBox="1">
            <a:spLocks noChangeArrowheads="1"/>
          </p:cNvSpPr>
          <p:nvPr/>
        </p:nvSpPr>
        <p:spPr bwMode="auto">
          <a:xfrm>
            <a:off x="2817778" y="2520920"/>
            <a:ext cx="10130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864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6" name="组合 108"/>
          <p:cNvGrpSpPr/>
          <p:nvPr/>
        </p:nvGrpSpPr>
        <p:grpSpPr bwMode="auto">
          <a:xfrm>
            <a:off x="4177114" y="3378091"/>
            <a:ext cx="2305049" cy="1428750"/>
            <a:chOff x="288033" y="2257321"/>
            <a:chExt cx="1728000" cy="1071681"/>
          </a:xfrm>
        </p:grpSpPr>
        <p:sp>
          <p:nvSpPr>
            <p:cNvPr id="28" name="TextBox 110"/>
            <p:cNvSpPr txBox="1">
              <a:spLocks noChangeArrowheads="1"/>
            </p:cNvSpPr>
            <p:nvPr/>
          </p:nvSpPr>
          <p:spPr bwMode="auto">
            <a:xfrm>
              <a:off x="288033" y="2743149"/>
              <a:ext cx="576000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+mn-lt"/>
                </a:rPr>
                <a:t>×</a:t>
              </a:r>
              <a:endParaRPr lang="zh-CN" altLang="en-US" sz="3200" b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29" name="TextBox 111"/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+mn-lt"/>
                </a:rPr>
                <a:t>8</a:t>
              </a:r>
              <a:endParaRPr lang="zh-CN" altLang="en-US" sz="3200" b="1" dirty="0">
                <a:solidFill>
                  <a:srgbClr val="FF0000"/>
                </a:solidFill>
                <a:latin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81"/>
            <p:cNvSpPr txBox="1"/>
            <p:nvPr/>
          </p:nvSpPr>
          <p:spPr>
            <a:xfrm>
              <a:off x="1365454" y="2257321"/>
              <a:ext cx="504595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FF0000"/>
                  </a:solidFill>
                  <a:latin typeface="+mn-lt"/>
                </a:rPr>
                <a:t>3</a:t>
              </a:r>
              <a:endParaRPr lang="zh-CN" altLang="en-US" sz="3200" b="1" spc="8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32" name="TextBox 77"/>
            <p:cNvSpPr txBox="1"/>
            <p:nvPr/>
          </p:nvSpPr>
          <p:spPr>
            <a:xfrm>
              <a:off x="1003099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FF0000"/>
                  </a:solidFill>
                  <a:latin typeface="+mn-lt"/>
                </a:rPr>
                <a:t>5</a:t>
              </a:r>
              <a:endParaRPr lang="zh-CN" altLang="en-US" sz="3200" b="1" spc="800" dirty="0">
                <a:solidFill>
                  <a:srgbClr val="FF0000"/>
                </a:solidFill>
                <a:latin typeface="+mn-lt"/>
              </a:endParaRPr>
            </a:p>
          </p:txBody>
        </p:sp>
      </p:grpSp>
      <p:sp>
        <p:nvSpPr>
          <p:cNvPr id="33" name="TextBox 100"/>
          <p:cNvSpPr txBox="1">
            <a:spLocks noChangeArrowheads="1"/>
          </p:cNvSpPr>
          <p:nvPr/>
        </p:nvSpPr>
        <p:spPr bwMode="auto">
          <a:xfrm>
            <a:off x="5010160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4" name="TextBox 101"/>
          <p:cNvSpPr txBox="1">
            <a:spLocks noChangeArrowheads="1"/>
          </p:cNvSpPr>
          <p:nvPr/>
        </p:nvSpPr>
        <p:spPr bwMode="auto">
          <a:xfrm>
            <a:off x="5508496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5" name="TextBox 140"/>
          <p:cNvSpPr txBox="1"/>
          <p:nvPr/>
        </p:nvSpPr>
        <p:spPr>
          <a:xfrm>
            <a:off x="5475070" y="4453836"/>
            <a:ext cx="383116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1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6" name="TextBox 100"/>
          <p:cNvSpPr txBox="1">
            <a:spLocks noChangeArrowheads="1"/>
          </p:cNvSpPr>
          <p:nvPr/>
        </p:nvSpPr>
        <p:spPr bwMode="auto">
          <a:xfrm>
            <a:off x="4511825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" name="TextBox 100"/>
          <p:cNvSpPr txBox="1">
            <a:spLocks noChangeArrowheads="1"/>
          </p:cNvSpPr>
          <p:nvPr/>
        </p:nvSpPr>
        <p:spPr bwMode="auto">
          <a:xfrm>
            <a:off x="6003740" y="2520920"/>
            <a:ext cx="10130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424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8" name="组合 108"/>
          <p:cNvGrpSpPr/>
          <p:nvPr/>
        </p:nvGrpSpPr>
        <p:grpSpPr bwMode="auto">
          <a:xfrm>
            <a:off x="7757712" y="3378091"/>
            <a:ext cx="2305049" cy="1428750"/>
            <a:chOff x="288033" y="2257321"/>
            <a:chExt cx="1728000" cy="1071681"/>
          </a:xfrm>
        </p:grpSpPr>
        <p:sp>
          <p:nvSpPr>
            <p:cNvPr id="39" name="TextBox 77"/>
            <p:cNvSpPr txBox="1"/>
            <p:nvPr/>
          </p:nvSpPr>
          <p:spPr>
            <a:xfrm>
              <a:off x="640746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FF0000"/>
                  </a:solidFill>
                  <a:latin typeface="+mn-lt"/>
                </a:rPr>
                <a:t>2</a:t>
              </a:r>
              <a:endParaRPr lang="zh-CN" altLang="en-US" sz="3200" b="1" spc="8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40" name="TextBox 110"/>
            <p:cNvSpPr txBox="1">
              <a:spLocks noChangeArrowheads="1"/>
            </p:cNvSpPr>
            <p:nvPr/>
          </p:nvSpPr>
          <p:spPr bwMode="auto">
            <a:xfrm>
              <a:off x="288033" y="2743149"/>
              <a:ext cx="576000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+mn-lt"/>
                </a:rPr>
                <a:t>×</a:t>
              </a:r>
              <a:endParaRPr lang="zh-CN" altLang="en-US" sz="3200" b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41" name="TextBox 111"/>
            <p:cNvSpPr txBox="1">
              <a:spLocks noChangeArrowheads="1"/>
            </p:cNvSpPr>
            <p:nvPr/>
          </p:nvSpPr>
          <p:spPr bwMode="auto">
            <a:xfrm>
              <a:off x="925332" y="2743149"/>
              <a:ext cx="576001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+mn-lt"/>
                </a:rPr>
                <a:t>3</a:t>
              </a:r>
              <a:endParaRPr lang="zh-CN" altLang="en-US" sz="3200" b="1" dirty="0">
                <a:solidFill>
                  <a:srgbClr val="FF0000"/>
                </a:solidFill>
                <a:latin typeface="+mn-lt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88033" y="3327414"/>
              <a:ext cx="1728000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81"/>
            <p:cNvSpPr txBox="1"/>
            <p:nvPr/>
          </p:nvSpPr>
          <p:spPr>
            <a:xfrm>
              <a:off x="1365454" y="2257321"/>
              <a:ext cx="504595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FF0000"/>
                  </a:solidFill>
                  <a:latin typeface="+mn-lt"/>
                </a:rPr>
                <a:t>0</a:t>
              </a:r>
              <a:endParaRPr lang="zh-CN" altLang="en-US" sz="3200" b="1" spc="8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44" name="TextBox 77"/>
            <p:cNvSpPr txBox="1"/>
            <p:nvPr/>
          </p:nvSpPr>
          <p:spPr>
            <a:xfrm>
              <a:off x="1003099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FF0000"/>
                  </a:solidFill>
                  <a:latin typeface="+mn-lt"/>
                </a:rPr>
                <a:t>9</a:t>
              </a:r>
              <a:endParaRPr lang="zh-CN" altLang="en-US" sz="3200" b="1" spc="800" dirty="0">
                <a:solidFill>
                  <a:srgbClr val="FF0000"/>
                </a:solidFill>
                <a:latin typeface="+mn-lt"/>
              </a:endParaRPr>
            </a:p>
          </p:txBody>
        </p:sp>
      </p:grpSp>
      <p:sp>
        <p:nvSpPr>
          <p:cNvPr id="45" name="TextBox 100"/>
          <p:cNvSpPr txBox="1">
            <a:spLocks noChangeArrowheads="1"/>
          </p:cNvSpPr>
          <p:nvPr/>
        </p:nvSpPr>
        <p:spPr bwMode="auto">
          <a:xfrm>
            <a:off x="8590758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7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6" name="TextBox 101"/>
          <p:cNvSpPr txBox="1">
            <a:spLocks noChangeArrowheads="1"/>
          </p:cNvSpPr>
          <p:nvPr/>
        </p:nvSpPr>
        <p:spPr bwMode="auto">
          <a:xfrm>
            <a:off x="9089094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7" name="TextBox 140"/>
          <p:cNvSpPr txBox="1"/>
          <p:nvPr/>
        </p:nvSpPr>
        <p:spPr>
          <a:xfrm>
            <a:off x="8584030" y="4453836"/>
            <a:ext cx="383116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1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8" name="TextBox 100"/>
          <p:cNvSpPr txBox="1">
            <a:spLocks noChangeArrowheads="1"/>
          </p:cNvSpPr>
          <p:nvPr/>
        </p:nvSpPr>
        <p:spPr bwMode="auto">
          <a:xfrm>
            <a:off x="8092423" y="4850234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9" name="TextBox 100"/>
          <p:cNvSpPr txBox="1">
            <a:spLocks noChangeArrowheads="1"/>
          </p:cNvSpPr>
          <p:nvPr/>
        </p:nvSpPr>
        <p:spPr bwMode="auto">
          <a:xfrm>
            <a:off x="9613214" y="2520920"/>
            <a:ext cx="10130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870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4" grpId="0"/>
      <p:bldP spid="25" grpId="0"/>
      <p:bldP spid="33" grpId="0"/>
      <p:bldP spid="34" grpId="0"/>
      <p:bldP spid="35" grpId="0"/>
      <p:bldP spid="36" grpId="0"/>
      <p:bldP spid="37" grpId="0"/>
      <p:bldP spid="45" grpId="0"/>
      <p:bldP spid="46" grpId="0"/>
      <p:bldP spid="47" grpId="0"/>
      <p:bldP spid="48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/>
          <p:cNvSpPr/>
          <p:nvPr/>
        </p:nvSpPr>
        <p:spPr>
          <a:xfrm>
            <a:off x="6781800" y="992450"/>
            <a:ext cx="1162050" cy="590550"/>
          </a:xfrm>
          <a:prstGeom prst="roundRect">
            <a:avLst/>
          </a:prstGeom>
          <a:solidFill>
            <a:srgbClr val="EBFFFF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 noChangeArrowheads="1"/>
          </p:cNvSpPr>
          <p:nvPr/>
        </p:nvSpPr>
        <p:spPr bwMode="auto">
          <a:xfrm>
            <a:off x="1001158" y="901513"/>
            <a:ext cx="10363200" cy="1457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下面是一个书架的图书清点记录。估一估，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个这样的书架有多少本书？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44414" y="534849"/>
            <a:ext cx="3782402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053" y="2578682"/>
            <a:ext cx="2328385" cy="23994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294" y="2567622"/>
            <a:ext cx="4072914" cy="1973026"/>
          </a:xfrm>
          <a:prstGeom prst="rect">
            <a:avLst/>
          </a:prstGeom>
        </p:spPr>
      </p:pic>
      <p:sp>
        <p:nvSpPr>
          <p:cNvPr id="13" name="右大括号 12"/>
          <p:cNvSpPr/>
          <p:nvPr/>
        </p:nvSpPr>
        <p:spPr>
          <a:xfrm>
            <a:off x="3436219" y="2930537"/>
            <a:ext cx="404261" cy="1944303"/>
          </a:xfrm>
          <a:prstGeom prst="rightBrace">
            <a:avLst>
              <a:gd name="adj1" fmla="val 23648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963202" y="3158703"/>
            <a:ext cx="1648327" cy="1487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0" i="0" u="none" strike="noStrike" baseline="0" dirty="0">
                <a:solidFill>
                  <a:srgbClr val="FF0000"/>
                </a:solidFill>
                <a:latin typeface="FZYBKSJW--GB1-0"/>
              </a:rPr>
              <a:t>每层的书本数接近</a:t>
            </a:r>
            <a:r>
              <a:rPr lang="en-US" altLang="zh-CN" sz="2400" b="0" i="0" u="none" strike="noStrike" baseline="0" dirty="0">
                <a:solidFill>
                  <a:srgbClr val="FF0000"/>
                </a:solidFill>
                <a:latin typeface="NEU-BZ-Regular"/>
              </a:rPr>
              <a:t>50</a:t>
            </a:r>
            <a:r>
              <a:rPr lang="zh-CN" altLang="en-US" sz="2400" b="0" i="0" u="none" strike="noStrike" baseline="0" dirty="0">
                <a:solidFill>
                  <a:srgbClr val="FF0000"/>
                </a:solidFill>
                <a:latin typeface="FZYBKSJW--GB1-0"/>
              </a:rPr>
              <a:t>本</a:t>
            </a:r>
            <a:r>
              <a:rPr lang="zh-CN" altLang="en-US" sz="2400" b="0" i="0" u="none" strike="noStrike" baseline="0" dirty="0">
                <a:solidFill>
                  <a:srgbClr val="FF0000"/>
                </a:solidFill>
                <a:latin typeface="FZSSK--GBK1-0"/>
              </a:rPr>
              <a:t>。</a:t>
            </a:r>
            <a:endParaRPr lang="zh-CN" altLang="en-US" sz="2400" dirty="0"/>
          </a:p>
        </p:txBody>
      </p:sp>
      <p:sp>
        <p:nvSpPr>
          <p:cNvPr id="17" name="文本框 16"/>
          <p:cNvSpPr txBox="1"/>
          <p:nvPr/>
        </p:nvSpPr>
        <p:spPr>
          <a:xfrm>
            <a:off x="6823083" y="1850859"/>
            <a:ext cx="2475698" cy="5277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0" i="0" u="none" strike="noStrike" baseline="0" dirty="0">
                <a:solidFill>
                  <a:srgbClr val="0000FF"/>
                </a:solidFill>
                <a:latin typeface="FZYBKSJW--GB1-0"/>
              </a:rPr>
              <a:t>一个书架有</a:t>
            </a:r>
            <a:r>
              <a:rPr lang="en-US" altLang="zh-CN" sz="2400" b="0" i="0" u="none" strike="noStrike" baseline="0" dirty="0">
                <a:solidFill>
                  <a:srgbClr val="0000FF"/>
                </a:solidFill>
                <a:latin typeface="FZYBKSJW--GB1-0"/>
              </a:rPr>
              <a:t>4</a:t>
            </a:r>
            <a:r>
              <a:rPr lang="zh-CN" altLang="en-US" sz="2400" b="0" i="0" u="none" strike="noStrike" baseline="0" dirty="0">
                <a:solidFill>
                  <a:srgbClr val="0000FF"/>
                </a:solidFill>
                <a:latin typeface="FZYBKSJW--GB1-0"/>
              </a:rPr>
              <a:t>层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8" name="任意多边形: 形状 17"/>
          <p:cNvSpPr/>
          <p:nvPr/>
        </p:nvSpPr>
        <p:spPr>
          <a:xfrm>
            <a:off x="8353425" y="2363512"/>
            <a:ext cx="285750" cy="428625"/>
          </a:xfrm>
          <a:custGeom>
            <a:avLst/>
            <a:gdLst>
              <a:gd name="connsiteX0" fmla="*/ 285750 w 285750"/>
              <a:gd name="connsiteY0" fmla="*/ 428625 h 428625"/>
              <a:gd name="connsiteX1" fmla="*/ 228600 w 285750"/>
              <a:gd name="connsiteY1" fmla="*/ 161925 h 428625"/>
              <a:gd name="connsiteX2" fmla="*/ 0 w 285750"/>
              <a:gd name="connsiteY2" fmla="*/ 0 h 42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428625">
                <a:moveTo>
                  <a:pt x="285750" y="428625"/>
                </a:moveTo>
                <a:cubicBezTo>
                  <a:pt x="280987" y="330994"/>
                  <a:pt x="276225" y="233363"/>
                  <a:pt x="228600" y="161925"/>
                </a:cubicBezTo>
                <a:cubicBezTo>
                  <a:pt x="180975" y="90487"/>
                  <a:pt x="90487" y="45243"/>
                  <a:pt x="0" y="0"/>
                </a:cubicBezTo>
              </a:path>
            </a:pathLst>
          </a:custGeom>
          <a:noFill/>
          <a:ln w="12700">
            <a:solidFill>
              <a:srgbClr val="0000FF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/>
          <p:cNvSpPr>
            <a:spLocks noGrp="1" noChangeArrowheads="1"/>
          </p:cNvSpPr>
          <p:nvPr/>
        </p:nvSpPr>
        <p:spPr bwMode="auto">
          <a:xfrm>
            <a:off x="6013289" y="4535165"/>
            <a:ext cx="1557550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50 × 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039897" y="2644891"/>
            <a:ext cx="1966451" cy="175012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8259097" y="1514174"/>
            <a:ext cx="147484" cy="206477"/>
          </a:xfrm>
          <a:prstGeom prst="triangle">
            <a:avLst/>
          </a:prstGeom>
          <a:solidFill>
            <a:srgbClr val="FFA3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标题 1"/>
          <p:cNvSpPr>
            <a:spLocks noGrp="1" noChangeArrowheads="1"/>
          </p:cNvSpPr>
          <p:nvPr/>
        </p:nvSpPr>
        <p:spPr bwMode="auto">
          <a:xfrm>
            <a:off x="7212823" y="4535165"/>
            <a:ext cx="1557550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×4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5" name="标题 1"/>
          <p:cNvSpPr>
            <a:spLocks noGrp="1" noChangeArrowheads="1"/>
          </p:cNvSpPr>
          <p:nvPr/>
        </p:nvSpPr>
        <p:spPr bwMode="auto">
          <a:xfrm>
            <a:off x="5649493" y="5071023"/>
            <a:ext cx="215731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 200 × 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6" name="标题 1"/>
          <p:cNvSpPr>
            <a:spLocks noGrp="1" noChangeArrowheads="1"/>
          </p:cNvSpPr>
          <p:nvPr/>
        </p:nvSpPr>
        <p:spPr bwMode="auto">
          <a:xfrm>
            <a:off x="5649493" y="5606881"/>
            <a:ext cx="215731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 800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（本）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15" grpId="0"/>
      <p:bldP spid="17" grpId="0"/>
      <p:bldP spid="18" grpId="0" animBg="1"/>
      <p:bldP spid="19" grpId="0"/>
      <p:bldP spid="20" grpId="0" animBg="1"/>
      <p:bldP spid="23" grpId="0" animBg="1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/>
        </p:nvSpPr>
        <p:spPr bwMode="auto">
          <a:xfrm>
            <a:off x="1001158" y="1147313"/>
            <a:ext cx="10363200" cy="1457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4.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胜利小学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名教师带领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88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名学生参加游园活动，用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500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元买门票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,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够不够？实际花了多少元？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44414" y="643001"/>
            <a:ext cx="3782402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871" y="2889338"/>
            <a:ext cx="5443266" cy="2977134"/>
          </a:xfrm>
          <a:prstGeom prst="rect">
            <a:avLst/>
          </a:prstGeom>
        </p:spPr>
      </p:pic>
      <p:sp>
        <p:nvSpPr>
          <p:cNvPr id="6" name="标题 1"/>
          <p:cNvSpPr>
            <a:spLocks noGrp="1" noChangeArrowheads="1"/>
          </p:cNvSpPr>
          <p:nvPr/>
        </p:nvSpPr>
        <p:spPr bwMode="auto">
          <a:xfrm>
            <a:off x="6790037" y="2480222"/>
            <a:ext cx="1557550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成人票：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标题 1"/>
          <p:cNvSpPr>
            <a:spLocks noGrp="1" noChangeArrowheads="1"/>
          </p:cNvSpPr>
          <p:nvPr/>
        </p:nvSpPr>
        <p:spPr bwMode="auto">
          <a:xfrm>
            <a:off x="8491016" y="2480222"/>
            <a:ext cx="2973395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8×5 = 40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标题 1"/>
          <p:cNvSpPr>
            <a:spLocks noGrp="1" noChangeArrowheads="1"/>
          </p:cNvSpPr>
          <p:nvPr/>
        </p:nvSpPr>
        <p:spPr bwMode="auto">
          <a:xfrm>
            <a:off x="6790037" y="3335629"/>
            <a:ext cx="1557550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学生票：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标题 1"/>
          <p:cNvSpPr>
            <a:spLocks noGrp="1" noChangeArrowheads="1"/>
          </p:cNvSpPr>
          <p:nvPr/>
        </p:nvSpPr>
        <p:spPr bwMode="auto">
          <a:xfrm>
            <a:off x="8491016" y="3335629"/>
            <a:ext cx="2973395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88×5 = 440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7665107" y="4141874"/>
            <a:ext cx="357316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440 + 40 = 480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7665107" y="4810467"/>
            <a:ext cx="3573164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480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＜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500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6829365" y="5469228"/>
            <a:ext cx="4812028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答：够了，实际花了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480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178" y="2280456"/>
            <a:ext cx="3535199" cy="285535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148" y="2280456"/>
            <a:ext cx="3535199" cy="285535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76" y="2280456"/>
            <a:ext cx="3535199" cy="2855353"/>
          </a:xfrm>
          <a:prstGeom prst="rect">
            <a:avLst/>
          </a:prstGeom>
        </p:spPr>
      </p:pic>
      <p:sp>
        <p:nvSpPr>
          <p:cNvPr id="2" name="标题 1"/>
          <p:cNvSpPr>
            <a:spLocks noGrp="1" noChangeArrowheads="1"/>
          </p:cNvSpPr>
          <p:nvPr/>
        </p:nvSpPr>
        <p:spPr bwMode="auto">
          <a:xfrm>
            <a:off x="1001158" y="1147313"/>
            <a:ext cx="10363200" cy="1457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5.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森林医生。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07314" y="1405001"/>
            <a:ext cx="3782402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4" name="组合 108"/>
          <p:cNvGrpSpPr/>
          <p:nvPr/>
        </p:nvGrpSpPr>
        <p:grpSpPr bwMode="auto">
          <a:xfrm>
            <a:off x="1433911" y="2637480"/>
            <a:ext cx="2160000" cy="1428750"/>
            <a:chOff x="288033" y="2257321"/>
            <a:chExt cx="1619261" cy="1071681"/>
          </a:xfrm>
        </p:grpSpPr>
        <p:sp>
          <p:nvSpPr>
            <p:cNvPr id="5" name="TextBox 77"/>
            <p:cNvSpPr txBox="1"/>
            <p:nvPr/>
          </p:nvSpPr>
          <p:spPr>
            <a:xfrm>
              <a:off x="640746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000000"/>
                  </a:solidFill>
                  <a:latin typeface="+mn-lt"/>
                </a:rPr>
                <a:t>1</a:t>
              </a:r>
              <a:endParaRPr lang="zh-CN" altLang="en-US" sz="3200" b="1" spc="80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6" name="TextBox 110"/>
            <p:cNvSpPr txBox="1">
              <a:spLocks noChangeArrowheads="1"/>
            </p:cNvSpPr>
            <p:nvPr/>
          </p:nvSpPr>
          <p:spPr bwMode="auto">
            <a:xfrm>
              <a:off x="288033" y="2743149"/>
              <a:ext cx="576000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000000"/>
                  </a:solidFill>
                  <a:latin typeface="+mn-lt"/>
                </a:rPr>
                <a:t>×</a:t>
              </a:r>
              <a:endParaRPr lang="zh-CN" altLang="en-US" sz="3200" b="1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7" name="TextBox 111"/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000000"/>
                  </a:solidFill>
                  <a:latin typeface="+mn-lt"/>
                </a:rPr>
                <a:t>6</a:t>
              </a:r>
              <a:endParaRPr lang="zh-CN" altLang="en-US" sz="3200" b="1" dirty="0">
                <a:solidFill>
                  <a:srgbClr val="000000"/>
                </a:solidFill>
                <a:latin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88033" y="3327414"/>
              <a:ext cx="1619261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1"/>
            <p:cNvSpPr txBox="1"/>
            <p:nvPr/>
          </p:nvSpPr>
          <p:spPr>
            <a:xfrm>
              <a:off x="1365454" y="2257321"/>
              <a:ext cx="504595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000000"/>
                  </a:solidFill>
                  <a:latin typeface="+mn-lt"/>
                </a:rPr>
                <a:t>4</a:t>
              </a:r>
              <a:endParaRPr lang="zh-CN" altLang="en-US" sz="3200" b="1" spc="80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10" name="TextBox 77"/>
            <p:cNvSpPr txBox="1"/>
            <p:nvPr/>
          </p:nvSpPr>
          <p:spPr>
            <a:xfrm>
              <a:off x="1003099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000000"/>
                  </a:solidFill>
                  <a:latin typeface="+mn-lt"/>
                </a:rPr>
                <a:t>0</a:t>
              </a:r>
              <a:endParaRPr lang="zh-CN" altLang="en-US" sz="3200" b="1" spc="800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11" name="TextBox 100"/>
          <p:cNvSpPr txBox="1">
            <a:spLocks noChangeArrowheads="1"/>
          </p:cNvSpPr>
          <p:nvPr/>
        </p:nvSpPr>
        <p:spPr bwMode="auto">
          <a:xfrm>
            <a:off x="2266957" y="4109623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32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2" name="TextBox 101"/>
          <p:cNvSpPr txBox="1">
            <a:spLocks noChangeArrowheads="1"/>
          </p:cNvSpPr>
          <p:nvPr/>
        </p:nvSpPr>
        <p:spPr bwMode="auto">
          <a:xfrm>
            <a:off x="2765293" y="4109623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n-lt"/>
              </a:rPr>
              <a:t>4</a:t>
            </a:r>
            <a:endParaRPr lang="zh-CN" altLang="en-US" sz="32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" name="TextBox 140"/>
          <p:cNvSpPr txBox="1"/>
          <p:nvPr/>
        </p:nvSpPr>
        <p:spPr>
          <a:xfrm>
            <a:off x="2731867" y="3713225"/>
            <a:ext cx="383116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b="1" spc="800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1600" b="1" spc="8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4" name="TextBox 100"/>
          <p:cNvSpPr txBox="1">
            <a:spLocks noChangeArrowheads="1"/>
          </p:cNvSpPr>
          <p:nvPr/>
        </p:nvSpPr>
        <p:spPr bwMode="auto">
          <a:xfrm>
            <a:off x="1768622" y="4109623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n-lt"/>
              </a:rPr>
              <a:t>6</a:t>
            </a:r>
            <a:endParaRPr lang="zh-CN" altLang="en-US" sz="32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17" name="组合 108"/>
          <p:cNvGrpSpPr/>
          <p:nvPr/>
        </p:nvGrpSpPr>
        <p:grpSpPr bwMode="auto">
          <a:xfrm>
            <a:off x="5074133" y="2637480"/>
            <a:ext cx="2160000" cy="1428750"/>
            <a:chOff x="288033" y="2257321"/>
            <a:chExt cx="1619261" cy="1071681"/>
          </a:xfrm>
        </p:grpSpPr>
        <p:sp>
          <p:nvSpPr>
            <p:cNvPr id="18" name="TextBox 77"/>
            <p:cNvSpPr txBox="1"/>
            <p:nvPr/>
          </p:nvSpPr>
          <p:spPr>
            <a:xfrm>
              <a:off x="640746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000000"/>
                  </a:solidFill>
                  <a:latin typeface="+mn-lt"/>
                </a:rPr>
                <a:t>1</a:t>
              </a:r>
              <a:endParaRPr lang="zh-CN" altLang="en-US" sz="3200" b="1" spc="80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19" name="TextBox 110"/>
            <p:cNvSpPr txBox="1">
              <a:spLocks noChangeArrowheads="1"/>
            </p:cNvSpPr>
            <p:nvPr/>
          </p:nvSpPr>
          <p:spPr bwMode="auto">
            <a:xfrm>
              <a:off x="288033" y="2743149"/>
              <a:ext cx="576000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000000"/>
                  </a:solidFill>
                  <a:latin typeface="+mn-lt"/>
                </a:rPr>
                <a:t>×</a:t>
              </a:r>
              <a:endParaRPr lang="zh-CN" altLang="en-US" sz="3200" b="1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20" name="TextBox 111"/>
            <p:cNvSpPr txBox="1">
              <a:spLocks noChangeArrowheads="1"/>
            </p:cNvSpPr>
            <p:nvPr/>
          </p:nvSpPr>
          <p:spPr bwMode="auto">
            <a:xfrm>
              <a:off x="1286115" y="2743149"/>
              <a:ext cx="576001" cy="438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200" b="1" dirty="0">
                  <a:solidFill>
                    <a:srgbClr val="000000"/>
                  </a:solidFill>
                  <a:latin typeface="+mn-lt"/>
                </a:rPr>
                <a:t>4</a:t>
              </a:r>
              <a:endParaRPr lang="zh-CN" altLang="en-US" sz="3200" b="1" dirty="0">
                <a:solidFill>
                  <a:srgbClr val="000000"/>
                </a:solidFill>
                <a:latin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288033" y="3327414"/>
              <a:ext cx="1619261" cy="1588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81"/>
            <p:cNvSpPr txBox="1"/>
            <p:nvPr/>
          </p:nvSpPr>
          <p:spPr>
            <a:xfrm>
              <a:off x="1365454" y="2257321"/>
              <a:ext cx="504595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000000"/>
                  </a:solidFill>
                  <a:latin typeface="+mn-lt"/>
                </a:rPr>
                <a:t>5</a:t>
              </a:r>
              <a:endParaRPr lang="zh-CN" altLang="en-US" sz="3200" b="1" spc="800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23" name="TextBox 77"/>
            <p:cNvSpPr txBox="1"/>
            <p:nvPr/>
          </p:nvSpPr>
          <p:spPr>
            <a:xfrm>
              <a:off x="1003099" y="2257321"/>
              <a:ext cx="503009" cy="438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b="1" spc="800" dirty="0">
                  <a:solidFill>
                    <a:srgbClr val="000000"/>
                  </a:solidFill>
                  <a:latin typeface="+mn-lt"/>
                </a:rPr>
                <a:t>3</a:t>
              </a:r>
              <a:endParaRPr lang="zh-CN" altLang="en-US" sz="3200" b="1" spc="800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24" name="TextBox 100"/>
          <p:cNvSpPr txBox="1">
            <a:spLocks noChangeArrowheads="1"/>
          </p:cNvSpPr>
          <p:nvPr/>
        </p:nvSpPr>
        <p:spPr bwMode="auto">
          <a:xfrm>
            <a:off x="5907179" y="4109623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n-lt"/>
              </a:rPr>
              <a:t>5</a:t>
            </a:r>
            <a:endParaRPr lang="zh-CN" altLang="en-US" sz="32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5" name="TextBox 101"/>
          <p:cNvSpPr txBox="1">
            <a:spLocks noChangeArrowheads="1"/>
          </p:cNvSpPr>
          <p:nvPr/>
        </p:nvSpPr>
        <p:spPr bwMode="auto">
          <a:xfrm>
            <a:off x="6405515" y="4109623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n-lt"/>
              </a:rPr>
              <a:t>0</a:t>
            </a:r>
            <a:endParaRPr lang="zh-CN" altLang="en-US" sz="32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6" name="TextBox 140"/>
          <p:cNvSpPr txBox="1"/>
          <p:nvPr/>
        </p:nvSpPr>
        <p:spPr>
          <a:xfrm>
            <a:off x="6372089" y="3713225"/>
            <a:ext cx="383116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b="1" spc="800" dirty="0">
                <a:solidFill>
                  <a:srgbClr val="000000"/>
                </a:solidFill>
                <a:latin typeface="+mn-lt"/>
              </a:rPr>
              <a:t>2</a:t>
            </a:r>
            <a:endParaRPr lang="zh-CN" altLang="en-US" sz="1600" b="1" spc="8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7" name="TextBox 100"/>
          <p:cNvSpPr txBox="1">
            <a:spLocks noChangeArrowheads="1"/>
          </p:cNvSpPr>
          <p:nvPr/>
        </p:nvSpPr>
        <p:spPr bwMode="auto">
          <a:xfrm>
            <a:off x="5408844" y="4109623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n-lt"/>
              </a:rPr>
              <a:t>4</a:t>
            </a:r>
            <a:endParaRPr lang="zh-CN" altLang="en-US" sz="32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8" name="标题 1"/>
          <p:cNvSpPr>
            <a:spLocks noGrp="1" noChangeArrowheads="1"/>
          </p:cNvSpPr>
          <p:nvPr/>
        </p:nvSpPr>
        <p:spPr bwMode="auto">
          <a:xfrm>
            <a:off x="8972388" y="3030415"/>
            <a:ext cx="2419511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8 </a:t>
            </a:r>
            <a:r>
              <a:rPr lang="en-US" altLang="zh-CN" sz="2800" b="1" dirty="0">
                <a:solidFill>
                  <a:srgbClr val="000000"/>
                </a:solidFill>
                <a:ea typeface="黑体" panose="02010609060101010101" pitchFamily="49" charset="-122"/>
              </a:rPr>
              <a:t>× 3 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× 4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9" name="标题 1"/>
          <p:cNvSpPr>
            <a:spLocks noGrp="1" noChangeArrowheads="1"/>
          </p:cNvSpPr>
          <p:nvPr/>
        </p:nvSpPr>
        <p:spPr bwMode="auto">
          <a:xfrm>
            <a:off x="8608593" y="3563040"/>
            <a:ext cx="215731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= 24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0" name="标题 1"/>
          <p:cNvSpPr>
            <a:spLocks noGrp="1" noChangeArrowheads="1"/>
          </p:cNvSpPr>
          <p:nvPr/>
        </p:nvSpPr>
        <p:spPr bwMode="auto">
          <a:xfrm>
            <a:off x="8608593" y="4102131"/>
            <a:ext cx="215731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= 96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8" t="32648" b="42989"/>
          <a:stretch>
            <a:fillRect/>
          </a:stretch>
        </p:blipFill>
        <p:spPr>
          <a:xfrm>
            <a:off x="3233272" y="4891998"/>
            <a:ext cx="803274" cy="66878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3" t="6694" r="31619" b="73013"/>
          <a:stretch>
            <a:fillRect/>
          </a:stretch>
        </p:blipFill>
        <p:spPr>
          <a:xfrm>
            <a:off x="6673280" y="4974006"/>
            <a:ext cx="766926" cy="557083"/>
          </a:xfrm>
          <a:prstGeom prst="rect">
            <a:avLst/>
          </a:prstGeom>
        </p:spPr>
      </p:pic>
      <p:sp>
        <p:nvSpPr>
          <p:cNvPr id="37" name="TextBox 140"/>
          <p:cNvSpPr txBox="1"/>
          <p:nvPr/>
        </p:nvSpPr>
        <p:spPr>
          <a:xfrm>
            <a:off x="5958203" y="3713225"/>
            <a:ext cx="383116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600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1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8" name="TextBox 100"/>
          <p:cNvSpPr txBox="1">
            <a:spLocks noChangeArrowheads="1"/>
          </p:cNvSpPr>
          <p:nvPr/>
        </p:nvSpPr>
        <p:spPr bwMode="auto">
          <a:xfrm>
            <a:off x="5907179" y="4119248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9" name="TextBox 100"/>
          <p:cNvSpPr txBox="1">
            <a:spLocks noChangeArrowheads="1"/>
          </p:cNvSpPr>
          <p:nvPr/>
        </p:nvSpPr>
        <p:spPr bwMode="auto">
          <a:xfrm>
            <a:off x="5408844" y="4119248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3" t="6694" r="31619" b="73013"/>
          <a:stretch>
            <a:fillRect/>
          </a:stretch>
        </p:blipFill>
        <p:spPr>
          <a:xfrm>
            <a:off x="10330880" y="4974006"/>
            <a:ext cx="766926" cy="557083"/>
          </a:xfrm>
          <a:prstGeom prst="rect">
            <a:avLst/>
          </a:prstGeom>
        </p:spPr>
      </p:pic>
      <p:sp>
        <p:nvSpPr>
          <p:cNvPr id="41" name="标题 1"/>
          <p:cNvSpPr>
            <a:spLocks noGrp="1" noChangeArrowheads="1"/>
          </p:cNvSpPr>
          <p:nvPr/>
        </p:nvSpPr>
        <p:spPr bwMode="auto">
          <a:xfrm>
            <a:off x="9346130" y="3563040"/>
            <a:ext cx="981777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× 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37" grpId="0"/>
      <p:bldP spid="38" grpId="0"/>
      <p:bldP spid="39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/>
        </p:nvSpPr>
        <p:spPr bwMode="auto">
          <a:xfrm>
            <a:off x="1001157" y="1147313"/>
            <a:ext cx="10618623" cy="1457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6.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算一算，比一比，你发现了什么？你能写出两组类似的题目吗？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44414" y="643001"/>
            <a:ext cx="3782402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6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标题 1"/>
          <p:cNvSpPr>
            <a:spLocks noGrp="1" noChangeArrowheads="1"/>
          </p:cNvSpPr>
          <p:nvPr/>
        </p:nvSpPr>
        <p:spPr bwMode="auto">
          <a:xfrm>
            <a:off x="1368971" y="2505450"/>
            <a:ext cx="327204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12×6        16×2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467155" y="2622430"/>
            <a:ext cx="508958" cy="50895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 noChangeArrowheads="1"/>
          </p:cNvSpPr>
          <p:nvPr/>
        </p:nvSpPr>
        <p:spPr bwMode="auto">
          <a:xfrm>
            <a:off x="6493061" y="2505450"/>
            <a:ext cx="327204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25×4        24×5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591245" y="2622430"/>
            <a:ext cx="508958" cy="50895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1368971" y="3426298"/>
            <a:ext cx="327204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14×5        15×4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467155" y="3543278"/>
            <a:ext cx="508958" cy="50895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6493061" y="3426298"/>
            <a:ext cx="327204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16×5        15×6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591245" y="3543278"/>
            <a:ext cx="508958" cy="50895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00"/>
          <p:cNvSpPr txBox="1">
            <a:spLocks noChangeArrowheads="1"/>
          </p:cNvSpPr>
          <p:nvPr/>
        </p:nvSpPr>
        <p:spPr bwMode="auto">
          <a:xfrm>
            <a:off x="2355457" y="2579206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＞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" name="TextBox 100"/>
          <p:cNvSpPr txBox="1">
            <a:spLocks noChangeArrowheads="1"/>
          </p:cNvSpPr>
          <p:nvPr/>
        </p:nvSpPr>
        <p:spPr bwMode="auto">
          <a:xfrm>
            <a:off x="7437598" y="2579206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＜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" name="TextBox 100"/>
          <p:cNvSpPr txBox="1">
            <a:spLocks noChangeArrowheads="1"/>
          </p:cNvSpPr>
          <p:nvPr/>
        </p:nvSpPr>
        <p:spPr bwMode="auto">
          <a:xfrm>
            <a:off x="2355457" y="3474356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＞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" name="TextBox 100"/>
          <p:cNvSpPr txBox="1">
            <a:spLocks noChangeArrowheads="1"/>
          </p:cNvSpPr>
          <p:nvPr/>
        </p:nvSpPr>
        <p:spPr bwMode="auto">
          <a:xfrm>
            <a:off x="7437598" y="3474356"/>
            <a:ext cx="768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＜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" name="TextBox 100"/>
          <p:cNvSpPr txBox="1">
            <a:spLocks noChangeArrowheads="1"/>
          </p:cNvSpPr>
          <p:nvPr/>
        </p:nvSpPr>
        <p:spPr bwMode="auto">
          <a:xfrm>
            <a:off x="1585436" y="2001690"/>
            <a:ext cx="768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72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9" name="TextBox 100"/>
          <p:cNvSpPr txBox="1">
            <a:spLocks noChangeArrowheads="1"/>
          </p:cNvSpPr>
          <p:nvPr/>
        </p:nvSpPr>
        <p:spPr bwMode="auto">
          <a:xfrm>
            <a:off x="3154354" y="2001690"/>
            <a:ext cx="768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32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0" name="TextBox 100"/>
          <p:cNvSpPr txBox="1">
            <a:spLocks noChangeArrowheads="1"/>
          </p:cNvSpPr>
          <p:nvPr/>
        </p:nvSpPr>
        <p:spPr bwMode="auto">
          <a:xfrm>
            <a:off x="6648324" y="2001690"/>
            <a:ext cx="768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100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1" name="TextBox 100"/>
          <p:cNvSpPr txBox="1">
            <a:spLocks noChangeArrowheads="1"/>
          </p:cNvSpPr>
          <p:nvPr/>
        </p:nvSpPr>
        <p:spPr bwMode="auto">
          <a:xfrm>
            <a:off x="8217242" y="2001690"/>
            <a:ext cx="768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120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2" name="TextBox 100"/>
          <p:cNvSpPr txBox="1">
            <a:spLocks noChangeArrowheads="1"/>
          </p:cNvSpPr>
          <p:nvPr/>
        </p:nvSpPr>
        <p:spPr bwMode="auto">
          <a:xfrm>
            <a:off x="1585436" y="4196251"/>
            <a:ext cx="768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70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3" name="TextBox 100"/>
          <p:cNvSpPr txBox="1">
            <a:spLocks noChangeArrowheads="1"/>
          </p:cNvSpPr>
          <p:nvPr/>
        </p:nvSpPr>
        <p:spPr bwMode="auto">
          <a:xfrm>
            <a:off x="3154354" y="4196251"/>
            <a:ext cx="768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60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4" name="TextBox 100"/>
          <p:cNvSpPr txBox="1">
            <a:spLocks noChangeArrowheads="1"/>
          </p:cNvSpPr>
          <p:nvPr/>
        </p:nvSpPr>
        <p:spPr bwMode="auto">
          <a:xfrm>
            <a:off x="6648324" y="4196251"/>
            <a:ext cx="768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80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5" name="TextBox 100"/>
          <p:cNvSpPr txBox="1">
            <a:spLocks noChangeArrowheads="1"/>
          </p:cNvSpPr>
          <p:nvPr/>
        </p:nvSpPr>
        <p:spPr bwMode="auto">
          <a:xfrm>
            <a:off x="8217242" y="4196251"/>
            <a:ext cx="7683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90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52387" y="5014043"/>
            <a:ext cx="112904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200" b="0" i="0" u="none" strike="noStrike" baseline="0" dirty="0">
                <a:solidFill>
                  <a:srgbClr val="FF00FF"/>
                </a:solidFill>
                <a:latin typeface="FZSSK--GBK1-0"/>
              </a:rPr>
              <a:t>发现</a:t>
            </a:r>
            <a:r>
              <a:rPr lang="zh-CN" altLang="en-US" sz="3200" b="0" i="0" u="none" strike="noStrike" baseline="0" dirty="0">
                <a:solidFill>
                  <a:srgbClr val="FF00FF"/>
                </a:solidFill>
                <a:latin typeface="E-BZ"/>
              </a:rPr>
              <a:t>：</a:t>
            </a:r>
            <a:r>
              <a:rPr lang="zh-CN" altLang="en-US" sz="3200" b="0" i="0" u="none" strike="noStrike" baseline="0" dirty="0">
                <a:solidFill>
                  <a:srgbClr val="FF00FF"/>
                </a:solidFill>
                <a:latin typeface="FZSSK--GBK1-0"/>
              </a:rPr>
              <a:t>两个乘数的和相等</a:t>
            </a:r>
            <a:r>
              <a:rPr lang="zh-CN" altLang="en-US" sz="3200" b="0" i="0" u="none" strike="noStrike" baseline="0" dirty="0">
                <a:solidFill>
                  <a:srgbClr val="FF00FF"/>
                </a:solidFill>
                <a:latin typeface="E-BZ"/>
              </a:rPr>
              <a:t>，</a:t>
            </a:r>
            <a:r>
              <a:rPr lang="zh-CN" altLang="en-US" sz="3200" b="0" i="0" u="none" strike="noStrike" baseline="0" dirty="0">
                <a:solidFill>
                  <a:srgbClr val="FF00FF"/>
                </a:solidFill>
                <a:latin typeface="FZSSK--GBK1-0"/>
              </a:rPr>
              <a:t>这两个乘数的差越小</a:t>
            </a:r>
            <a:r>
              <a:rPr lang="zh-CN" altLang="en-US" sz="3200" b="0" i="0" u="none" strike="noStrike" baseline="0" dirty="0">
                <a:solidFill>
                  <a:srgbClr val="FF00FF"/>
                </a:solidFill>
                <a:latin typeface="E-BZ"/>
              </a:rPr>
              <a:t>，</a:t>
            </a:r>
            <a:r>
              <a:rPr lang="zh-CN" altLang="en-US" sz="3200" b="0" i="0" u="none" strike="noStrike" baseline="0" dirty="0">
                <a:solidFill>
                  <a:srgbClr val="FF00FF"/>
                </a:solidFill>
                <a:latin typeface="FZSSK--GBK1-0"/>
              </a:rPr>
              <a:t>积就越大</a:t>
            </a:r>
            <a:r>
              <a:rPr lang="zh-CN" altLang="en-US" sz="3200" b="0" i="0" u="none" strike="noStrike" baseline="0" dirty="0">
                <a:solidFill>
                  <a:srgbClr val="FF00FF"/>
                </a:solidFill>
                <a:latin typeface="E-BZ"/>
              </a:rPr>
              <a:t>。</a:t>
            </a:r>
            <a:endParaRPr lang="zh-CN" altLang="en-US" sz="3200" dirty="0">
              <a:solidFill>
                <a:srgbClr val="FF00FF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192153" y="5755189"/>
            <a:ext cx="38043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0000FF"/>
                </a:solidFill>
                <a:latin typeface="+mn-lt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/>
              <a:t>13 × 7 </a:t>
            </a:r>
            <a:r>
              <a:rPr lang="zh-CN" altLang="en-US" b="0" dirty="0"/>
              <a:t>＞ </a:t>
            </a:r>
            <a:r>
              <a:rPr lang="en-US" altLang="zh-CN" b="0" dirty="0"/>
              <a:t>17 × 3</a:t>
            </a:r>
            <a:endParaRPr lang="zh-CN" altLang="en-US" b="0" dirty="0"/>
          </a:p>
        </p:txBody>
      </p:sp>
      <p:sp>
        <p:nvSpPr>
          <p:cNvPr id="30" name="文本框 29"/>
          <p:cNvSpPr txBox="1"/>
          <p:nvPr/>
        </p:nvSpPr>
        <p:spPr>
          <a:xfrm>
            <a:off x="6795434" y="5755189"/>
            <a:ext cx="2947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0000FF"/>
                </a:solidFill>
                <a:latin typeface="+mn-lt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/>
              <a:t>17 × 6 </a:t>
            </a:r>
            <a:r>
              <a:rPr lang="zh-CN" altLang="en-US" b="0" dirty="0"/>
              <a:t>＞ </a:t>
            </a:r>
            <a:r>
              <a:rPr lang="en-US" altLang="zh-CN" b="0" dirty="0"/>
              <a:t>16 × 7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/>
        </p:nvSpPr>
        <p:spPr bwMode="auto">
          <a:xfrm>
            <a:off x="668648" y="1188876"/>
            <a:ext cx="10618623" cy="1457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7.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）淘气和爸爸、妈妈买票共需要多少元？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7196" y="694955"/>
            <a:ext cx="3782402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P18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7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232349" y="971278"/>
            <a:ext cx="3115424" cy="2707104"/>
            <a:chOff x="8000754" y="1885950"/>
            <a:chExt cx="3640958" cy="316376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0754" y="1885950"/>
              <a:ext cx="3434813" cy="316376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494622" y="2137509"/>
              <a:ext cx="2147090" cy="79102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>
                  <a:rot lat="0" lon="600000" rev="21420000"/>
                </a:camera>
                <a:lightRig rig="threePt" dir="t"/>
              </a:scene3d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dirty="0">
                  <a:solidFill>
                    <a:srgbClr val="231F20"/>
                  </a:solidFill>
                </a:rPr>
                <a:t>成人票248元</a:t>
              </a:r>
              <a:endParaRPr lang="en-US" altLang="zh-CN" dirty="0">
                <a:solidFill>
                  <a:srgbClr val="231F20"/>
                </a:solidFill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dirty="0">
                  <a:solidFill>
                    <a:srgbClr val="231F20"/>
                  </a:solidFill>
                </a:rPr>
                <a:t>儿童票148元</a:t>
              </a:r>
              <a:endParaRPr lang="zh-CN" altLang="en-US" dirty="0">
                <a:solidFill>
                  <a:srgbClr val="231F20"/>
                </a:solidFill>
              </a:endParaRPr>
            </a:p>
          </p:txBody>
        </p:sp>
      </p:grp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1944744" y="2462791"/>
            <a:ext cx="414432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248×2 + 148 = 644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059" y="3865417"/>
            <a:ext cx="3370731" cy="2438401"/>
          </a:xfrm>
          <a:prstGeom prst="rect">
            <a:avLst/>
          </a:prstGeom>
        </p:spPr>
      </p:pic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4852555" y="3710403"/>
            <a:ext cx="6815716" cy="8096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）阳光小区共有多少户居民？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5851726" y="4779964"/>
            <a:ext cx="4144329" cy="4879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25×3×8 = 600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（户）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1233</Words>
  <Application>WPS 演示</Application>
  <PresentationFormat>宽屏</PresentationFormat>
  <Paragraphs>347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楷体</vt:lpstr>
      <vt:lpstr>等线 Light</vt:lpstr>
      <vt:lpstr>等线</vt:lpstr>
      <vt:lpstr>华文细黑</vt:lpstr>
      <vt:lpstr>字魂70号-灵悦黑体</vt:lpstr>
      <vt:lpstr>黑体</vt:lpstr>
      <vt:lpstr>FZYBKSJW--GB1-0</vt:lpstr>
      <vt:lpstr>ksdb</vt:lpstr>
      <vt:lpstr>NEU-BZ-Regular</vt:lpstr>
      <vt:lpstr>FZSSK--GBK1-0</vt:lpstr>
      <vt:lpstr>E-BZ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604</cp:revision>
  <dcterms:created xsi:type="dcterms:W3CDTF">2015-08-27T07:30:00Z</dcterms:created>
  <dcterms:modified xsi:type="dcterms:W3CDTF">2026-02-28T07:10:43Z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EC663FCC11E54904B7902B88933ED5E9_12</vt:lpwstr>
  </property>
</Properties>
</file>