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451" r:id="rId6"/>
    <p:sldId id="368" r:id="rId7"/>
    <p:sldId id="357" r:id="rId8"/>
    <p:sldId id="428" r:id="rId9"/>
    <p:sldId id="407" r:id="rId10"/>
    <p:sldId id="453" r:id="rId11"/>
    <p:sldId id="443" r:id="rId12"/>
    <p:sldId id="454" r:id="rId13"/>
    <p:sldId id="444" r:id="rId14"/>
    <p:sldId id="452" r:id="rId15"/>
    <p:sldId id="425" r:id="rId16"/>
    <p:sldId id="445" r:id="rId17"/>
    <p:sldId id="455" r:id="rId18"/>
    <p:sldId id="456" r:id="rId19"/>
    <p:sldId id="446" r:id="rId20"/>
    <p:sldId id="449" r:id="rId21"/>
    <p:sldId id="447" r:id="rId22"/>
    <p:sldId id="275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BFFFF"/>
    <a:srgbClr val="CDFFFF"/>
    <a:srgbClr val="FF6E01"/>
    <a:srgbClr val="FFFFFF"/>
    <a:srgbClr val="839BC7"/>
    <a:srgbClr val="000000"/>
    <a:srgbClr val="C0C0C0"/>
    <a:srgbClr val="FFF8CD"/>
    <a:srgbClr val="FC51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5238" autoAdjust="0"/>
  </p:normalViewPr>
  <p:slideViewPr>
    <p:cSldViewPr snapToGrid="0" showGuides="1">
      <p:cViewPr varScale="1">
        <p:scale>
          <a:sx n="113" d="100"/>
          <a:sy n="113" d="100"/>
        </p:scale>
        <p:origin x="444" y="96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D7ACE70-802B-4FDD-9A1D-D5C3C92E4A08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AD02AFC-BB74-443A-A33D-9F5CA2AECDF1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AD02AFC-BB74-443A-A33D-9F5CA2AECDF1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0160"/>
            <a:ext cx="12192000" cy="6837680"/>
          </a:xfrm>
          <a:prstGeom prst="rect">
            <a:avLst/>
          </a:prstGeom>
          <a:solidFill>
            <a:srgbClr val="FFFFFF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18410"/>
            <a:ext cx="12192000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05987" y="3979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102648" y="2828836"/>
            <a:ext cx="46181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神奇的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0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8"/>
          <p:cNvSpPr txBox="1">
            <a:spLocks noChangeArrowheads="1"/>
          </p:cNvSpPr>
          <p:nvPr/>
        </p:nvSpPr>
        <p:spPr bwMode="auto">
          <a:xfrm>
            <a:off x="831070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24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en-US" altLang="zh-CN" sz="3600" b="1" dirty="0">
                <a:latin typeface="+mn-lt"/>
              </a:rPr>
              <a:t>×2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" name="TextBox 29"/>
          <p:cNvSpPr txBox="1">
            <a:spLocks noChangeArrowheads="1"/>
          </p:cNvSpPr>
          <p:nvPr/>
        </p:nvSpPr>
        <p:spPr bwMode="auto">
          <a:xfrm>
            <a:off x="3609629" y="2062257"/>
            <a:ext cx="2855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13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en-US" altLang="zh-CN" sz="3600" b="1" dirty="0">
                <a:latin typeface="+mn-lt"/>
              </a:rPr>
              <a:t>×5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" name="TextBox 30"/>
          <p:cNvSpPr txBox="1">
            <a:spLocks noChangeArrowheads="1"/>
          </p:cNvSpPr>
          <p:nvPr/>
        </p:nvSpPr>
        <p:spPr bwMode="auto">
          <a:xfrm>
            <a:off x="6386072" y="2062257"/>
            <a:ext cx="2853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203×3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9160399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208×4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52908" y="691747"/>
            <a:ext cx="11092180" cy="573405"/>
            <a:chOff x="1087" y="7328"/>
            <a:chExt cx="17468" cy="903"/>
          </a:xfrm>
        </p:grpSpPr>
        <p:sp>
          <p:nvSpPr>
            <p:cNvPr id="7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6666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下面是一组与</a:t>
              </a: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有关的算式，请你用竖式算一算。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 bwMode="auto">
          <a:xfrm>
            <a:off x="6494762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9276873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" name="连接符: 肘形 17"/>
          <p:cNvCxnSpPr>
            <a:stCxn id="16" idx="0"/>
            <a:endCxn id="17" idx="0"/>
          </p:cNvCxnSpPr>
          <p:nvPr/>
        </p:nvCxnSpPr>
        <p:spPr>
          <a:xfrm rot="5400000" flipH="1" flipV="1">
            <a:off x="8205887" y="657875"/>
            <a:ext cx="12700" cy="2782111"/>
          </a:xfrm>
          <a:prstGeom prst="bentConnector3">
            <a:avLst>
              <a:gd name="adj1" fmla="val 1800000"/>
            </a:avLst>
          </a:prstGeom>
          <a:ln w="19050">
            <a:solidFill>
              <a:srgbClr val="FF6E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181850" y="123825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乘数中间有</a:t>
            </a:r>
            <a:r>
              <a:rPr lang="en-US" altLang="zh-CN" sz="2800" dirty="0">
                <a:solidFill>
                  <a:srgbClr val="0000FF"/>
                </a:solidFill>
              </a:rPr>
              <a:t>0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0" name="TextBox 46"/>
          <p:cNvSpPr txBox="1">
            <a:spLocks noChangeArrowheads="1"/>
          </p:cNvSpPr>
          <p:nvPr/>
        </p:nvSpPr>
        <p:spPr bwMode="auto">
          <a:xfrm>
            <a:off x="2682463" y="2053790"/>
            <a:ext cx="1403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480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56"/>
          <p:cNvSpPr txBox="1">
            <a:spLocks noChangeArrowheads="1"/>
          </p:cNvSpPr>
          <p:nvPr/>
        </p:nvSpPr>
        <p:spPr bwMode="auto">
          <a:xfrm>
            <a:off x="5521054" y="2051111"/>
            <a:ext cx="14054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650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1266" name="组合 17"/>
          <p:cNvGrpSpPr/>
          <p:nvPr/>
        </p:nvGrpSpPr>
        <p:grpSpPr bwMode="auto">
          <a:xfrm>
            <a:off x="1583267" y="3285067"/>
            <a:ext cx="3536951" cy="2411632"/>
            <a:chOff x="875666" y="1991324"/>
            <a:chExt cx="2652394" cy="1808103"/>
          </a:xfrm>
        </p:grpSpPr>
        <p:grpSp>
          <p:nvGrpSpPr>
            <p:cNvPr id="22" name="组合 21"/>
            <p:cNvGrpSpPr/>
            <p:nvPr/>
          </p:nvGrpSpPr>
          <p:grpSpPr>
            <a:xfrm>
              <a:off x="1489844" y="3332634"/>
              <a:ext cx="1008172" cy="434096"/>
              <a:chOff x="2747144" y="3888894"/>
              <a:chExt cx="1008172" cy="434096"/>
            </a:xfrm>
            <a:solidFill>
              <a:schemeClr val="bg1"/>
            </a:solidFill>
          </p:grpSpPr>
          <p:sp>
            <p:nvSpPr>
              <p:cNvPr id="28" name="矩形: 圆角 27"/>
              <p:cNvSpPr/>
              <p:nvPr/>
            </p:nvSpPr>
            <p:spPr>
              <a:xfrm>
                <a:off x="3321220" y="3888894"/>
                <a:ext cx="434096" cy="434096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  <p:sp>
            <p:nvSpPr>
              <p:cNvPr id="29" name="矩形: 圆角 28"/>
              <p:cNvSpPr/>
              <p:nvPr/>
            </p:nvSpPr>
            <p:spPr>
              <a:xfrm>
                <a:off x="2747144" y="3888894"/>
                <a:ext cx="434096" cy="434096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</p:grpSp>
        <p:sp>
          <p:nvSpPr>
            <p:cNvPr id="23" name="TextBox 45"/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9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24" name="TextBox 36"/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2  0  3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25" name="TextBox 38"/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26" name="TextBox 39"/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42"/>
          <p:cNvSpPr txBox="1"/>
          <p:nvPr/>
        </p:nvSpPr>
        <p:spPr>
          <a:xfrm>
            <a:off x="2472267" y="5041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6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31" name="TextBox 42"/>
          <p:cNvSpPr txBox="1"/>
          <p:nvPr/>
        </p:nvSpPr>
        <p:spPr>
          <a:xfrm>
            <a:off x="3275543" y="5041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0</a:t>
            </a:r>
            <a:endParaRPr lang="zh-CN" altLang="en-US" sz="3600" b="1" spc="800" dirty="0">
              <a:latin typeface="+mn-lt"/>
            </a:endParaRPr>
          </a:p>
        </p:txBody>
      </p:sp>
      <p:grpSp>
        <p:nvGrpSpPr>
          <p:cNvPr id="11269" name="组合 18"/>
          <p:cNvGrpSpPr/>
          <p:nvPr/>
        </p:nvGrpSpPr>
        <p:grpSpPr bwMode="auto">
          <a:xfrm>
            <a:off x="6838216" y="3325284"/>
            <a:ext cx="3687969" cy="2411630"/>
            <a:chOff x="761808" y="1991324"/>
            <a:chExt cx="2766252" cy="1808103"/>
          </a:xfrm>
        </p:grpSpPr>
        <p:grpSp>
          <p:nvGrpSpPr>
            <p:cNvPr id="32" name="组合 31"/>
            <p:cNvGrpSpPr/>
            <p:nvPr/>
          </p:nvGrpSpPr>
          <p:grpSpPr>
            <a:xfrm>
              <a:off x="1471986" y="3332632"/>
              <a:ext cx="1041821" cy="431852"/>
              <a:chOff x="2729286" y="3888892"/>
              <a:chExt cx="1041821" cy="431852"/>
            </a:xfrm>
            <a:solidFill>
              <a:schemeClr val="bg1"/>
            </a:solidFill>
          </p:grpSpPr>
          <p:sp>
            <p:nvSpPr>
              <p:cNvPr id="38" name="矩形: 圆角 37"/>
              <p:cNvSpPr/>
              <p:nvPr/>
            </p:nvSpPr>
            <p:spPr>
              <a:xfrm>
                <a:off x="3339064" y="3888892"/>
                <a:ext cx="432043" cy="431852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2729286" y="3888892"/>
                <a:ext cx="432043" cy="431852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</p:grpSp>
        <p:sp>
          <p:nvSpPr>
            <p:cNvPr id="33" name="TextBox 45"/>
            <p:cNvSpPr txBox="1"/>
            <p:nvPr/>
          </p:nvSpPr>
          <p:spPr>
            <a:xfrm>
              <a:off x="2684219" y="3314845"/>
              <a:ext cx="565206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4" name="TextBox 36"/>
            <p:cNvSpPr txBox="1"/>
            <p:nvPr/>
          </p:nvSpPr>
          <p:spPr>
            <a:xfrm>
              <a:off x="1557776" y="1991324"/>
              <a:ext cx="1970284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2  0  8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761808" y="2602301"/>
              <a:ext cx="695394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6" name="TextBox 39"/>
            <p:cNvSpPr txBox="1"/>
            <p:nvPr/>
          </p:nvSpPr>
          <p:spPr>
            <a:xfrm>
              <a:off x="2693745" y="2570562"/>
              <a:ext cx="644589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87477" y="3205344"/>
              <a:ext cx="259928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2"/>
          <p:cNvSpPr txBox="1"/>
          <p:nvPr/>
        </p:nvSpPr>
        <p:spPr>
          <a:xfrm>
            <a:off x="7878233" y="5082117"/>
            <a:ext cx="499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8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8671985" y="5084233"/>
            <a:ext cx="79798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3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43" name="TextBox 54"/>
          <p:cNvSpPr txBox="1"/>
          <p:nvPr/>
        </p:nvSpPr>
        <p:spPr>
          <a:xfrm>
            <a:off x="9141884" y="4497917"/>
            <a:ext cx="56726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3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46" name="TextBox 65"/>
          <p:cNvSpPr txBox="1">
            <a:spLocks noChangeArrowheads="1"/>
          </p:cNvSpPr>
          <p:nvPr/>
        </p:nvSpPr>
        <p:spPr bwMode="auto">
          <a:xfrm>
            <a:off x="8354485" y="2025651"/>
            <a:ext cx="13991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609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TextBox 75"/>
          <p:cNvSpPr txBox="1">
            <a:spLocks noChangeArrowheads="1"/>
          </p:cNvSpPr>
          <p:nvPr/>
        </p:nvSpPr>
        <p:spPr bwMode="auto">
          <a:xfrm>
            <a:off x="11029126" y="2022197"/>
            <a:ext cx="1676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832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1" grpId="0"/>
      <p:bldP spid="42" grpId="0"/>
      <p:bldP spid="43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 flipH="1">
            <a:off x="966426" y="3325596"/>
            <a:ext cx="10449136" cy="295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中间有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的三位数乘一位数的笔算方法：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相同数位对齐，从个位乘起，用一位数依次去乘三位数每一位上的数，在与中间的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相乘时，若没有进位数，就在积的这一位上写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占位；如果有进位数，就加上进位数。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grpSp>
        <p:nvGrpSpPr>
          <p:cNvPr id="28" name="组合 17"/>
          <p:cNvGrpSpPr/>
          <p:nvPr/>
        </p:nvGrpSpPr>
        <p:grpSpPr bwMode="auto">
          <a:xfrm>
            <a:off x="1583267" y="694267"/>
            <a:ext cx="3536951" cy="2411632"/>
            <a:chOff x="875666" y="1991324"/>
            <a:chExt cx="2652394" cy="1808103"/>
          </a:xfrm>
        </p:grpSpPr>
        <p:grpSp>
          <p:nvGrpSpPr>
            <p:cNvPr id="29" name="组合 28"/>
            <p:cNvGrpSpPr/>
            <p:nvPr/>
          </p:nvGrpSpPr>
          <p:grpSpPr>
            <a:xfrm>
              <a:off x="1489844" y="3332634"/>
              <a:ext cx="1008172" cy="434096"/>
              <a:chOff x="2747144" y="3888894"/>
              <a:chExt cx="1008172" cy="434096"/>
            </a:xfrm>
            <a:solidFill>
              <a:schemeClr val="bg1"/>
            </a:solidFill>
          </p:grpSpPr>
          <p:sp>
            <p:nvSpPr>
              <p:cNvPr id="35" name="矩形: 圆角 34"/>
              <p:cNvSpPr/>
              <p:nvPr/>
            </p:nvSpPr>
            <p:spPr>
              <a:xfrm>
                <a:off x="3321220" y="3888894"/>
                <a:ext cx="434096" cy="434096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  <p:sp>
            <p:nvSpPr>
              <p:cNvPr id="36" name="矩形: 圆角 35"/>
              <p:cNvSpPr/>
              <p:nvPr/>
            </p:nvSpPr>
            <p:spPr>
              <a:xfrm>
                <a:off x="2747144" y="3888894"/>
                <a:ext cx="434096" cy="434096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</p:grpSp>
        <p:sp>
          <p:nvSpPr>
            <p:cNvPr id="30" name="TextBox 45"/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9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1" name="TextBox 36"/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2  0  3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2" name="TextBox 38"/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3" name="TextBox 39"/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42"/>
          <p:cNvSpPr txBox="1"/>
          <p:nvPr/>
        </p:nvSpPr>
        <p:spPr>
          <a:xfrm>
            <a:off x="2472267" y="24511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6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38" name="TextBox 42"/>
          <p:cNvSpPr txBox="1"/>
          <p:nvPr/>
        </p:nvSpPr>
        <p:spPr>
          <a:xfrm>
            <a:off x="3275543" y="24511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0</a:t>
            </a:r>
            <a:endParaRPr lang="zh-CN" altLang="en-US" sz="3600" b="1" spc="800" dirty="0">
              <a:latin typeface="+mn-lt"/>
            </a:endParaRPr>
          </a:p>
        </p:txBody>
      </p:sp>
      <p:grpSp>
        <p:nvGrpSpPr>
          <p:cNvPr id="39" name="组合 18"/>
          <p:cNvGrpSpPr/>
          <p:nvPr/>
        </p:nvGrpSpPr>
        <p:grpSpPr bwMode="auto">
          <a:xfrm>
            <a:off x="6838216" y="734484"/>
            <a:ext cx="3687969" cy="2411630"/>
            <a:chOff x="761808" y="1991324"/>
            <a:chExt cx="2766252" cy="1808103"/>
          </a:xfrm>
        </p:grpSpPr>
        <p:grpSp>
          <p:nvGrpSpPr>
            <p:cNvPr id="40" name="组合 39"/>
            <p:cNvGrpSpPr/>
            <p:nvPr/>
          </p:nvGrpSpPr>
          <p:grpSpPr>
            <a:xfrm>
              <a:off x="1471986" y="3332632"/>
              <a:ext cx="1041821" cy="431852"/>
              <a:chOff x="2729286" y="3888892"/>
              <a:chExt cx="1041821" cy="431852"/>
            </a:xfrm>
            <a:solidFill>
              <a:schemeClr val="bg1"/>
            </a:solidFill>
          </p:grpSpPr>
          <p:sp>
            <p:nvSpPr>
              <p:cNvPr id="46" name="矩形: 圆角 45"/>
              <p:cNvSpPr/>
              <p:nvPr/>
            </p:nvSpPr>
            <p:spPr>
              <a:xfrm>
                <a:off x="3339064" y="3888892"/>
                <a:ext cx="432043" cy="431852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  <p:sp>
            <p:nvSpPr>
              <p:cNvPr id="47" name="矩形: 圆角 46"/>
              <p:cNvSpPr/>
              <p:nvPr/>
            </p:nvSpPr>
            <p:spPr>
              <a:xfrm>
                <a:off x="2729286" y="3888892"/>
                <a:ext cx="432043" cy="431852"/>
              </a:xfrm>
              <a:prstGeom prst="roundRect">
                <a:avLst/>
              </a:prstGeom>
              <a:grpFill/>
              <a:ln>
                <a:solidFill>
                  <a:srgbClr val="D8441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600" b="1" dirty="0"/>
              </a:p>
            </p:txBody>
          </p:sp>
        </p:grpSp>
        <p:sp>
          <p:nvSpPr>
            <p:cNvPr id="41" name="TextBox 45"/>
            <p:cNvSpPr txBox="1"/>
            <p:nvPr/>
          </p:nvSpPr>
          <p:spPr>
            <a:xfrm>
              <a:off x="2684219" y="3314845"/>
              <a:ext cx="565206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2" name="TextBox 36"/>
            <p:cNvSpPr txBox="1"/>
            <p:nvPr/>
          </p:nvSpPr>
          <p:spPr>
            <a:xfrm>
              <a:off x="1557776" y="1991324"/>
              <a:ext cx="1970284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2  0  8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3" name="TextBox 38"/>
            <p:cNvSpPr txBox="1"/>
            <p:nvPr/>
          </p:nvSpPr>
          <p:spPr>
            <a:xfrm>
              <a:off x="761808" y="2602301"/>
              <a:ext cx="695394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4" name="TextBox 39"/>
            <p:cNvSpPr txBox="1"/>
            <p:nvPr/>
          </p:nvSpPr>
          <p:spPr>
            <a:xfrm>
              <a:off x="2693745" y="2570562"/>
              <a:ext cx="644589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787477" y="3205344"/>
              <a:ext cx="2599280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2"/>
          <p:cNvSpPr txBox="1"/>
          <p:nvPr/>
        </p:nvSpPr>
        <p:spPr>
          <a:xfrm>
            <a:off x="7878233" y="2491317"/>
            <a:ext cx="4990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8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49" name="TextBox 42"/>
          <p:cNvSpPr txBox="1"/>
          <p:nvPr/>
        </p:nvSpPr>
        <p:spPr>
          <a:xfrm>
            <a:off x="8671985" y="2493433"/>
            <a:ext cx="79798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latin typeface="+mn-lt"/>
              </a:rPr>
              <a:t>3</a:t>
            </a:r>
            <a:endParaRPr lang="zh-CN" altLang="en-US" sz="3600" b="1" spc="800" dirty="0">
              <a:latin typeface="+mn-lt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9141884" y="1907117"/>
            <a:ext cx="567267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3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 bwMode="auto">
          <a:xfrm>
            <a:off x="2382157" y="1839056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0 + 50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6731907" y="1839056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25 </a:t>
            </a:r>
            <a:r>
              <a:rPr lang="zh-CN" altLang="en-US" sz="3600" b="1" dirty="0">
                <a:latin typeface="+mn-lt"/>
                <a:ea typeface="+mn-ea"/>
              </a:rPr>
              <a:t>－ </a:t>
            </a:r>
            <a:r>
              <a:rPr lang="en-US" altLang="zh-CN" sz="3600" b="1" dirty="0">
                <a:latin typeface="+mn-lt"/>
                <a:ea typeface="+mn-ea"/>
              </a:rPr>
              <a:t>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55" name="文本框 54"/>
          <p:cNvSpPr txBox="1"/>
          <p:nvPr/>
        </p:nvSpPr>
        <p:spPr bwMode="auto">
          <a:xfrm>
            <a:off x="8783261" y="1839056"/>
            <a:ext cx="1338640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文本框 55"/>
          <p:cNvSpPr txBox="1"/>
          <p:nvPr/>
        </p:nvSpPr>
        <p:spPr bwMode="auto">
          <a:xfrm>
            <a:off x="2026557" y="5649857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46 </a:t>
            </a:r>
            <a:r>
              <a:rPr lang="zh-CN" altLang="en-US" sz="3600" b="1" dirty="0">
                <a:latin typeface="+mn-lt"/>
                <a:ea typeface="+mn-ea"/>
              </a:rPr>
              <a:t>－ </a:t>
            </a:r>
            <a:r>
              <a:rPr lang="en-US" altLang="zh-CN" sz="3600" b="1" dirty="0">
                <a:latin typeface="+mn-lt"/>
                <a:ea typeface="+mn-ea"/>
              </a:rPr>
              <a:t>46=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57" name="文本框 56"/>
          <p:cNvSpPr txBox="1"/>
          <p:nvPr/>
        </p:nvSpPr>
        <p:spPr bwMode="auto">
          <a:xfrm>
            <a:off x="4592261" y="5649857"/>
            <a:ext cx="1338640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1000250" y="4529880"/>
            <a:ext cx="4790950" cy="702520"/>
          </a:xfrm>
          <a:prstGeom prst="roundRect">
            <a:avLst/>
          </a:prstGeom>
          <a:solidFill>
            <a:srgbClr val="FFF8CD"/>
          </a:solidFill>
          <a:ln w="19050">
            <a:solidFill>
              <a:srgbClr val="FF6E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</a:rPr>
              <a:t>加任何数结果还是任何数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0" name="矩形: 圆角 59"/>
          <p:cNvSpPr/>
          <p:nvPr/>
        </p:nvSpPr>
        <p:spPr>
          <a:xfrm>
            <a:off x="6058025" y="4529880"/>
            <a:ext cx="4790950" cy="702520"/>
          </a:xfrm>
          <a:prstGeom prst="roundRect">
            <a:avLst/>
          </a:prstGeom>
          <a:solidFill>
            <a:srgbClr val="FFF8CD"/>
          </a:solidFill>
          <a:ln w="19050">
            <a:solidFill>
              <a:srgbClr val="FF6E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任何数减 </a:t>
            </a:r>
            <a:r>
              <a:rPr lang="en-US" altLang="zh-CN" sz="2800" b="1" dirty="0">
                <a:solidFill>
                  <a:srgbClr val="FF0000"/>
                </a:solidFill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</a:rPr>
              <a:t>结果还是任何数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6034294" y="5637548"/>
            <a:ext cx="4838412" cy="682171"/>
          </a:xfrm>
          <a:prstGeom prst="roundRect">
            <a:avLst/>
          </a:prstGeom>
          <a:solidFill>
            <a:srgbClr val="FFF8CD"/>
          </a:solidFill>
          <a:ln w="19050">
            <a:solidFill>
              <a:srgbClr val="FF6E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相同的两个数相减结果等于 </a:t>
            </a:r>
            <a:r>
              <a:rPr lang="en-US" altLang="zh-CN" sz="2800" b="1" dirty="0">
                <a:solidFill>
                  <a:srgbClr val="FF0000"/>
                </a:solidFill>
              </a:rPr>
              <a:t>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52908" y="691747"/>
            <a:ext cx="11092180" cy="573405"/>
            <a:chOff x="1087" y="7328"/>
            <a:chExt cx="17468" cy="903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6666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算一算，你发现了什么？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 bwMode="auto">
          <a:xfrm>
            <a:off x="2382157" y="2683606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0 + 126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2382157" y="3613881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0 + 0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4096657" y="1839056"/>
            <a:ext cx="1078593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50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4306207" y="2683606"/>
            <a:ext cx="1078593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126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3887107" y="3613881"/>
            <a:ext cx="1078593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文本框 26"/>
          <p:cNvSpPr txBox="1"/>
          <p:nvPr/>
        </p:nvSpPr>
        <p:spPr bwMode="auto">
          <a:xfrm>
            <a:off x="6731907" y="2683606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100 </a:t>
            </a:r>
            <a:r>
              <a:rPr lang="zh-CN" altLang="en-US" sz="3600" b="1" dirty="0">
                <a:latin typeface="+mn-lt"/>
                <a:ea typeface="+mn-ea"/>
              </a:rPr>
              <a:t>－ </a:t>
            </a:r>
            <a:r>
              <a:rPr lang="en-US" altLang="zh-CN" sz="3600" b="1" dirty="0">
                <a:latin typeface="+mn-lt"/>
                <a:ea typeface="+mn-ea"/>
              </a:rPr>
              <a:t>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8973761" y="2683606"/>
            <a:ext cx="1338640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6731907" y="3613881"/>
            <a:ext cx="2409372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latin typeface="+mn-lt"/>
                <a:ea typeface="+mn-ea"/>
              </a:rPr>
              <a:t>526 </a:t>
            </a:r>
            <a:r>
              <a:rPr lang="zh-CN" altLang="en-US" sz="3600" b="1" dirty="0">
                <a:latin typeface="+mn-lt"/>
                <a:ea typeface="+mn-ea"/>
              </a:rPr>
              <a:t>－ </a:t>
            </a:r>
            <a:r>
              <a:rPr lang="en-US" altLang="zh-CN" sz="3600" b="1" dirty="0">
                <a:latin typeface="+mn-lt"/>
                <a:ea typeface="+mn-ea"/>
              </a:rPr>
              <a:t>0 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8973761" y="3613881"/>
            <a:ext cx="1338640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526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20" name="图片 19" descr="E:\本地\1.日常\状元成才路人物图\公司画图\101.png101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>
            <a:fillRect/>
          </a:stretch>
        </p:blipFill>
        <p:spPr bwMode="auto">
          <a:xfrm>
            <a:off x="10463530" y="1487813"/>
            <a:ext cx="1157624" cy="1157624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5" name="对话气泡: 圆角矩形 10"/>
          <p:cNvSpPr/>
          <p:nvPr/>
        </p:nvSpPr>
        <p:spPr>
          <a:xfrm>
            <a:off x="6646044" y="370004"/>
            <a:ext cx="3579043" cy="1298557"/>
          </a:xfrm>
          <a:prstGeom prst="wedgeRoundRectCallout">
            <a:avLst>
              <a:gd name="adj1" fmla="val 59365"/>
              <a:gd name="adj2" fmla="val 3311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你知道哪些有关于</a:t>
            </a:r>
            <a:r>
              <a:rPr lang="en-US" altLang="zh-CN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的运算规律？</a:t>
            </a:r>
            <a:endParaRPr lang="zh-CN" altLang="en-US" sz="3200" b="1" kern="1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9" grpId="0" animBg="1"/>
      <p:bldP spid="60" grpId="0" animBg="1"/>
      <p:bldP spid="61" grpId="0" animBg="1"/>
      <p:bldP spid="24" grpId="0"/>
      <p:bldP spid="25" grpId="0"/>
      <p:bldP spid="26" grpId="0"/>
      <p:bldP spid="28" grpId="0"/>
      <p:bldP spid="36" grpId="0"/>
      <p:bldP spid="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4087285" y="3063656"/>
            <a:ext cx="3812116" cy="1592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5" b="1" dirty="0">
                <a:latin typeface="+mn-lt"/>
              </a:rPr>
              <a:t>0×21</a:t>
            </a:r>
            <a:r>
              <a:rPr lang="zh-CN" altLang="en-US" sz="4265" b="1" dirty="0">
                <a:latin typeface="+mn-lt"/>
              </a:rPr>
              <a:t>＝</a:t>
            </a:r>
            <a:endParaRPr lang="en-US" altLang="zh-CN" sz="4265" b="1" dirty="0">
              <a:latin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4265" b="1" dirty="0">
                <a:latin typeface="+mn-lt"/>
              </a:rPr>
              <a:t>0×1000</a:t>
            </a:r>
            <a:r>
              <a:rPr lang="zh-CN" altLang="en-US" sz="4265" b="1" dirty="0">
                <a:latin typeface="+mn-lt"/>
              </a:rPr>
              <a:t>＝</a:t>
            </a:r>
            <a:endParaRPr lang="en-US" altLang="zh-CN" sz="4265" b="1" dirty="0">
              <a:latin typeface="+mn-lt"/>
            </a:endParaRPr>
          </a:p>
        </p:txBody>
      </p:sp>
      <p:sp>
        <p:nvSpPr>
          <p:cNvPr id="11" name="TextBox 46"/>
          <p:cNvSpPr txBox="1">
            <a:spLocks noChangeArrowheads="1"/>
          </p:cNvSpPr>
          <p:nvPr/>
        </p:nvSpPr>
        <p:spPr bwMode="auto">
          <a:xfrm>
            <a:off x="6038851" y="3103873"/>
            <a:ext cx="7620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265" b="1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4265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Box 46"/>
          <p:cNvSpPr txBox="1">
            <a:spLocks noChangeArrowheads="1"/>
          </p:cNvSpPr>
          <p:nvPr/>
        </p:nvSpPr>
        <p:spPr bwMode="auto">
          <a:xfrm>
            <a:off x="6578600" y="3895506"/>
            <a:ext cx="764117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4265" b="1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4265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024641" y="1350805"/>
            <a:ext cx="10485487" cy="73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举例说一说为什么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乘任何数都是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4" name="直接连接符 3"/>
            <p:cNvCxnSpPr>
              <a:endCxn id="15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5" name="任意多边形: 形状 14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随堂演练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257300" y="3199101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1257300" y="4805650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1257300" y="1584085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713317" y="732367"/>
            <a:ext cx="3858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用竖式算一算。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1329267" y="1672168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304×2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3003550" y="1672168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329267" y="3287184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106×3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1329267" y="489373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205×4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>
              <a:latin typeface="+mn-lt"/>
            </a:endParaRP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1329267" y="2346326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340×2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3003550" y="2346326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1329267" y="399097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160×3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1329267" y="556789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250×4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>
              <a:latin typeface="+mn-lt"/>
            </a:endParaRPr>
          </a:p>
        </p:txBody>
      </p:sp>
      <p:grpSp>
        <p:nvGrpSpPr>
          <p:cNvPr id="27" name="组合 17"/>
          <p:cNvGrpSpPr/>
          <p:nvPr/>
        </p:nvGrpSpPr>
        <p:grpSpPr bwMode="auto">
          <a:xfrm>
            <a:off x="4834467" y="2269068"/>
            <a:ext cx="3536951" cy="1619251"/>
            <a:chOff x="875666" y="1991324"/>
            <a:chExt cx="2652394" cy="1214021"/>
          </a:xfrm>
        </p:grpSpPr>
        <p:sp>
          <p:nvSpPr>
            <p:cNvPr id="30" name="TextBox 36"/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>
                  <a:latin typeface="+mn-lt"/>
                </a:rPr>
                <a:t>3  </a:t>
              </a:r>
              <a:r>
                <a:rPr lang="en-US" altLang="zh-CN" sz="3600" b="1" spc="800" dirty="0">
                  <a:latin typeface="+mn-lt"/>
                </a:rPr>
                <a:t>0  4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1" name="TextBox 38"/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2" name="TextBox 39"/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>
                  <a:latin typeface="+mn-lt"/>
                </a:rPr>
                <a:t>2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42"/>
          <p:cNvSpPr txBox="1"/>
          <p:nvPr/>
        </p:nvSpPr>
        <p:spPr>
          <a:xfrm>
            <a:off x="5723467" y="4030134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42"/>
          <p:cNvSpPr txBox="1"/>
          <p:nvPr/>
        </p:nvSpPr>
        <p:spPr>
          <a:xfrm>
            <a:off x="6526743" y="4030134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17"/>
          <p:cNvGrpSpPr/>
          <p:nvPr/>
        </p:nvGrpSpPr>
        <p:grpSpPr bwMode="auto">
          <a:xfrm>
            <a:off x="8504767" y="2269067"/>
            <a:ext cx="3536951" cy="2411632"/>
            <a:chOff x="875666" y="1991324"/>
            <a:chExt cx="2652394" cy="1808103"/>
          </a:xfrm>
        </p:grpSpPr>
        <p:sp>
          <p:nvSpPr>
            <p:cNvPr id="40" name="TextBox 45"/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1" name="TextBox 36"/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>
                  <a:latin typeface="+mn-lt"/>
                </a:rPr>
                <a:t>3  </a:t>
              </a:r>
              <a:r>
                <a:rPr lang="en-US" altLang="zh-CN" sz="3600" b="1" spc="800" dirty="0">
                  <a:latin typeface="+mn-lt"/>
                </a:rPr>
                <a:t>4  0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2" name="TextBox 38"/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2"/>
          <p:cNvSpPr txBox="1"/>
          <p:nvPr/>
        </p:nvSpPr>
        <p:spPr>
          <a:xfrm>
            <a:off x="93937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42"/>
          <p:cNvSpPr txBox="1"/>
          <p:nvPr/>
        </p:nvSpPr>
        <p:spPr>
          <a:xfrm>
            <a:off x="101970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0788116" y="2459080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54"/>
          <p:cNvSpPr txBox="1"/>
          <p:nvPr/>
        </p:nvSpPr>
        <p:spPr>
          <a:xfrm>
            <a:off x="9898441" y="3424280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51" name="TextBox 42"/>
          <p:cNvSpPr txBox="1"/>
          <p:nvPr/>
        </p:nvSpPr>
        <p:spPr>
          <a:xfrm>
            <a:off x="109717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TextBox 45"/>
          <p:cNvSpPr txBox="1"/>
          <p:nvPr/>
        </p:nvSpPr>
        <p:spPr bwMode="auto">
          <a:xfrm>
            <a:off x="7232122" y="4030134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36" grpId="0"/>
      <p:bldP spid="37" grpId="0"/>
      <p:bldP spid="47" grpId="0"/>
      <p:bldP spid="48" grpId="0"/>
      <p:bldP spid="50" grpId="0"/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257300" y="3199101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1257300" y="4805650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1257300" y="1584085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713317" y="732367"/>
            <a:ext cx="3858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用竖式算一算。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1329267" y="1672168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304×2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3003550" y="1672168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329267" y="3287184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106×3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009900" y="3287184"/>
            <a:ext cx="110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318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1329267" y="489373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205×4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>
              <a:latin typeface="+mn-lt"/>
            </a:endParaRP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1329267" y="2346326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340×2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3003550" y="2346326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1329267" y="399097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160×3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8" name="TextBox 24"/>
          <p:cNvSpPr txBox="1">
            <a:spLocks noChangeArrowheads="1"/>
          </p:cNvSpPr>
          <p:nvPr/>
        </p:nvSpPr>
        <p:spPr bwMode="auto">
          <a:xfrm>
            <a:off x="3009900" y="3961342"/>
            <a:ext cx="110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1329267" y="556789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250×4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>
              <a:latin typeface="+mn-lt"/>
            </a:endParaRPr>
          </a:p>
        </p:txBody>
      </p:sp>
      <p:grpSp>
        <p:nvGrpSpPr>
          <p:cNvPr id="27" name="组合 17"/>
          <p:cNvGrpSpPr/>
          <p:nvPr/>
        </p:nvGrpSpPr>
        <p:grpSpPr bwMode="auto">
          <a:xfrm>
            <a:off x="4834467" y="2269068"/>
            <a:ext cx="3536951" cy="1619251"/>
            <a:chOff x="875666" y="1991324"/>
            <a:chExt cx="2652394" cy="1214021"/>
          </a:xfrm>
        </p:grpSpPr>
        <p:sp>
          <p:nvSpPr>
            <p:cNvPr id="30" name="TextBox 36"/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1  0  6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1" name="TextBox 38"/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2" name="TextBox 39"/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42"/>
          <p:cNvSpPr txBox="1"/>
          <p:nvPr/>
        </p:nvSpPr>
        <p:spPr>
          <a:xfrm>
            <a:off x="5723467" y="4034368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3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42"/>
          <p:cNvSpPr txBox="1"/>
          <p:nvPr/>
        </p:nvSpPr>
        <p:spPr>
          <a:xfrm>
            <a:off x="6526743" y="4034368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17"/>
          <p:cNvGrpSpPr/>
          <p:nvPr/>
        </p:nvGrpSpPr>
        <p:grpSpPr bwMode="auto">
          <a:xfrm>
            <a:off x="8504767" y="2269067"/>
            <a:ext cx="3536951" cy="2411632"/>
            <a:chOff x="875666" y="1991324"/>
            <a:chExt cx="2652394" cy="1808103"/>
          </a:xfrm>
        </p:grpSpPr>
        <p:sp>
          <p:nvSpPr>
            <p:cNvPr id="40" name="TextBox 45"/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1" name="TextBox 36"/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1  6  0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2" name="TextBox 38"/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3" name="TextBox 39"/>
            <p:cNvSpPr txBox="1"/>
            <p:nvPr/>
          </p:nvSpPr>
          <p:spPr>
            <a:xfrm>
              <a:off x="2136189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3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2"/>
          <p:cNvSpPr txBox="1"/>
          <p:nvPr/>
        </p:nvSpPr>
        <p:spPr>
          <a:xfrm>
            <a:off x="93937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42"/>
          <p:cNvSpPr txBox="1"/>
          <p:nvPr/>
        </p:nvSpPr>
        <p:spPr>
          <a:xfrm>
            <a:off x="101970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0788116" y="2459080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54"/>
          <p:cNvSpPr txBox="1"/>
          <p:nvPr/>
        </p:nvSpPr>
        <p:spPr>
          <a:xfrm>
            <a:off x="9898441" y="3424280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51" name="TextBox 42"/>
          <p:cNvSpPr txBox="1"/>
          <p:nvPr/>
        </p:nvSpPr>
        <p:spPr>
          <a:xfrm>
            <a:off x="109717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TextBox 45"/>
          <p:cNvSpPr txBox="1"/>
          <p:nvPr/>
        </p:nvSpPr>
        <p:spPr bwMode="auto">
          <a:xfrm>
            <a:off x="7232122" y="4034368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36" grpId="0"/>
      <p:bldP spid="37" grpId="0"/>
      <p:bldP spid="47" grpId="0"/>
      <p:bldP spid="48" grpId="0"/>
      <p:bldP spid="50" grpId="0"/>
      <p:bldP spid="51" grpId="0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257300" y="3199101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1257300" y="4805650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1257300" y="1584085"/>
            <a:ext cx="3073400" cy="1435100"/>
          </a:xfrm>
          <a:prstGeom prst="roundRect">
            <a:avLst>
              <a:gd name="adj" fmla="val 9587"/>
            </a:avLst>
          </a:prstGeom>
          <a:solidFill>
            <a:srgbClr val="EBF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713317" y="732367"/>
            <a:ext cx="3858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用竖式算一算。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1329267" y="1672168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304×2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3003550" y="1672168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608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329267" y="3287184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106×3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009900" y="3287184"/>
            <a:ext cx="110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318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1329267" y="489373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205×4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>
              <a:latin typeface="+mn-lt"/>
            </a:endParaRPr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2965451" y="4893733"/>
            <a:ext cx="15345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820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1329267" y="2346326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340×2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3003550" y="2346326"/>
            <a:ext cx="14012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680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1329267" y="3990975"/>
            <a:ext cx="22542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+mn-lt"/>
              </a:rPr>
              <a:t>160×3</a:t>
            </a:r>
            <a:r>
              <a:rPr lang="zh-CN" altLang="en-US" sz="3200" b="1" dirty="0">
                <a:latin typeface="+mn-lt"/>
              </a:rPr>
              <a:t>＝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18" name="TextBox 24"/>
          <p:cNvSpPr txBox="1">
            <a:spLocks noChangeArrowheads="1"/>
          </p:cNvSpPr>
          <p:nvPr/>
        </p:nvSpPr>
        <p:spPr bwMode="auto">
          <a:xfrm>
            <a:off x="3009900" y="3961342"/>
            <a:ext cx="110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1329267" y="5567893"/>
            <a:ext cx="22563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lt"/>
              </a:rPr>
              <a:t>250×4</a:t>
            </a:r>
            <a:r>
              <a:rPr lang="zh-CN" altLang="en-US" sz="3200" b="1">
                <a:latin typeface="+mn-lt"/>
              </a:rPr>
              <a:t>＝</a:t>
            </a:r>
            <a:endParaRPr lang="zh-CN" altLang="en-US" sz="3200" b="1">
              <a:latin typeface="+mn-lt"/>
            </a:endParaRPr>
          </a:p>
        </p:txBody>
      </p:sp>
      <p:sp>
        <p:nvSpPr>
          <p:cNvPr id="19" name="TextBox 25"/>
          <p:cNvSpPr txBox="1">
            <a:spLocks noChangeArrowheads="1"/>
          </p:cNvSpPr>
          <p:nvPr/>
        </p:nvSpPr>
        <p:spPr bwMode="auto">
          <a:xfrm>
            <a:off x="2965451" y="5567893"/>
            <a:ext cx="15345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+mn-lt"/>
              </a:rPr>
              <a:t>1000</a:t>
            </a:r>
            <a:endParaRPr lang="zh-CN" altLang="en-US" sz="3200" b="1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7" name="组合 17"/>
          <p:cNvGrpSpPr/>
          <p:nvPr/>
        </p:nvGrpSpPr>
        <p:grpSpPr bwMode="auto">
          <a:xfrm>
            <a:off x="4834467" y="2269068"/>
            <a:ext cx="3536951" cy="1619251"/>
            <a:chOff x="875666" y="1991324"/>
            <a:chExt cx="2652394" cy="1214021"/>
          </a:xfrm>
        </p:grpSpPr>
        <p:sp>
          <p:nvSpPr>
            <p:cNvPr id="30" name="TextBox 36"/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2  0  5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1" name="TextBox 38"/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32" name="TextBox 39"/>
            <p:cNvSpPr txBox="1"/>
            <p:nvPr/>
          </p:nvSpPr>
          <p:spPr>
            <a:xfrm>
              <a:off x="2688572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42"/>
          <p:cNvSpPr txBox="1"/>
          <p:nvPr/>
        </p:nvSpPr>
        <p:spPr>
          <a:xfrm>
            <a:off x="57234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Box 42"/>
          <p:cNvSpPr txBox="1"/>
          <p:nvPr/>
        </p:nvSpPr>
        <p:spPr>
          <a:xfrm>
            <a:off x="65267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17"/>
          <p:cNvGrpSpPr/>
          <p:nvPr/>
        </p:nvGrpSpPr>
        <p:grpSpPr bwMode="auto">
          <a:xfrm>
            <a:off x="8504767" y="2269067"/>
            <a:ext cx="3536951" cy="2411632"/>
            <a:chOff x="875666" y="1991324"/>
            <a:chExt cx="2652394" cy="1808103"/>
          </a:xfrm>
        </p:grpSpPr>
        <p:sp>
          <p:nvSpPr>
            <p:cNvPr id="40" name="TextBox 45"/>
            <p:cNvSpPr txBox="1"/>
            <p:nvPr/>
          </p:nvSpPr>
          <p:spPr>
            <a:xfrm>
              <a:off x="2673691" y="3314845"/>
              <a:ext cx="565082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1" name="TextBox 36"/>
            <p:cNvSpPr txBox="1"/>
            <p:nvPr/>
          </p:nvSpPr>
          <p:spPr>
            <a:xfrm>
              <a:off x="1558209" y="1991324"/>
              <a:ext cx="196985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2  5  0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2" name="TextBox 38"/>
            <p:cNvSpPr txBox="1"/>
            <p:nvPr/>
          </p:nvSpPr>
          <p:spPr>
            <a:xfrm>
              <a:off x="875666" y="2602302"/>
              <a:ext cx="695241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×</a:t>
              </a:r>
              <a:endParaRPr lang="zh-CN" altLang="en-US" sz="3600" b="1" spc="800" dirty="0">
                <a:latin typeface="+mn-lt"/>
              </a:endParaRPr>
            </a:p>
          </p:txBody>
        </p:sp>
        <p:sp>
          <p:nvSpPr>
            <p:cNvPr id="43" name="TextBox 39"/>
            <p:cNvSpPr txBox="1"/>
            <p:nvPr/>
          </p:nvSpPr>
          <p:spPr>
            <a:xfrm>
              <a:off x="2136189" y="2570563"/>
              <a:ext cx="644447" cy="484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600" b="1" spc="800" dirty="0">
                  <a:latin typeface="+mn-lt"/>
                </a:rPr>
                <a:t>4</a:t>
              </a:r>
              <a:endParaRPr lang="zh-CN" altLang="en-US" sz="3600" b="1" spc="800" dirty="0">
                <a:latin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966143" y="3205345"/>
              <a:ext cx="2374614" cy="0"/>
            </a:xfrm>
            <a:prstGeom prst="line">
              <a:avLst/>
            </a:prstGeom>
            <a:ln w="254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2"/>
          <p:cNvSpPr txBox="1"/>
          <p:nvPr/>
        </p:nvSpPr>
        <p:spPr>
          <a:xfrm>
            <a:off x="93937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TextBox 42"/>
          <p:cNvSpPr txBox="1"/>
          <p:nvPr/>
        </p:nvSpPr>
        <p:spPr>
          <a:xfrm>
            <a:off x="101970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10788116" y="2459080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54"/>
          <p:cNvSpPr txBox="1"/>
          <p:nvPr/>
        </p:nvSpPr>
        <p:spPr>
          <a:xfrm>
            <a:off x="9898441" y="3424280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2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sp>
        <p:nvSpPr>
          <p:cNvPr id="51" name="TextBox 42"/>
          <p:cNvSpPr txBox="1"/>
          <p:nvPr/>
        </p:nvSpPr>
        <p:spPr>
          <a:xfrm>
            <a:off x="10971743" y="402590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TextBox 45"/>
          <p:cNvSpPr txBox="1"/>
          <p:nvPr/>
        </p:nvSpPr>
        <p:spPr bwMode="auto">
          <a:xfrm>
            <a:off x="7232122" y="4034368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0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TextBox 42"/>
          <p:cNvSpPr txBox="1"/>
          <p:nvPr/>
        </p:nvSpPr>
        <p:spPr>
          <a:xfrm>
            <a:off x="8619067" y="4025900"/>
            <a:ext cx="490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3600" b="1" spc="8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36" grpId="0"/>
      <p:bldP spid="37" grpId="0"/>
      <p:bldP spid="47" grpId="0"/>
      <p:bldP spid="48" grpId="0"/>
      <p:bldP spid="50" grpId="0"/>
      <p:bldP spid="51" grpId="0"/>
      <p:bldP spid="52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533401" y="694267"/>
            <a:ext cx="39264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小狗送信。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387" name="图片 26" descr="7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1308101"/>
            <a:ext cx="6197600" cy="466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箭头连接符 5"/>
          <p:cNvCxnSpPr/>
          <p:nvPr/>
        </p:nvCxnSpPr>
        <p:spPr>
          <a:xfrm>
            <a:off x="8102601" y="1900767"/>
            <a:ext cx="1665817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8070850" y="2103967"/>
            <a:ext cx="1665816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1473200" y="4472518"/>
            <a:ext cx="5588000" cy="8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5" b="1" dirty="0">
                <a:solidFill>
                  <a:srgbClr val="FF0000"/>
                </a:solidFill>
                <a:latin typeface="+mn-lt"/>
              </a:rPr>
              <a:t>150×2</a:t>
            </a:r>
            <a:r>
              <a:rPr lang="zh-CN" altLang="en-US" sz="4265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265" b="1" dirty="0">
                <a:solidFill>
                  <a:srgbClr val="FF0000"/>
                </a:solidFill>
                <a:latin typeface="+mn-lt"/>
              </a:rPr>
              <a:t>300</a:t>
            </a:r>
            <a:r>
              <a:rPr lang="zh-CN" altLang="en-US" sz="4265" b="1" dirty="0">
                <a:solidFill>
                  <a:srgbClr val="FF0000"/>
                </a:solidFill>
                <a:latin typeface="+mn-lt"/>
              </a:rPr>
              <a:t>（米）</a:t>
            </a:r>
            <a:endParaRPr lang="en-US" altLang="zh-CN" sz="4265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391" name="TextBox 4"/>
          <p:cNvSpPr txBox="1">
            <a:spLocks noChangeArrowheads="1"/>
          </p:cNvSpPr>
          <p:nvPr/>
        </p:nvSpPr>
        <p:spPr bwMode="auto">
          <a:xfrm>
            <a:off x="207433" y="1536700"/>
            <a:ext cx="5342467" cy="21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006475" indent="-10064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-1080135"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）小狗从邮局出发给狐狸送信，往返至少需要走多少米？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8"/>
          <p:cNvSpPr txBox="1">
            <a:spLocks noChangeArrowheads="1"/>
          </p:cNvSpPr>
          <p:nvPr/>
        </p:nvSpPr>
        <p:spPr bwMode="auto">
          <a:xfrm>
            <a:off x="713317" y="4582584"/>
            <a:ext cx="6678083" cy="8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4265" b="1" dirty="0">
                <a:solidFill>
                  <a:srgbClr val="FF0000"/>
                </a:solidFill>
                <a:latin typeface="+mn-lt"/>
              </a:rPr>
              <a:t>150 </a:t>
            </a:r>
            <a:r>
              <a:rPr lang="zh-CN" altLang="en-US" sz="4265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4265" b="1" dirty="0">
                <a:solidFill>
                  <a:srgbClr val="FF0000"/>
                </a:solidFill>
                <a:latin typeface="+mn-lt"/>
              </a:rPr>
              <a:t>180×2</a:t>
            </a:r>
            <a:r>
              <a:rPr lang="zh-CN" altLang="en-US" sz="4265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4265" b="1" dirty="0">
                <a:solidFill>
                  <a:srgbClr val="FF0000"/>
                </a:solidFill>
                <a:latin typeface="+mn-lt"/>
              </a:rPr>
              <a:t>510</a:t>
            </a:r>
            <a:r>
              <a:rPr lang="zh-CN" altLang="en-US" sz="4265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zh-CN" altLang="en-US" sz="4265" b="1" dirty="0">
                <a:solidFill>
                  <a:srgbClr val="FF0000"/>
                </a:solidFill>
                <a:latin typeface="+mn-ea"/>
                <a:ea typeface="+mn-ea"/>
              </a:rPr>
              <a:t>米</a:t>
            </a:r>
            <a:r>
              <a:rPr lang="zh-CN" altLang="en-US" sz="4265" b="1" dirty="0">
                <a:solidFill>
                  <a:srgbClr val="FF0000"/>
                </a:solidFill>
                <a:latin typeface="+mn-lt"/>
              </a:rPr>
              <a:t>）</a:t>
            </a:r>
            <a:endParaRPr lang="en-US" altLang="zh-CN" sz="4265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7411" name="图片 26" descr="7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1308101"/>
            <a:ext cx="6197600" cy="466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箭头连接符 11"/>
          <p:cNvCxnSpPr/>
          <p:nvPr/>
        </p:nvCxnSpPr>
        <p:spPr>
          <a:xfrm>
            <a:off x="8132234" y="2103967"/>
            <a:ext cx="1665817" cy="0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9605434" y="2844801"/>
            <a:ext cx="920751" cy="2112433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 flipV="1">
            <a:off x="7116234" y="2906185"/>
            <a:ext cx="986367" cy="2203449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5" name="TextBox 4"/>
          <p:cNvSpPr txBox="1">
            <a:spLocks noChangeArrowheads="1"/>
          </p:cNvSpPr>
          <p:nvPr/>
        </p:nvSpPr>
        <p:spPr bwMode="auto">
          <a:xfrm>
            <a:off x="175684" y="1028700"/>
            <a:ext cx="5842000" cy="289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1006475" indent="-1080135">
              <a:lnSpc>
                <a:spcPct val="130000"/>
              </a:lnSpc>
              <a:defRPr sz="3600" b="1">
                <a:ea typeface="黑体" panose="02010609060101010101" pitchFamily="49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）小狗先给狐狸送信，再给松鼠送信，然后回到邮局，至少需要走多少米？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985288" y="3297405"/>
            <a:ext cx="37507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105×6         600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2648986" y="3260570"/>
            <a:ext cx="720000" cy="7200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759305" y="3297405"/>
            <a:ext cx="39010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190×5         1000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6423003" y="3260570"/>
            <a:ext cx="720000" cy="7200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8548138" y="3297405"/>
            <a:ext cx="37507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140×7         980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0211836" y="3260570"/>
            <a:ext cx="720000" cy="7200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/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2727304" y="3297405"/>
            <a:ext cx="9842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＞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6452637" y="3297405"/>
            <a:ext cx="9842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＜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10281687" y="3297405"/>
            <a:ext cx="9842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</a:rPr>
              <a:t>＝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18443" name="组合 29"/>
          <p:cNvGrpSpPr/>
          <p:nvPr/>
        </p:nvGrpSpPr>
        <p:grpSpPr bwMode="auto">
          <a:xfrm>
            <a:off x="504803" y="1698494"/>
            <a:ext cx="11220449" cy="720000"/>
            <a:chOff x="561052" y="586451"/>
            <a:chExt cx="8415307" cy="539275"/>
          </a:xfrm>
        </p:grpSpPr>
        <p:sp>
          <p:nvSpPr>
            <p:cNvPr id="18446" name="TextBox 4"/>
            <p:cNvSpPr txBox="1">
              <a:spLocks noChangeArrowheads="1"/>
            </p:cNvSpPr>
            <p:nvPr/>
          </p:nvSpPr>
          <p:spPr bwMode="auto">
            <a:xfrm>
              <a:off x="561052" y="596170"/>
              <a:ext cx="8415307" cy="484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4. </a:t>
              </a: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在        里填上“＞”、“＜”或“＝”。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369089" y="586451"/>
              <a:ext cx="539998" cy="539275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17" name="对话气泡: 圆角矩形 10"/>
          <p:cNvSpPr/>
          <p:nvPr/>
        </p:nvSpPr>
        <p:spPr>
          <a:xfrm>
            <a:off x="5413709" y="520816"/>
            <a:ext cx="3664304" cy="748556"/>
          </a:xfrm>
          <a:prstGeom prst="wedgeRoundRectCallout">
            <a:avLst>
              <a:gd name="adj1" fmla="val 55103"/>
              <a:gd name="adj2" fmla="val 350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”表示什么？</a:t>
            </a:r>
            <a:endParaRPr lang="zh-CN" altLang="en-US" sz="3200" b="1" kern="1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 descr="E:\本地\1.日常\状元成才路人物图\公司画图\101.png101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37" t="-4837" r="3545" b="67766"/>
          <a:stretch>
            <a:fillRect/>
          </a:stretch>
        </p:blipFill>
        <p:spPr bwMode="auto">
          <a:xfrm>
            <a:off x="9447530" y="484513"/>
            <a:ext cx="1157624" cy="1157624"/>
          </a:xfrm>
          <a:custGeom>
            <a:avLst/>
            <a:gdLst>
              <a:gd name="connsiteX0" fmla="*/ 828136 w 1656272"/>
              <a:gd name="connsiteY0" fmla="*/ 0 h 1656272"/>
              <a:gd name="connsiteX1" fmla="*/ 1656272 w 1656272"/>
              <a:gd name="connsiteY1" fmla="*/ 828136 h 1656272"/>
              <a:gd name="connsiteX2" fmla="*/ 828136 w 1656272"/>
              <a:gd name="connsiteY2" fmla="*/ 1656272 h 1656272"/>
              <a:gd name="connsiteX3" fmla="*/ 0 w 1656272"/>
              <a:gd name="connsiteY3" fmla="*/ 828136 h 1656272"/>
              <a:gd name="connsiteX4" fmla="*/ 828136 w 1656272"/>
              <a:gd name="connsiteY4" fmla="*/ 0 h 165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6272" h="1656272">
                <a:moveTo>
                  <a:pt x="828136" y="0"/>
                </a:moveTo>
                <a:cubicBezTo>
                  <a:pt x="1285503" y="0"/>
                  <a:pt x="1656272" y="370769"/>
                  <a:pt x="1656272" y="828136"/>
                </a:cubicBezTo>
                <a:cubicBezTo>
                  <a:pt x="1656272" y="1285503"/>
                  <a:pt x="1285503" y="1656272"/>
                  <a:pt x="828136" y="1656272"/>
                </a:cubicBezTo>
                <a:cubicBezTo>
                  <a:pt x="370769" y="1656272"/>
                  <a:pt x="0" y="1285503"/>
                  <a:pt x="0" y="828136"/>
                </a:cubicBezTo>
                <a:cubicBezTo>
                  <a:pt x="0" y="370769"/>
                  <a:pt x="370769" y="0"/>
                  <a:pt x="828136" y="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图片 4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2975" t="18021" r="71701" b="61494"/>
          <a:stretch>
            <a:fillRect/>
          </a:stretch>
        </p:blipFill>
        <p:spPr>
          <a:xfrm>
            <a:off x="1797725" y="1981232"/>
            <a:ext cx="385326" cy="7764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200" t="18719" r="51020" b="62192"/>
          <a:stretch>
            <a:fillRect/>
          </a:stretch>
        </p:blipFill>
        <p:spPr>
          <a:xfrm>
            <a:off x="2634015" y="2007692"/>
            <a:ext cx="522588" cy="723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8423" t="18711" r="33209" b="62200"/>
          <a:stretch>
            <a:fillRect/>
          </a:stretch>
        </p:blipFill>
        <p:spPr>
          <a:xfrm>
            <a:off x="3598740" y="2008105"/>
            <a:ext cx="461398" cy="7226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6791" t="18834" r="12429" b="61461"/>
          <a:stretch>
            <a:fillRect/>
          </a:stretch>
        </p:blipFill>
        <p:spPr>
          <a:xfrm>
            <a:off x="4502276" y="1996116"/>
            <a:ext cx="522586" cy="746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872" t="40386" r="67348" b="39909"/>
          <a:stretch>
            <a:fillRect/>
          </a:stretch>
        </p:blipFill>
        <p:spPr>
          <a:xfrm>
            <a:off x="5459901" y="1996116"/>
            <a:ext cx="522586" cy="7466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1168" t="40386" r="49166" b="39909"/>
          <a:stretch>
            <a:fillRect/>
          </a:stretch>
        </p:blipFill>
        <p:spPr>
          <a:xfrm>
            <a:off x="6420787" y="1996529"/>
            <a:ext cx="494474" cy="74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463" t="41371" r="29871" b="38924"/>
          <a:stretch>
            <a:fillRect/>
          </a:stretch>
        </p:blipFill>
        <p:spPr>
          <a:xfrm>
            <a:off x="7356822" y="1996529"/>
            <a:ext cx="494474" cy="74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758" t="41371" r="10576" b="38924"/>
          <a:stretch>
            <a:fillRect/>
          </a:stretch>
        </p:blipFill>
        <p:spPr>
          <a:xfrm>
            <a:off x="8292857" y="1996529"/>
            <a:ext cx="494474" cy="74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1168" t="61084" r="49166" b="19211"/>
          <a:stretch>
            <a:fillRect/>
          </a:stretch>
        </p:blipFill>
        <p:spPr>
          <a:xfrm>
            <a:off x="9228892" y="1996529"/>
            <a:ext cx="494474" cy="7458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/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 l="50475" t="62069" r="28387" b="20196"/>
          <a:stretch>
            <a:fillRect/>
          </a:stretch>
        </p:blipFill>
        <p:spPr>
          <a:xfrm>
            <a:off x="816864" y="2034152"/>
            <a:ext cx="530856" cy="67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/>
          <p:cNvPicPr/>
          <p:nvPr/>
        </p:nvPicPr>
        <p:blipFill>
          <a:blip r:embed="rId3"/>
          <a:stretch>
            <a:fillRect/>
          </a:stretch>
        </p:blipFill>
        <p:spPr>
          <a:xfrm>
            <a:off x="10112356" y="1995702"/>
            <a:ext cx="947602" cy="7474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文本框 46"/>
          <p:cNvSpPr txBox="1"/>
          <p:nvPr/>
        </p:nvSpPr>
        <p:spPr>
          <a:xfrm>
            <a:off x="2893996" y="3140268"/>
            <a:ext cx="6404008" cy="2953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>
                <a:solidFill>
                  <a:srgbClr val="0070C0"/>
                </a:solidFill>
              </a:rPr>
              <a:t>“0”表示什么也没有。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>
                <a:solidFill>
                  <a:srgbClr val="0070C0"/>
                </a:solidFill>
              </a:rPr>
              <a:t>温度计上的“0”表示分界线。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>
                <a:solidFill>
                  <a:srgbClr val="0070C0"/>
                </a:solidFill>
              </a:rPr>
              <a:t>直尺上的“0”表示起点。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200" b="1" dirty="0">
                <a:solidFill>
                  <a:srgbClr val="0070C0"/>
                </a:solidFill>
              </a:rPr>
              <a:t>“0”可以用来占位。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/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483695" y="1242713"/>
            <a:ext cx="6668084" cy="283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计算乘数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末尾有 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的乘法时：相同数位对齐，从个位乘起，用一位数去乘三位数每一位上的数，任何数与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相乘的结果为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，故积的末尾也有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 flipH="1">
            <a:off x="1483693" y="3571815"/>
            <a:ext cx="6754195" cy="2832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计算乘数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</a:rPr>
              <a:t>中间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有 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的乘法时：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相同数位对齐，从个位乘起，用一位数依次去乘三位数每一位上的数，在与中间的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相乘时，若没有进位数，就在积的这一位上写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占位；如果有进位数，就加上进位数。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15" y="4095081"/>
            <a:ext cx="2568333" cy="18440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332" y="1469399"/>
            <a:ext cx="2479464" cy="19329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89" y="848035"/>
            <a:ext cx="10015821" cy="566776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 bwMode="auto">
          <a:xfrm>
            <a:off x="1123230" y="670530"/>
            <a:ext cx="9685867" cy="589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3200" b="1" dirty="0">
                <a:latin typeface="+mn-lt"/>
                <a:ea typeface="+mn-ea"/>
              </a:rPr>
              <a:t>思考：在乘法中，</a:t>
            </a:r>
            <a:r>
              <a:rPr lang="en-US" altLang="zh-CN" sz="3200" b="1" dirty="0">
                <a:latin typeface="+mn-lt"/>
                <a:ea typeface="+mn-ea"/>
              </a:rPr>
              <a:t>0 </a:t>
            </a:r>
            <a:r>
              <a:rPr lang="zh-CN" altLang="en-US" sz="3200" b="1" dirty="0">
                <a:latin typeface="+mn-lt"/>
                <a:ea typeface="+mn-ea"/>
              </a:rPr>
              <a:t>有什么规律？</a:t>
            </a:r>
            <a:endParaRPr lang="zh-CN" altLang="en-US" sz="32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t="21112" r="1851" b="21110"/>
          <a:stretch>
            <a:fillRect/>
          </a:stretch>
        </p:blipFill>
        <p:spPr>
          <a:xfrm flipH="1">
            <a:off x="723627" y="3547385"/>
            <a:ext cx="10198372" cy="2828016"/>
          </a:xfrm>
          <a:prstGeom prst="rect">
            <a:avLst/>
          </a:prstGeom>
        </p:spPr>
      </p:pic>
      <p:grpSp>
        <p:nvGrpSpPr>
          <p:cNvPr id="25697" name="组合 25696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/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推进新课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83468" y="3864347"/>
            <a:ext cx="7611893" cy="663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想一想上面的算式分别表示什么含义？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83469" y="4637426"/>
            <a:ext cx="9090497" cy="663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你是怎样算的？说一说为什么等于那个数。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6399" y="1452143"/>
            <a:ext cx="10005695" cy="573405"/>
            <a:chOff x="1087" y="7328"/>
            <a:chExt cx="15757" cy="903"/>
          </a:xfrm>
        </p:grpSpPr>
        <p:sp>
          <p:nvSpPr>
            <p:cNvPr id="5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4955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算一算，填一填，说一说你是怎么想的。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1049434" y="2429360"/>
            <a:ext cx="10338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/>
              <a:t>0</a:t>
            </a:r>
            <a:r>
              <a:rPr lang="en-US" altLang="zh-CN" sz="3600" b="1" dirty="0"/>
              <a:t>×</a:t>
            </a:r>
            <a:r>
              <a:rPr lang="zh-CN" altLang="en-US" sz="3600" b="1" dirty="0"/>
              <a:t>3 =</a:t>
            </a:r>
            <a:r>
              <a:rPr lang="en-US" altLang="zh-CN" sz="3600" b="1" dirty="0"/>
              <a:t>		</a:t>
            </a:r>
            <a:r>
              <a:rPr lang="zh-CN" altLang="en-US" sz="3600" b="1" dirty="0"/>
              <a:t>8</a:t>
            </a:r>
            <a:r>
              <a:rPr lang="en-US" altLang="zh-CN" sz="3600" b="1" dirty="0"/>
              <a:t>×</a:t>
            </a:r>
            <a:r>
              <a:rPr lang="zh-CN" altLang="en-US" sz="3600" b="1" dirty="0"/>
              <a:t>0 =</a:t>
            </a:r>
            <a:r>
              <a:rPr lang="en-US" altLang="zh-CN" sz="3600" b="1" dirty="0"/>
              <a:t>		</a:t>
            </a:r>
            <a:r>
              <a:rPr lang="zh-CN" altLang="en-US" sz="3600" b="1" dirty="0"/>
              <a:t>200</a:t>
            </a:r>
            <a:r>
              <a:rPr lang="en-US" altLang="zh-CN" sz="3600" b="1" dirty="0"/>
              <a:t>×</a:t>
            </a:r>
            <a:r>
              <a:rPr lang="zh-CN" altLang="en-US" sz="3600" b="1" dirty="0"/>
              <a:t>0 =</a:t>
            </a:r>
            <a:r>
              <a:rPr lang="en-US" altLang="zh-CN" sz="3600" b="1" dirty="0"/>
              <a:t>		0×       =</a:t>
            </a:r>
            <a:endParaRPr lang="zh-CN" altLang="en-US" sz="3600" b="1" dirty="0"/>
          </a:p>
        </p:txBody>
      </p:sp>
      <p:sp>
        <p:nvSpPr>
          <p:cNvPr id="15" name="矩形: 圆角 14"/>
          <p:cNvSpPr/>
          <p:nvPr/>
        </p:nvSpPr>
        <p:spPr bwMode="auto">
          <a:xfrm>
            <a:off x="10126628" y="2466986"/>
            <a:ext cx="576000" cy="576000"/>
          </a:xfrm>
          <a:prstGeom prst="roundRect">
            <a:avLst>
              <a:gd name="adj" fmla="val 12209"/>
            </a:avLst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83469" y="5410505"/>
            <a:ext cx="6857999" cy="663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defTabSz="1219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j-ea"/>
                <a:cs typeface="Times New Roman" panose="02020603050405020304" pitchFamily="18" charset="0"/>
              </a:rPr>
              <a:t>你发现了什么？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9434" y="1235828"/>
            <a:ext cx="10338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</a:rPr>
              <a:t>0</a:t>
            </a:r>
            <a:r>
              <a:rPr lang="en-US" altLang="zh-CN" sz="3600" b="1" dirty="0">
                <a:solidFill>
                  <a:srgbClr val="0000FF"/>
                </a:solidFill>
              </a:rPr>
              <a:t>×</a:t>
            </a:r>
            <a:r>
              <a:rPr lang="zh-CN" altLang="en-US" sz="3600" b="1" dirty="0">
                <a:solidFill>
                  <a:srgbClr val="0000FF"/>
                </a:solidFill>
              </a:rPr>
              <a:t>3 =</a:t>
            </a:r>
            <a:r>
              <a:rPr lang="en-US" altLang="zh-CN" sz="3600" b="1" dirty="0">
                <a:solidFill>
                  <a:srgbClr val="0000FF"/>
                </a:solidFill>
              </a:rPr>
              <a:t>	</a:t>
            </a:r>
            <a:r>
              <a:rPr lang="en-US" altLang="zh-CN" sz="3600" b="1" dirty="0"/>
              <a:t>	</a:t>
            </a:r>
            <a:r>
              <a:rPr lang="zh-CN" altLang="en-US" sz="3600" b="1" dirty="0">
                <a:solidFill>
                  <a:srgbClr val="C0C0C0"/>
                </a:solidFill>
              </a:rPr>
              <a:t>8</a:t>
            </a:r>
            <a:r>
              <a:rPr lang="en-US" altLang="zh-CN" sz="3600" b="1" dirty="0">
                <a:solidFill>
                  <a:srgbClr val="C0C0C0"/>
                </a:solidFill>
              </a:rPr>
              <a:t>×</a:t>
            </a:r>
            <a:r>
              <a:rPr lang="zh-CN" altLang="en-US" sz="3600" b="1" dirty="0">
                <a:solidFill>
                  <a:srgbClr val="C0C0C0"/>
                </a:solidFill>
              </a:rPr>
              <a:t>0 =</a:t>
            </a:r>
            <a:r>
              <a:rPr lang="en-US" altLang="zh-CN" sz="3600" b="1" dirty="0">
                <a:solidFill>
                  <a:srgbClr val="C0C0C0"/>
                </a:solidFill>
              </a:rPr>
              <a:t>		</a:t>
            </a:r>
            <a:r>
              <a:rPr lang="zh-CN" altLang="en-US" sz="3600" b="1" dirty="0">
                <a:solidFill>
                  <a:srgbClr val="C0C0C0"/>
                </a:solidFill>
              </a:rPr>
              <a:t>200</a:t>
            </a:r>
            <a:r>
              <a:rPr lang="en-US" altLang="zh-CN" sz="3600" b="1" dirty="0">
                <a:solidFill>
                  <a:srgbClr val="C0C0C0"/>
                </a:solidFill>
              </a:rPr>
              <a:t>×</a:t>
            </a:r>
            <a:r>
              <a:rPr lang="zh-CN" altLang="en-US" sz="3600" b="1" dirty="0">
                <a:solidFill>
                  <a:srgbClr val="C0C0C0"/>
                </a:solidFill>
              </a:rPr>
              <a:t>0 =</a:t>
            </a:r>
            <a:r>
              <a:rPr lang="en-US" altLang="zh-CN" sz="3600" b="1" dirty="0">
                <a:solidFill>
                  <a:srgbClr val="C0C0C0"/>
                </a:solidFill>
              </a:rPr>
              <a:t>		0×       =</a:t>
            </a:r>
            <a:endParaRPr lang="zh-CN" altLang="en-US" sz="3600" b="1" dirty="0">
              <a:solidFill>
                <a:srgbClr val="C0C0C0"/>
              </a:solidFill>
            </a:endParaRPr>
          </a:p>
        </p:txBody>
      </p:sp>
      <p:sp>
        <p:nvSpPr>
          <p:cNvPr id="6" name="矩形: 圆角 5"/>
          <p:cNvSpPr/>
          <p:nvPr/>
        </p:nvSpPr>
        <p:spPr bwMode="auto">
          <a:xfrm>
            <a:off x="10126629" y="1271588"/>
            <a:ext cx="576000" cy="576000"/>
          </a:xfrm>
          <a:prstGeom prst="roundRect">
            <a:avLst>
              <a:gd name="adj" fmla="val 12209"/>
            </a:avLst>
          </a:prstGeom>
          <a:solidFill>
            <a:schemeClr val="bg1"/>
          </a:solidFill>
          <a:ln w="19050">
            <a:solidFill>
              <a:schemeClr val="accent6">
                <a:lumMod val="75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圆角矩形 12"/>
          <p:cNvSpPr/>
          <p:nvPr/>
        </p:nvSpPr>
        <p:spPr>
          <a:xfrm>
            <a:off x="1199189" y="2552334"/>
            <a:ext cx="5487361" cy="2438766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descr="9"/>
          <p:cNvPicPr>
            <a:picLocks noChangeAspect="1"/>
          </p:cNvPicPr>
          <p:nvPr/>
        </p:nvPicPr>
        <p:blipFill>
          <a:blip r:embed="rId1"/>
          <a:srcRect l="673" r="2130" b="50556"/>
          <a:stretch>
            <a:fillRect/>
          </a:stretch>
        </p:blipFill>
        <p:spPr>
          <a:xfrm>
            <a:off x="671504" y="3141717"/>
            <a:ext cx="1260000" cy="126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圆角矩形 12"/>
          <p:cNvSpPr/>
          <p:nvPr/>
        </p:nvSpPr>
        <p:spPr>
          <a:xfrm>
            <a:off x="7937499" y="2645823"/>
            <a:ext cx="2692401" cy="351050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 descr="60"/>
          <p:cNvPicPr>
            <a:picLocks noChangeAspect="1"/>
          </p:cNvPicPr>
          <p:nvPr/>
        </p:nvPicPr>
        <p:blipFill>
          <a:blip r:embed="rId2"/>
          <a:srcRect l="16237" t="1111" r="13742" b="51852"/>
          <a:stretch>
            <a:fillRect/>
          </a:stretch>
        </p:blipFill>
        <p:spPr>
          <a:xfrm>
            <a:off x="9722678" y="2165307"/>
            <a:ext cx="1260000" cy="126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矩形 20"/>
          <p:cNvSpPr/>
          <p:nvPr/>
        </p:nvSpPr>
        <p:spPr bwMode="auto">
          <a:xfrm flipH="1">
            <a:off x="2127250" y="2799720"/>
            <a:ext cx="4364567" cy="194399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0 × 3</a:t>
            </a:r>
            <a:r>
              <a:rPr lang="zh-CN" altLang="en-US" sz="3200" b="1" dirty="0">
                <a:latin typeface="+mn-lt"/>
                <a:ea typeface="+mn-ea"/>
              </a:rPr>
              <a:t>表示 </a:t>
            </a:r>
            <a:r>
              <a:rPr lang="en-US" altLang="zh-CN" sz="3200" b="1" dirty="0">
                <a:latin typeface="+mn-lt"/>
                <a:ea typeface="+mn-ea"/>
              </a:rPr>
              <a:t>3 </a:t>
            </a:r>
            <a:r>
              <a:rPr lang="zh-CN" altLang="en-US" sz="3200" b="1" dirty="0">
                <a:latin typeface="+mn-lt"/>
                <a:ea typeface="+mn-ea"/>
              </a:rPr>
              <a:t>个 </a:t>
            </a:r>
            <a:r>
              <a:rPr lang="en-US" altLang="zh-CN" sz="3200" b="1" dirty="0">
                <a:latin typeface="+mn-lt"/>
                <a:ea typeface="+mn-ea"/>
              </a:rPr>
              <a:t>0 </a:t>
            </a:r>
            <a:r>
              <a:rPr lang="zh-CN" altLang="en-US" sz="3200" b="1" dirty="0">
                <a:latin typeface="+mn-lt"/>
                <a:ea typeface="+mn-ea"/>
              </a:rPr>
              <a:t>相加，</a:t>
            </a:r>
            <a:r>
              <a:rPr lang="en-US" altLang="zh-CN" sz="3200" b="1" dirty="0">
                <a:latin typeface="+mn-lt"/>
                <a:ea typeface="+mn-ea"/>
              </a:rPr>
              <a:t>0 + 0 + 0 =</a:t>
            </a:r>
            <a:r>
              <a:rPr lang="zh-CN" altLang="en-US" sz="3200" b="1" dirty="0">
                <a:latin typeface="+mn-lt"/>
                <a:ea typeface="+mn-ea"/>
              </a:rPr>
              <a:t> </a:t>
            </a:r>
            <a:r>
              <a:rPr lang="en-US" altLang="zh-CN" sz="3200" b="1" dirty="0">
                <a:latin typeface="+mn-lt"/>
                <a:ea typeface="+mn-ea"/>
              </a:rPr>
              <a:t>0</a:t>
            </a:r>
            <a:r>
              <a:rPr lang="zh-CN" altLang="en-US" sz="3200" b="1" dirty="0">
                <a:latin typeface="+mn-lt"/>
                <a:ea typeface="+mn-ea"/>
              </a:rPr>
              <a:t>，所以 </a:t>
            </a:r>
            <a:r>
              <a:rPr lang="en-US" altLang="zh-CN" sz="3200" b="1" dirty="0">
                <a:latin typeface="+mn-lt"/>
                <a:ea typeface="+mn-ea"/>
              </a:rPr>
              <a:t>0×3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0</a:t>
            </a:r>
            <a:r>
              <a:rPr lang="zh-CN" altLang="en-US" sz="3200" b="1" dirty="0">
                <a:latin typeface="+mn-lt"/>
                <a:ea typeface="+mn-ea"/>
              </a:rPr>
              <a:t>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 bwMode="auto">
          <a:xfrm flipH="1">
            <a:off x="8271935" y="3209925"/>
            <a:ext cx="2119840" cy="2584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3×5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15</a:t>
            </a:r>
            <a:endParaRPr lang="en-US" altLang="zh-CN" sz="3200" b="1" dirty="0">
              <a:latin typeface="+mn-lt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2×5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10</a:t>
            </a:r>
            <a:endParaRPr lang="en-US" altLang="zh-CN" sz="3200" b="1" dirty="0">
              <a:latin typeface="+mn-lt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1×5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5</a:t>
            </a:r>
            <a:endParaRPr lang="en-US" altLang="zh-CN" sz="3200" b="1" dirty="0">
              <a:latin typeface="+mn-lt"/>
              <a:ea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+mn-lt"/>
                <a:ea typeface="+mn-ea"/>
              </a:rPr>
              <a:t>0×5</a:t>
            </a:r>
            <a:r>
              <a:rPr lang="zh-CN" altLang="en-US" sz="3200" b="1" dirty="0">
                <a:latin typeface="+mn-lt"/>
                <a:ea typeface="+mn-ea"/>
              </a:rPr>
              <a:t>＝</a:t>
            </a:r>
            <a:r>
              <a:rPr lang="en-US" altLang="zh-CN" sz="3200" b="1" dirty="0">
                <a:latin typeface="+mn-lt"/>
                <a:ea typeface="+mn-ea"/>
              </a:rPr>
              <a:t>0</a:t>
            </a:r>
            <a:endParaRPr lang="en-US" altLang="zh-CN" sz="3200" b="1" dirty="0"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2474536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animBg="1"/>
      <p:bldP spid="21" grpId="0"/>
      <p:bldP spid="25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9434" y="1235828"/>
            <a:ext cx="10338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</a:rPr>
              <a:t>0</a:t>
            </a:r>
            <a:r>
              <a:rPr lang="en-US" altLang="zh-CN" sz="3600" b="1" dirty="0">
                <a:solidFill>
                  <a:srgbClr val="000000"/>
                </a:solidFill>
              </a:rPr>
              <a:t>×</a:t>
            </a:r>
            <a:r>
              <a:rPr lang="zh-CN" altLang="en-US" sz="3600" b="1" dirty="0">
                <a:solidFill>
                  <a:srgbClr val="000000"/>
                </a:solidFill>
              </a:rPr>
              <a:t>3 =</a:t>
            </a:r>
            <a:r>
              <a:rPr lang="en-US" altLang="zh-CN" sz="3600" b="1" dirty="0">
                <a:solidFill>
                  <a:srgbClr val="000000"/>
                </a:solidFill>
              </a:rPr>
              <a:t>		</a:t>
            </a:r>
            <a:r>
              <a:rPr lang="zh-CN" altLang="en-US" sz="3600" b="1" dirty="0">
                <a:solidFill>
                  <a:srgbClr val="000000"/>
                </a:solidFill>
              </a:rPr>
              <a:t>8</a:t>
            </a:r>
            <a:r>
              <a:rPr lang="en-US" altLang="zh-CN" sz="3600" b="1" dirty="0">
                <a:solidFill>
                  <a:srgbClr val="000000"/>
                </a:solidFill>
              </a:rPr>
              <a:t>×</a:t>
            </a:r>
            <a:r>
              <a:rPr lang="zh-CN" altLang="en-US" sz="3600" b="1" dirty="0">
                <a:solidFill>
                  <a:srgbClr val="000000"/>
                </a:solidFill>
              </a:rPr>
              <a:t>0 =</a:t>
            </a:r>
            <a:r>
              <a:rPr lang="en-US" altLang="zh-CN" sz="3600" b="1" dirty="0">
                <a:solidFill>
                  <a:srgbClr val="000000"/>
                </a:solidFill>
              </a:rPr>
              <a:t>		</a:t>
            </a:r>
            <a:r>
              <a:rPr lang="zh-CN" altLang="en-US" sz="3600" b="1" dirty="0">
                <a:solidFill>
                  <a:srgbClr val="000000"/>
                </a:solidFill>
              </a:rPr>
              <a:t>200</a:t>
            </a:r>
            <a:r>
              <a:rPr lang="en-US" altLang="zh-CN" sz="3600" b="1" dirty="0">
                <a:solidFill>
                  <a:srgbClr val="000000"/>
                </a:solidFill>
              </a:rPr>
              <a:t>×</a:t>
            </a:r>
            <a:r>
              <a:rPr lang="zh-CN" altLang="en-US" sz="3600" b="1" dirty="0">
                <a:solidFill>
                  <a:srgbClr val="000000"/>
                </a:solidFill>
              </a:rPr>
              <a:t>0 =</a:t>
            </a:r>
            <a:r>
              <a:rPr lang="en-US" altLang="zh-CN" sz="3600" b="1" dirty="0">
                <a:solidFill>
                  <a:srgbClr val="000000"/>
                </a:solidFill>
              </a:rPr>
              <a:t>		0×       =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3" name="矩形: 圆角 2"/>
          <p:cNvSpPr/>
          <p:nvPr/>
        </p:nvSpPr>
        <p:spPr bwMode="auto">
          <a:xfrm>
            <a:off x="10126629" y="1271588"/>
            <a:ext cx="576000" cy="576000"/>
          </a:xfrm>
          <a:prstGeom prst="roundRect">
            <a:avLst>
              <a:gd name="adj" fmla="val 12209"/>
            </a:avLst>
          </a:prstGeom>
          <a:solidFill>
            <a:schemeClr val="bg1"/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 bwMode="auto">
          <a:xfrm>
            <a:off x="2474536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5208111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8374823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11146898" y="123586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43990" y="2306286"/>
            <a:ext cx="9345930" cy="2049145"/>
            <a:chOff x="1176" y="7102"/>
            <a:chExt cx="16848" cy="3227"/>
          </a:xfrm>
        </p:grpSpPr>
        <p:sp>
          <p:nvSpPr>
            <p:cNvPr id="9" name="任意多边形 2"/>
            <p:cNvSpPr/>
            <p:nvPr/>
          </p:nvSpPr>
          <p:spPr>
            <a:xfrm>
              <a:off x="1176" y="7102"/>
              <a:ext cx="16848" cy="3227"/>
            </a:xfrm>
            <a:custGeom>
              <a:avLst/>
              <a:gdLst>
                <a:gd name="connsiteX0" fmla="*/ 16848 w 16848"/>
                <a:gd name="connsiteY0" fmla="*/ 1574 h 2948"/>
                <a:gd name="connsiteX1" fmla="*/ 16848 w 16848"/>
                <a:gd name="connsiteY1" fmla="*/ 2084 h 2948"/>
                <a:gd name="connsiteX2" fmla="*/ 16847 w 16848"/>
                <a:gd name="connsiteY2" fmla="*/ 2457 h 2948"/>
                <a:gd name="connsiteX3" fmla="*/ 16356 w 16848"/>
                <a:gd name="connsiteY3" fmla="*/ 2948 h 2948"/>
                <a:gd name="connsiteX4" fmla="*/ 491 w 16848"/>
                <a:gd name="connsiteY4" fmla="*/ 2948 h 2948"/>
                <a:gd name="connsiteX5" fmla="*/ 0 w 16848"/>
                <a:gd name="connsiteY5" fmla="*/ 2457 h 2948"/>
                <a:gd name="connsiteX6" fmla="*/ 0 w 16848"/>
                <a:gd name="connsiteY6" fmla="*/ 491 h 2948"/>
                <a:gd name="connsiteX7" fmla="*/ 491 w 16848"/>
                <a:gd name="connsiteY7" fmla="*/ 0 h 2948"/>
                <a:gd name="connsiteX8" fmla="*/ 16356 w 16848"/>
                <a:gd name="connsiteY8" fmla="*/ 0 h 2948"/>
                <a:gd name="connsiteX9" fmla="*/ 16847 w 16848"/>
                <a:gd name="connsiteY9" fmla="*/ 491 h 2948"/>
                <a:gd name="connsiteX10" fmla="*/ 16845 w 16848"/>
                <a:gd name="connsiteY10" fmla="*/ 952 h 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8" h="2948">
                  <a:moveTo>
                    <a:pt x="16848" y="1574"/>
                  </a:moveTo>
                  <a:lnTo>
                    <a:pt x="16848" y="2084"/>
                  </a:lnTo>
                  <a:lnTo>
                    <a:pt x="16847" y="2457"/>
                  </a:lnTo>
                  <a:cubicBezTo>
                    <a:pt x="16847" y="2728"/>
                    <a:pt x="16627" y="2948"/>
                    <a:pt x="16356" y="2948"/>
                  </a:cubicBezTo>
                  <a:lnTo>
                    <a:pt x="491" y="2948"/>
                  </a:lnTo>
                  <a:cubicBezTo>
                    <a:pt x="220" y="2948"/>
                    <a:pt x="0" y="2728"/>
                    <a:pt x="0" y="2457"/>
                  </a:cubicBezTo>
                  <a:lnTo>
                    <a:pt x="0" y="491"/>
                  </a:lnTo>
                  <a:cubicBezTo>
                    <a:pt x="0" y="220"/>
                    <a:pt x="220" y="0"/>
                    <a:pt x="491" y="0"/>
                  </a:cubicBezTo>
                  <a:lnTo>
                    <a:pt x="16356" y="0"/>
                  </a:lnTo>
                  <a:cubicBezTo>
                    <a:pt x="16627" y="0"/>
                    <a:pt x="16847" y="220"/>
                    <a:pt x="16847" y="491"/>
                  </a:cubicBezTo>
                  <a:lnTo>
                    <a:pt x="16845" y="952"/>
                  </a:lnTo>
                </a:path>
              </a:pathLst>
            </a:custGeom>
            <a:solidFill>
              <a:srgbClr val="FFFFFF"/>
            </a:solidFill>
            <a:ln w="19050">
              <a:solidFill>
                <a:srgbClr val="80583E"/>
              </a:solidFill>
              <a:prstDash val="dash"/>
              <a:headEnd type="oval" w="lg" len="lg"/>
              <a:tailEnd type="oval" w="lg" len="lg"/>
            </a:ln>
            <a:effectLst>
              <a:outerShdw blurRad="50800" dist="76200" dir="8100000" algn="tr" rotWithShape="0">
                <a:srgbClr val="6E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67" y="7175"/>
              <a:ext cx="16505" cy="30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ea typeface="+mj-ea"/>
                </a:rPr>
                <a:t>组内交流：</a:t>
              </a:r>
              <a:endParaRPr lang="zh-CN" altLang="en-US" sz="3200" b="1" dirty="0">
                <a:solidFill>
                  <a:srgbClr val="000000"/>
                </a:solidFill>
                <a:latin typeface="+mn-lt"/>
                <a:ea typeface="+mj-ea"/>
              </a:endParaRPr>
            </a:p>
            <a:p>
              <a:pPr eaLnBrk="1" fontAlgn="auto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ea typeface="+mj-ea"/>
                </a:rPr>
                <a:t>组内互相出题，计算</a:t>
              </a:r>
              <a:r>
                <a:rPr lang="en-US" altLang="zh-CN" sz="3200" b="1" dirty="0">
                  <a:solidFill>
                    <a:srgbClr val="000000"/>
                  </a:solidFill>
                  <a:latin typeface="+mn-lt"/>
                  <a:ea typeface="+mj-ea"/>
                </a:rPr>
                <a:t>0</a:t>
              </a: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ea typeface="+mj-ea"/>
                </a:rPr>
                <a:t>与一个数相乘的结果。</a:t>
              </a:r>
              <a:endParaRPr lang="en-US" altLang="zh-CN" sz="3200" b="1" dirty="0">
                <a:solidFill>
                  <a:srgbClr val="000000"/>
                </a:solidFill>
                <a:latin typeface="+mn-lt"/>
                <a:ea typeface="+mj-ea"/>
              </a:endParaRPr>
            </a:p>
            <a:p>
              <a:pPr eaLnBrk="1" fontAlgn="auto" hangingPunct="1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ea typeface="+mj-ea"/>
                </a:rPr>
                <a:t>汇总组内计算的所有式子，交流总结得到的结论。</a:t>
              </a:r>
              <a:endParaRPr lang="zh-CN" altLang="en-US" sz="3200" b="1" dirty="0">
                <a:solidFill>
                  <a:srgbClr val="000000"/>
                </a:solidFill>
                <a:latin typeface="+mn-lt"/>
                <a:ea typeface="+mj-ea"/>
              </a:endParaRPr>
            </a:p>
          </p:txBody>
        </p:sp>
      </p:grpSp>
      <p:grpSp>
        <p:nvGrpSpPr>
          <p:cNvPr id="41" name="TextBox 37"/>
          <p:cNvGrpSpPr/>
          <p:nvPr/>
        </p:nvGrpSpPr>
        <p:grpSpPr bwMode="auto">
          <a:xfrm>
            <a:off x="2803526" y="4756896"/>
            <a:ext cx="6584949" cy="1547284"/>
            <a:chOff x="1266" y="2644"/>
            <a:chExt cx="3111" cy="731"/>
          </a:xfrm>
        </p:grpSpPr>
        <p:pic>
          <p:nvPicPr>
            <p:cNvPr id="6151" name="TextBox 37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6" y="2644"/>
              <a:ext cx="3111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 Box 11"/>
            <p:cNvSpPr txBox="1">
              <a:spLocks noChangeArrowheads="1"/>
            </p:cNvSpPr>
            <p:nvPr/>
          </p:nvSpPr>
          <p:spPr bwMode="auto">
            <a:xfrm>
              <a:off x="1421" y="2828"/>
              <a:ext cx="2801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400" b="1" dirty="0">
                  <a:solidFill>
                    <a:srgbClr val="FFFFFF"/>
                  </a:solidFill>
                  <a:latin typeface="+mn-lt"/>
                  <a:ea typeface="+mn-ea"/>
                </a:rPr>
                <a:t>0 </a:t>
              </a:r>
              <a:r>
                <a:rPr lang="zh-CN" altLang="en-US" sz="4400" b="1" dirty="0">
                  <a:solidFill>
                    <a:srgbClr val="FFFFFF"/>
                  </a:solidFill>
                  <a:latin typeface="+mn-lt"/>
                  <a:ea typeface="+mn-ea"/>
                </a:rPr>
                <a:t>乘任何数都得 </a:t>
              </a:r>
              <a:r>
                <a:rPr lang="en-US" altLang="zh-CN" sz="4400" b="1" dirty="0">
                  <a:solidFill>
                    <a:srgbClr val="FFFFFF"/>
                  </a:solidFill>
                  <a:latin typeface="+mn-lt"/>
                  <a:ea typeface="+mn-ea"/>
                </a:rPr>
                <a:t>0</a:t>
              </a:r>
              <a:r>
                <a:rPr lang="zh-CN" altLang="en-US" sz="4400" b="1" dirty="0">
                  <a:solidFill>
                    <a:srgbClr val="FFFFFF"/>
                  </a:solidFill>
                  <a:latin typeface="+mn-lt"/>
                  <a:ea typeface="+mn-ea"/>
                </a:rPr>
                <a:t>。</a:t>
              </a:r>
              <a:endParaRPr lang="zh-CN" altLang="en-US" sz="4400" b="1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E:\本地\1.日常\状元成才路人物图\公司画图\101.png10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153" y="3068717"/>
            <a:ext cx="2271395" cy="446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736039" y="3144570"/>
            <a:ext cx="7999730" cy="3446730"/>
            <a:chOff x="2736039" y="2954070"/>
            <a:chExt cx="7999730" cy="344673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10" name="组合 7"/>
            <p:cNvGrpSpPr/>
            <p:nvPr/>
          </p:nvGrpSpPr>
          <p:grpSpPr bwMode="auto">
            <a:xfrm>
              <a:off x="2736039" y="3033213"/>
              <a:ext cx="7999730" cy="3367587"/>
              <a:chOff x="684064" y="854501"/>
              <a:chExt cx="10823872" cy="4713518"/>
            </a:xfrm>
          </p:grpSpPr>
          <p:grpSp>
            <p:nvGrpSpPr>
              <p:cNvPr id="11" name="组合 8"/>
              <p:cNvGrpSpPr/>
              <p:nvPr/>
            </p:nvGrpSpPr>
            <p:grpSpPr bwMode="auto">
              <a:xfrm>
                <a:off x="684064" y="854501"/>
                <a:ext cx="10823872" cy="4713518"/>
                <a:chOff x="684064" y="854501"/>
                <a:chExt cx="10823872" cy="4713518"/>
              </a:xfrm>
            </p:grpSpPr>
            <p:sp>
              <p:nvSpPr>
                <p:cNvPr id="13" name="矩形: 圆角 4"/>
                <p:cNvSpPr/>
                <p:nvPr/>
              </p:nvSpPr>
              <p:spPr>
                <a:xfrm>
                  <a:off x="925208" y="979031"/>
                  <a:ext cx="10441421" cy="4391198"/>
                </a:xfrm>
                <a:prstGeom prst="roundRect">
                  <a:avLst>
                    <a:gd name="adj" fmla="val 220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 sz="1600"/>
                </a:p>
              </p:txBody>
            </p:sp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tretch>
                  <a:fillRect/>
                </a:stretch>
              </p:blipFill>
              <p:spPr>
                <a:xfrm>
                  <a:off x="684064" y="854501"/>
                  <a:ext cx="10823872" cy="4713518"/>
                </a:xfrm>
                <a:prstGeom prst="rect">
                  <a:avLst/>
                </a:prstGeom>
              </p:spPr>
            </p:pic>
          </p:grpSp>
          <p:sp>
            <p:nvSpPr>
              <p:cNvPr id="12" name="矩形 11"/>
              <p:cNvSpPr/>
              <p:nvPr/>
            </p:nvSpPr>
            <p:spPr>
              <a:xfrm>
                <a:off x="1370107" y="1626190"/>
                <a:ext cx="9651939" cy="36346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424887" y="2954070"/>
              <a:ext cx="2158789" cy="570369"/>
            </a:xfrm>
            <a:prstGeom prst="roundRect">
              <a:avLst/>
            </a:prstGeom>
            <a:solidFill>
              <a:srgbClr val="839BC7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ts val="3300"/>
                </a:lnSpc>
              </a:pPr>
              <a:r>
                <a:rPr lang="zh-CN" altLang="en-US" sz="3200" b="1" kern="100" dirty="0">
                  <a:solidFill>
                    <a:srgbClr val="FFFFFF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独立探究</a:t>
              </a:r>
              <a:endParaRPr lang="zh-CN" altLang="en-US" sz="3200" b="1" kern="100" dirty="0">
                <a:solidFill>
                  <a:srgbClr val="FFFF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Box 28"/>
          <p:cNvSpPr txBox="1">
            <a:spLocks noChangeArrowheads="1"/>
          </p:cNvSpPr>
          <p:nvPr/>
        </p:nvSpPr>
        <p:spPr bwMode="auto">
          <a:xfrm>
            <a:off x="831070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>
                <a:latin typeface="+mn-lt"/>
              </a:rPr>
              <a:t>240×2</a:t>
            </a:r>
            <a:r>
              <a:rPr lang="zh-CN" altLang="en-US" sz="3600" b="1">
                <a:latin typeface="+mn-lt"/>
              </a:rPr>
              <a:t>＝</a:t>
            </a:r>
            <a:endParaRPr lang="zh-CN" altLang="en-US" sz="3600" b="1">
              <a:latin typeface="+mn-lt"/>
            </a:endParaRPr>
          </a:p>
        </p:txBody>
      </p:sp>
      <p:sp>
        <p:nvSpPr>
          <p:cNvPr id="31" name="TextBox 29"/>
          <p:cNvSpPr txBox="1">
            <a:spLocks noChangeArrowheads="1"/>
          </p:cNvSpPr>
          <p:nvPr/>
        </p:nvSpPr>
        <p:spPr bwMode="auto">
          <a:xfrm>
            <a:off x="3609629" y="2062257"/>
            <a:ext cx="2855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130×5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2" name="TextBox 30"/>
          <p:cNvSpPr txBox="1">
            <a:spLocks noChangeArrowheads="1"/>
          </p:cNvSpPr>
          <p:nvPr/>
        </p:nvSpPr>
        <p:spPr bwMode="auto">
          <a:xfrm>
            <a:off x="6386072" y="2062257"/>
            <a:ext cx="2853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203×3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3" name="TextBox 35"/>
          <p:cNvSpPr txBox="1">
            <a:spLocks noChangeArrowheads="1"/>
          </p:cNvSpPr>
          <p:nvPr/>
        </p:nvSpPr>
        <p:spPr bwMode="auto">
          <a:xfrm>
            <a:off x="9160399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208×7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52908" y="691747"/>
            <a:ext cx="11092180" cy="573405"/>
            <a:chOff x="1087" y="7328"/>
            <a:chExt cx="17468" cy="903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6666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下面是一组与</a:t>
              </a: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有关的算式，请你用竖式算一算。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3288701" y="3913055"/>
            <a:ext cx="6730787" cy="641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这些算式有什么规律？</a:t>
            </a:r>
            <a:endParaRPr lang="zh-CN" altLang="en-US" sz="3200" b="1" kern="1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88701" y="4691267"/>
            <a:ext cx="6730787" cy="641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你能列竖式计算吗？</a:t>
            </a:r>
            <a:endParaRPr lang="zh-CN" altLang="en-US" sz="3200" b="1" kern="1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88701" y="5469480"/>
            <a:ext cx="6730787" cy="641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kern="1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在计算的时候需要注意哪些问题？</a:t>
            </a:r>
            <a:endParaRPr lang="zh-CN" altLang="en-US" sz="3200" b="1" kern="1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1160762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3942873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7" name="连接符: 肘形 26"/>
          <p:cNvCxnSpPr>
            <a:stCxn id="21" idx="0"/>
            <a:endCxn id="25" idx="0"/>
          </p:cNvCxnSpPr>
          <p:nvPr/>
        </p:nvCxnSpPr>
        <p:spPr>
          <a:xfrm rot="5400000" flipH="1" flipV="1">
            <a:off x="2871887" y="657875"/>
            <a:ext cx="12700" cy="2782111"/>
          </a:xfrm>
          <a:prstGeom prst="bentConnector3">
            <a:avLst>
              <a:gd name="adj1" fmla="val 1800000"/>
            </a:avLst>
          </a:prstGeom>
          <a:ln w="19050">
            <a:solidFill>
              <a:srgbClr val="FF6E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847850" y="123825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乘数末尾有</a:t>
            </a:r>
            <a:r>
              <a:rPr lang="en-US" altLang="zh-CN" sz="2800" dirty="0">
                <a:solidFill>
                  <a:srgbClr val="0000FF"/>
                </a:solidFill>
              </a:rPr>
              <a:t>0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6494762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9276873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0" name="连接符: 肘形 39"/>
          <p:cNvCxnSpPr>
            <a:stCxn id="29" idx="0"/>
            <a:endCxn id="39" idx="0"/>
          </p:cNvCxnSpPr>
          <p:nvPr/>
        </p:nvCxnSpPr>
        <p:spPr>
          <a:xfrm rot="5400000" flipH="1" flipV="1">
            <a:off x="8205887" y="657875"/>
            <a:ext cx="12700" cy="2782111"/>
          </a:xfrm>
          <a:prstGeom prst="bentConnector3">
            <a:avLst>
              <a:gd name="adj1" fmla="val 1800000"/>
            </a:avLst>
          </a:prstGeom>
          <a:ln w="19050">
            <a:solidFill>
              <a:srgbClr val="FF6E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7181850" y="123825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乘数中间有</a:t>
            </a:r>
            <a:r>
              <a:rPr lang="en-US" altLang="zh-CN" sz="2800" dirty="0">
                <a:solidFill>
                  <a:srgbClr val="0000FF"/>
                </a:solidFill>
              </a:rPr>
              <a:t>0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1" grpId="0"/>
      <p:bldP spid="25" grpId="0"/>
      <p:bldP spid="28" grpId="0"/>
      <p:bldP spid="29" grpId="0"/>
      <p:bldP spid="39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42"/>
          <p:cNvSpPr txBox="1"/>
          <p:nvPr/>
        </p:nvSpPr>
        <p:spPr>
          <a:xfrm>
            <a:off x="2436285" y="5344584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4</a:t>
            </a:r>
            <a:endParaRPr lang="zh-CN" altLang="en-US" sz="3600" b="1" spc="800" dirty="0"/>
          </a:p>
        </p:txBody>
      </p:sp>
      <p:sp>
        <p:nvSpPr>
          <p:cNvPr id="100" name="TextBox 45"/>
          <p:cNvSpPr txBox="1"/>
          <p:nvPr/>
        </p:nvSpPr>
        <p:spPr>
          <a:xfrm>
            <a:off x="3932767" y="5340351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0</a:t>
            </a:r>
            <a:endParaRPr lang="zh-CN" altLang="en-US" sz="3600" b="1" spc="800" dirty="0"/>
          </a:p>
        </p:txBody>
      </p:sp>
      <p:sp>
        <p:nvSpPr>
          <p:cNvPr id="101" name="TextBox 42"/>
          <p:cNvSpPr txBox="1"/>
          <p:nvPr/>
        </p:nvSpPr>
        <p:spPr>
          <a:xfrm>
            <a:off x="3185584" y="5344584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8</a:t>
            </a:r>
            <a:endParaRPr lang="zh-CN" altLang="en-US" sz="3600" b="1" spc="800" dirty="0"/>
          </a:p>
        </p:txBody>
      </p:sp>
      <p:grpSp>
        <p:nvGrpSpPr>
          <p:cNvPr id="95" name="组合 94"/>
          <p:cNvGrpSpPr/>
          <p:nvPr/>
        </p:nvGrpSpPr>
        <p:grpSpPr>
          <a:xfrm>
            <a:off x="2292848" y="5375692"/>
            <a:ext cx="2199777" cy="660704"/>
            <a:chOff x="2729286" y="3888894"/>
            <a:chExt cx="1826666" cy="548640"/>
          </a:xfrm>
          <a:solidFill>
            <a:schemeClr val="bg1"/>
          </a:solidFill>
        </p:grpSpPr>
        <p:sp>
          <p:nvSpPr>
            <p:cNvPr id="96" name="矩形: 圆角 95"/>
            <p:cNvSpPr/>
            <p:nvPr/>
          </p:nvSpPr>
          <p:spPr>
            <a:xfrm>
              <a:off x="4007312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97" name="矩形: 圆角 96"/>
            <p:cNvSpPr/>
            <p:nvPr/>
          </p:nvSpPr>
          <p:spPr>
            <a:xfrm>
              <a:off x="3368299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98" name="矩形: 圆角 97"/>
            <p:cNvSpPr/>
            <p:nvPr/>
          </p:nvSpPr>
          <p:spPr>
            <a:xfrm>
              <a:off x="2729286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  <p:sp>
        <p:nvSpPr>
          <p:cNvPr id="30" name="TextBox 28"/>
          <p:cNvSpPr txBox="1">
            <a:spLocks noChangeArrowheads="1"/>
          </p:cNvSpPr>
          <p:nvPr/>
        </p:nvSpPr>
        <p:spPr bwMode="auto">
          <a:xfrm>
            <a:off x="831070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240×2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1" name="TextBox 29"/>
          <p:cNvSpPr txBox="1">
            <a:spLocks noChangeArrowheads="1"/>
          </p:cNvSpPr>
          <p:nvPr/>
        </p:nvSpPr>
        <p:spPr bwMode="auto">
          <a:xfrm>
            <a:off x="3609629" y="2062257"/>
            <a:ext cx="2855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130×5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2" name="TextBox 30"/>
          <p:cNvSpPr txBox="1">
            <a:spLocks noChangeArrowheads="1"/>
          </p:cNvSpPr>
          <p:nvPr/>
        </p:nvSpPr>
        <p:spPr bwMode="auto">
          <a:xfrm>
            <a:off x="6386072" y="2062257"/>
            <a:ext cx="2853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203×3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3" name="TextBox 35"/>
          <p:cNvSpPr txBox="1">
            <a:spLocks noChangeArrowheads="1"/>
          </p:cNvSpPr>
          <p:nvPr/>
        </p:nvSpPr>
        <p:spPr bwMode="auto">
          <a:xfrm>
            <a:off x="9160399" y="2062257"/>
            <a:ext cx="2857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208×4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34" name="TextBox 36"/>
          <p:cNvSpPr txBox="1"/>
          <p:nvPr/>
        </p:nvSpPr>
        <p:spPr>
          <a:xfrm>
            <a:off x="2387600" y="3587751"/>
            <a:ext cx="25061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2  4  0</a:t>
            </a:r>
            <a:endParaRPr lang="zh-CN" altLang="en-US" sz="3600" b="1" spc="800" dirty="0"/>
          </a:p>
        </p:txBody>
      </p:sp>
      <p:sp>
        <p:nvSpPr>
          <p:cNvPr id="35" name="TextBox 38"/>
          <p:cNvSpPr txBox="1"/>
          <p:nvPr/>
        </p:nvSpPr>
        <p:spPr>
          <a:xfrm>
            <a:off x="1498601" y="4402667"/>
            <a:ext cx="927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×</a:t>
            </a:r>
            <a:endParaRPr lang="zh-CN" altLang="en-US" sz="3600" b="1" spc="800" dirty="0"/>
          </a:p>
        </p:txBody>
      </p:sp>
      <p:sp>
        <p:nvSpPr>
          <p:cNvPr id="36" name="TextBox 39"/>
          <p:cNvSpPr txBox="1"/>
          <p:nvPr/>
        </p:nvSpPr>
        <p:spPr>
          <a:xfrm>
            <a:off x="3895893" y="4347633"/>
            <a:ext cx="4729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2</a:t>
            </a:r>
            <a:endParaRPr lang="zh-CN" altLang="en-US" sz="3600" b="1" spc="8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1617133" y="5204884"/>
            <a:ext cx="3168651" cy="0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42"/>
          <p:cNvSpPr txBox="1"/>
          <p:nvPr/>
        </p:nvSpPr>
        <p:spPr>
          <a:xfrm>
            <a:off x="2435225" y="5340350"/>
            <a:ext cx="19219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4  8</a:t>
            </a:r>
            <a:endParaRPr lang="zh-CN" altLang="en-US" sz="3600" b="1" spc="800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3836671" y="3774017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5"/>
          <p:cNvSpPr txBox="1"/>
          <p:nvPr/>
        </p:nvSpPr>
        <p:spPr>
          <a:xfrm>
            <a:off x="3931709" y="5346700"/>
            <a:ext cx="4624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</a:rPr>
              <a:t>0</a:t>
            </a:r>
            <a:endParaRPr lang="zh-CN" altLang="en-US" sz="3600" b="1" spc="800" dirty="0">
              <a:solidFill>
                <a:srgbClr val="FF0000"/>
              </a:solidFill>
            </a:endParaRPr>
          </a:p>
        </p:txBody>
      </p:sp>
      <p:sp>
        <p:nvSpPr>
          <p:cNvPr id="43" name="TextBox 46"/>
          <p:cNvSpPr txBox="1">
            <a:spLocks noChangeArrowheads="1"/>
          </p:cNvSpPr>
          <p:nvPr/>
        </p:nvSpPr>
        <p:spPr bwMode="auto">
          <a:xfrm>
            <a:off x="2682463" y="2053790"/>
            <a:ext cx="14033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480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6520794" y="3019219"/>
            <a:ext cx="5172941" cy="3221168"/>
            <a:chOff x="5271589" y="2748453"/>
            <a:chExt cx="3880020" cy="2415635"/>
          </a:xfrm>
        </p:grpSpPr>
        <p:grpSp>
          <p:nvGrpSpPr>
            <p:cNvPr id="7191" name="组合 2"/>
            <p:cNvGrpSpPr/>
            <p:nvPr/>
          </p:nvGrpSpPr>
          <p:grpSpPr bwMode="auto">
            <a:xfrm flipH="1">
              <a:off x="5271589" y="2748453"/>
              <a:ext cx="2631762" cy="849100"/>
              <a:chOff x="1484241" y="2971844"/>
              <a:chExt cx="3930654" cy="1060105"/>
            </a:xfrm>
          </p:grpSpPr>
          <p:pic>
            <p:nvPicPr>
              <p:cNvPr id="7193" name="图片 41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4241" y="2971844"/>
                <a:ext cx="3930654" cy="1060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8" name="矩形 87"/>
              <p:cNvSpPr/>
              <p:nvPr/>
            </p:nvSpPr>
            <p:spPr bwMode="auto">
              <a:xfrm>
                <a:off x="2163553" y="3167442"/>
                <a:ext cx="3054384" cy="5521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3200" b="1" dirty="0">
                    <a:latin typeface="+mn-lt"/>
                    <a:ea typeface="+mn-ea"/>
                  </a:rPr>
                  <a:t>可以这样写。</a:t>
                </a:r>
                <a:endParaRPr lang="en-US" altLang="zh-CN" sz="3200" b="1" dirty="0">
                  <a:latin typeface="+mn-lt"/>
                  <a:ea typeface="+mn-ea"/>
                </a:endParaRPr>
              </a:p>
            </p:txBody>
          </p:sp>
        </p:grpSp>
        <p:pic>
          <p:nvPicPr>
            <p:cNvPr id="7192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5" r="725"/>
            <a:stretch>
              <a:fillRect/>
            </a:stretch>
          </p:blipFill>
          <p:spPr bwMode="auto">
            <a:xfrm>
              <a:off x="7716137" y="3084670"/>
              <a:ext cx="1435472" cy="207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852908" y="691747"/>
            <a:ext cx="11092180" cy="573405"/>
            <a:chOff x="1087" y="7328"/>
            <a:chExt cx="17468" cy="903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6666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下面是一组与</a:t>
              </a:r>
              <a:r>
                <a:rPr lang="en-US" altLang="zh-CN" sz="3600" b="1" dirty="0">
                  <a:latin typeface="+mn-lt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latin typeface="+mn-lt"/>
                  <a:ea typeface="黑体" panose="02010609060101010101" pitchFamily="49" charset="-122"/>
                </a:rPr>
                <a:t>有关的算式，请你用竖式算一算。</a:t>
              </a:r>
              <a:endParaRPr lang="zh-CN" altLang="en-US" sz="36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TextBox 42"/>
          <p:cNvSpPr txBox="1"/>
          <p:nvPr/>
        </p:nvSpPr>
        <p:spPr>
          <a:xfrm>
            <a:off x="7305524" y="5366356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6</a:t>
            </a:r>
            <a:endParaRPr lang="zh-CN" altLang="en-US" sz="3600" b="1" spc="800" dirty="0"/>
          </a:p>
        </p:txBody>
      </p:sp>
      <p:sp>
        <p:nvSpPr>
          <p:cNvPr id="15" name="TextBox 45"/>
          <p:cNvSpPr txBox="1"/>
          <p:nvPr/>
        </p:nvSpPr>
        <p:spPr>
          <a:xfrm>
            <a:off x="8846457" y="5372705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0</a:t>
            </a:r>
            <a:endParaRPr lang="zh-CN" altLang="en-US" sz="3600" b="1" spc="800" dirty="0"/>
          </a:p>
        </p:txBody>
      </p:sp>
      <p:sp>
        <p:nvSpPr>
          <p:cNvPr id="17" name="TextBox 42"/>
          <p:cNvSpPr txBox="1"/>
          <p:nvPr/>
        </p:nvSpPr>
        <p:spPr>
          <a:xfrm>
            <a:off x="8051650" y="5376939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sp>
        <p:nvSpPr>
          <p:cNvPr id="18" name="TextBox 36"/>
          <p:cNvSpPr txBox="1"/>
          <p:nvPr/>
        </p:nvSpPr>
        <p:spPr>
          <a:xfrm>
            <a:off x="7307641" y="3609523"/>
            <a:ext cx="25061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1  3  0</a:t>
            </a:r>
            <a:endParaRPr lang="zh-CN" altLang="en-US" sz="3600" b="1" spc="800" dirty="0"/>
          </a:p>
        </p:txBody>
      </p:sp>
      <p:sp>
        <p:nvSpPr>
          <p:cNvPr id="19" name="TextBox 38"/>
          <p:cNvSpPr txBox="1"/>
          <p:nvPr/>
        </p:nvSpPr>
        <p:spPr>
          <a:xfrm>
            <a:off x="6416525" y="4424439"/>
            <a:ext cx="92921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×</a:t>
            </a:r>
            <a:endParaRPr lang="zh-CN" altLang="en-US" sz="3600" b="1" spc="800" dirty="0"/>
          </a:p>
        </p:txBody>
      </p:sp>
      <p:sp>
        <p:nvSpPr>
          <p:cNvPr id="20" name="TextBox 39"/>
          <p:cNvSpPr txBox="1"/>
          <p:nvPr/>
        </p:nvSpPr>
        <p:spPr>
          <a:xfrm>
            <a:off x="8842693" y="4369405"/>
            <a:ext cx="5893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6537175" y="5226656"/>
            <a:ext cx="3168649" cy="0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667216" y="3795789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54"/>
          <p:cNvSpPr txBox="1"/>
          <p:nvPr/>
        </p:nvSpPr>
        <p:spPr>
          <a:xfrm>
            <a:off x="7777541" y="4760989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51505" y="5389844"/>
            <a:ext cx="2278835" cy="696246"/>
            <a:chOff x="2729286" y="3888894"/>
            <a:chExt cx="1795717" cy="548640"/>
          </a:xfrm>
          <a:solidFill>
            <a:schemeClr val="bg1"/>
          </a:solidFill>
        </p:grpSpPr>
        <p:sp>
          <p:nvSpPr>
            <p:cNvPr id="26" name="矩形: 圆角 25"/>
            <p:cNvSpPr/>
            <p:nvPr/>
          </p:nvSpPr>
          <p:spPr>
            <a:xfrm>
              <a:off x="3976363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3352824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2729286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  <p:sp>
        <p:nvSpPr>
          <p:cNvPr id="29" name="TextBox 45"/>
          <p:cNvSpPr txBox="1"/>
          <p:nvPr/>
        </p:nvSpPr>
        <p:spPr>
          <a:xfrm>
            <a:off x="8850161" y="5368472"/>
            <a:ext cx="496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</a:rPr>
              <a:t>0</a:t>
            </a:r>
            <a:endParaRPr lang="zh-CN" altLang="en-US" sz="3600" b="1" spc="800" dirty="0">
              <a:solidFill>
                <a:srgbClr val="FF0000"/>
              </a:solidFill>
            </a:endParaRPr>
          </a:p>
        </p:txBody>
      </p:sp>
      <p:sp>
        <p:nvSpPr>
          <p:cNvPr id="39" name="TextBox 51"/>
          <p:cNvSpPr txBox="1"/>
          <p:nvPr/>
        </p:nvSpPr>
        <p:spPr>
          <a:xfrm>
            <a:off x="8048474" y="5379056"/>
            <a:ext cx="4312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sp>
        <p:nvSpPr>
          <p:cNvPr id="40" name="TextBox 55"/>
          <p:cNvSpPr txBox="1"/>
          <p:nvPr/>
        </p:nvSpPr>
        <p:spPr>
          <a:xfrm>
            <a:off x="7299175" y="5387523"/>
            <a:ext cx="78316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6</a:t>
            </a:r>
            <a:endParaRPr lang="zh-CN" altLang="en-US" sz="3600" b="1" spc="800" dirty="0"/>
          </a:p>
        </p:txBody>
      </p:sp>
      <p:sp>
        <p:nvSpPr>
          <p:cNvPr id="44" name="TextBox 56"/>
          <p:cNvSpPr txBox="1">
            <a:spLocks noChangeArrowheads="1"/>
          </p:cNvSpPr>
          <p:nvPr/>
        </p:nvSpPr>
        <p:spPr bwMode="auto">
          <a:xfrm>
            <a:off x="5521054" y="2051111"/>
            <a:ext cx="14054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</a:rPr>
              <a:t>650</a:t>
            </a:r>
            <a:endParaRPr lang="zh-CN" altLang="en-US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TextBox 30"/>
          <p:cNvSpPr txBox="1">
            <a:spLocks noChangeArrowheads="1"/>
          </p:cNvSpPr>
          <p:nvPr/>
        </p:nvSpPr>
        <p:spPr bwMode="auto">
          <a:xfrm>
            <a:off x="6386072" y="2062257"/>
            <a:ext cx="28532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600" b="1" dirty="0">
                <a:latin typeface="+mn-lt"/>
              </a:rPr>
              <a:t>203×3</a:t>
            </a:r>
            <a:r>
              <a:rPr lang="zh-CN" altLang="en-US" sz="3600" b="1" dirty="0">
                <a:latin typeface="+mn-lt"/>
              </a:rPr>
              <a:t>＝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1160762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文本框 47"/>
          <p:cNvSpPr txBox="1"/>
          <p:nvPr/>
        </p:nvSpPr>
        <p:spPr bwMode="auto">
          <a:xfrm>
            <a:off x="3942873" y="2048930"/>
            <a:ext cx="640139" cy="65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5" name="连接符: 肘形 54"/>
          <p:cNvCxnSpPr/>
          <p:nvPr/>
        </p:nvCxnSpPr>
        <p:spPr>
          <a:xfrm rot="5400000" flipH="1" flipV="1">
            <a:off x="2871887" y="657875"/>
            <a:ext cx="12700" cy="2782111"/>
          </a:xfrm>
          <a:prstGeom prst="bentConnector3">
            <a:avLst>
              <a:gd name="adj1" fmla="val 1800000"/>
            </a:avLst>
          </a:prstGeom>
          <a:ln w="19050">
            <a:solidFill>
              <a:srgbClr val="FF6E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1847850" y="1238250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乘数末尾有</a:t>
            </a:r>
            <a:r>
              <a:rPr lang="en-US" altLang="zh-CN" sz="2800" dirty="0">
                <a:solidFill>
                  <a:srgbClr val="0000FF"/>
                </a:solidFill>
              </a:rPr>
              <a:t>0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48148E-6 L -0.06094 1.48148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L -0.06367 7.40741E-7 " pathEditMode="relative" rAng="0" ptsTypes="AA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34" grpId="0"/>
      <p:bldP spid="35" grpId="0"/>
      <p:bldP spid="36" grpId="0"/>
      <p:bldP spid="36" grpId="1"/>
      <p:bldP spid="36" grpId="2"/>
      <p:bldP spid="38" grpId="0"/>
      <p:bldP spid="42" grpId="0"/>
      <p:bldP spid="43" grpId="0"/>
      <p:bldP spid="9" grpId="0"/>
      <p:bldP spid="15" grpId="0"/>
      <p:bldP spid="17" grpId="0"/>
      <p:bldP spid="18" grpId="0"/>
      <p:bldP spid="19" grpId="0"/>
      <p:bldP spid="20" grpId="0"/>
      <p:bldP spid="20" grpId="1"/>
      <p:bldP spid="20" grpId="2"/>
      <p:bldP spid="24" grpId="0"/>
      <p:bldP spid="24" grpId="1"/>
      <p:bldP spid="24" grpId="2"/>
      <p:bldP spid="29" grpId="0"/>
      <p:bldP spid="39" grpId="0"/>
      <p:bldP spid="40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 flipH="1">
            <a:off x="895620" y="3540849"/>
            <a:ext cx="10356312" cy="221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末尾有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的三位数乘一位数的笔算方法：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相同数位对齐，从个位乘起，用一位数去乘三位数每一位上的数，任何数与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相乘的结果为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，故积的末尾也有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+mn-ea"/>
              </a:rPr>
              <a:t>0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+mn-ea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" name="TextBox 42"/>
          <p:cNvSpPr txBox="1"/>
          <p:nvPr/>
        </p:nvSpPr>
        <p:spPr>
          <a:xfrm>
            <a:off x="2436285" y="239925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4</a:t>
            </a:r>
            <a:endParaRPr lang="zh-CN" altLang="en-US" sz="3600" b="1" spc="800" dirty="0"/>
          </a:p>
        </p:txBody>
      </p:sp>
      <p:sp>
        <p:nvSpPr>
          <p:cNvPr id="3" name="TextBox 45"/>
          <p:cNvSpPr txBox="1"/>
          <p:nvPr/>
        </p:nvSpPr>
        <p:spPr>
          <a:xfrm>
            <a:off x="3932767" y="2395017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0</a:t>
            </a:r>
            <a:endParaRPr lang="zh-CN" altLang="en-US" sz="3600" b="1" spc="800" dirty="0"/>
          </a:p>
        </p:txBody>
      </p:sp>
      <p:sp>
        <p:nvSpPr>
          <p:cNvPr id="5" name="TextBox 42"/>
          <p:cNvSpPr txBox="1"/>
          <p:nvPr/>
        </p:nvSpPr>
        <p:spPr>
          <a:xfrm>
            <a:off x="3185584" y="2399250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8</a:t>
            </a:r>
            <a:endParaRPr lang="zh-CN" altLang="en-US" sz="3600" b="1" spc="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2292848" y="2430358"/>
            <a:ext cx="2199777" cy="660704"/>
            <a:chOff x="2729286" y="3888894"/>
            <a:chExt cx="1826666" cy="548640"/>
          </a:xfrm>
          <a:solidFill>
            <a:schemeClr val="bg1"/>
          </a:solidFill>
        </p:grpSpPr>
        <p:sp>
          <p:nvSpPr>
            <p:cNvPr id="7" name="矩形: 圆角 6"/>
            <p:cNvSpPr/>
            <p:nvPr/>
          </p:nvSpPr>
          <p:spPr>
            <a:xfrm>
              <a:off x="4007312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3368299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2729286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  <p:sp>
        <p:nvSpPr>
          <p:cNvPr id="10" name="TextBox 36"/>
          <p:cNvSpPr txBox="1"/>
          <p:nvPr/>
        </p:nvSpPr>
        <p:spPr>
          <a:xfrm>
            <a:off x="2387600" y="642417"/>
            <a:ext cx="25061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2  4  0</a:t>
            </a:r>
            <a:endParaRPr lang="zh-CN" altLang="en-US" sz="3600" b="1" spc="800" dirty="0"/>
          </a:p>
        </p:txBody>
      </p:sp>
      <p:sp>
        <p:nvSpPr>
          <p:cNvPr id="11" name="TextBox 38"/>
          <p:cNvSpPr txBox="1"/>
          <p:nvPr/>
        </p:nvSpPr>
        <p:spPr>
          <a:xfrm>
            <a:off x="1498601" y="1457333"/>
            <a:ext cx="927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×</a:t>
            </a:r>
            <a:endParaRPr lang="zh-CN" altLang="en-US" sz="3600" b="1" spc="800" dirty="0"/>
          </a:p>
        </p:txBody>
      </p:sp>
      <p:sp>
        <p:nvSpPr>
          <p:cNvPr id="12" name="TextBox 39"/>
          <p:cNvSpPr txBox="1"/>
          <p:nvPr/>
        </p:nvSpPr>
        <p:spPr>
          <a:xfrm>
            <a:off x="3145123" y="1402299"/>
            <a:ext cx="4729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2</a:t>
            </a:r>
            <a:endParaRPr lang="zh-CN" altLang="en-US" sz="3600" b="1" spc="80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617133" y="2259550"/>
            <a:ext cx="3168651" cy="0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2"/>
          <p:cNvSpPr txBox="1"/>
          <p:nvPr/>
        </p:nvSpPr>
        <p:spPr>
          <a:xfrm>
            <a:off x="2435225" y="2395016"/>
            <a:ext cx="19219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4  8</a:t>
            </a:r>
            <a:endParaRPr lang="zh-CN" altLang="en-US" sz="3600" b="1" spc="8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3836671" y="828683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5"/>
          <p:cNvSpPr txBox="1"/>
          <p:nvPr/>
        </p:nvSpPr>
        <p:spPr>
          <a:xfrm>
            <a:off x="3931709" y="2401366"/>
            <a:ext cx="4624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</a:rPr>
              <a:t>0</a:t>
            </a:r>
            <a:endParaRPr lang="zh-CN" altLang="en-US" sz="3600" b="1" spc="800" dirty="0">
              <a:solidFill>
                <a:srgbClr val="FF0000"/>
              </a:solidFill>
            </a:endParaRPr>
          </a:p>
        </p:txBody>
      </p:sp>
      <p:sp>
        <p:nvSpPr>
          <p:cNvPr id="17" name="TextBox 42"/>
          <p:cNvSpPr txBox="1"/>
          <p:nvPr/>
        </p:nvSpPr>
        <p:spPr>
          <a:xfrm>
            <a:off x="7305524" y="2421022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6</a:t>
            </a:r>
            <a:endParaRPr lang="zh-CN" altLang="en-US" sz="3600" b="1" spc="800" dirty="0"/>
          </a:p>
        </p:txBody>
      </p:sp>
      <p:sp>
        <p:nvSpPr>
          <p:cNvPr id="18" name="TextBox 45"/>
          <p:cNvSpPr txBox="1"/>
          <p:nvPr/>
        </p:nvSpPr>
        <p:spPr>
          <a:xfrm>
            <a:off x="8846457" y="2427371"/>
            <a:ext cx="7535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0</a:t>
            </a:r>
            <a:endParaRPr lang="zh-CN" altLang="en-US" sz="3600" b="1" spc="800" dirty="0"/>
          </a:p>
        </p:txBody>
      </p:sp>
      <p:sp>
        <p:nvSpPr>
          <p:cNvPr id="19" name="TextBox 42"/>
          <p:cNvSpPr txBox="1"/>
          <p:nvPr/>
        </p:nvSpPr>
        <p:spPr>
          <a:xfrm>
            <a:off x="8051650" y="2431605"/>
            <a:ext cx="8001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sp>
        <p:nvSpPr>
          <p:cNvPr id="20" name="TextBox 36"/>
          <p:cNvSpPr txBox="1"/>
          <p:nvPr/>
        </p:nvSpPr>
        <p:spPr>
          <a:xfrm>
            <a:off x="7307641" y="664189"/>
            <a:ext cx="250613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1  3  0</a:t>
            </a:r>
            <a:endParaRPr lang="zh-CN" altLang="en-US" sz="3600" b="1" spc="800" dirty="0"/>
          </a:p>
        </p:txBody>
      </p:sp>
      <p:sp>
        <p:nvSpPr>
          <p:cNvPr id="21" name="TextBox 38"/>
          <p:cNvSpPr txBox="1"/>
          <p:nvPr/>
        </p:nvSpPr>
        <p:spPr>
          <a:xfrm>
            <a:off x="6416525" y="1479105"/>
            <a:ext cx="92921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×</a:t>
            </a:r>
            <a:endParaRPr lang="zh-CN" altLang="en-US" sz="3600" b="1" spc="800" dirty="0"/>
          </a:p>
        </p:txBody>
      </p:sp>
      <p:sp>
        <p:nvSpPr>
          <p:cNvPr id="22" name="TextBox 39"/>
          <p:cNvSpPr txBox="1"/>
          <p:nvPr/>
        </p:nvSpPr>
        <p:spPr>
          <a:xfrm>
            <a:off x="8063047" y="1424071"/>
            <a:ext cx="5893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6537175" y="2281322"/>
            <a:ext cx="3168649" cy="0"/>
          </a:xfrm>
          <a:prstGeom prst="line">
            <a:avLst/>
          </a:prstGeom>
          <a:ln w="254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667216" y="850455"/>
            <a:ext cx="0" cy="129540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54"/>
          <p:cNvSpPr txBox="1"/>
          <p:nvPr/>
        </p:nvSpPr>
        <p:spPr>
          <a:xfrm>
            <a:off x="7777541" y="1815655"/>
            <a:ext cx="565149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spc="800" dirty="0">
                <a:solidFill>
                  <a:srgbClr val="FF0000"/>
                </a:solidFill>
              </a:rPr>
              <a:t>1</a:t>
            </a:r>
            <a:endParaRPr lang="zh-CN" altLang="en-US" sz="2000" b="1" spc="800" dirty="0">
              <a:solidFill>
                <a:srgbClr val="FF0000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151505" y="2444510"/>
            <a:ext cx="2278835" cy="696246"/>
            <a:chOff x="2729286" y="3888894"/>
            <a:chExt cx="1795717" cy="548640"/>
          </a:xfrm>
          <a:solidFill>
            <a:schemeClr val="bg1"/>
          </a:solidFill>
        </p:grpSpPr>
        <p:sp>
          <p:nvSpPr>
            <p:cNvPr id="27" name="矩形: 圆角 26"/>
            <p:cNvSpPr/>
            <p:nvPr/>
          </p:nvSpPr>
          <p:spPr>
            <a:xfrm>
              <a:off x="3976363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3352824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2729286" y="3888894"/>
              <a:ext cx="548640" cy="548640"/>
            </a:xfrm>
            <a:prstGeom prst="roundRect">
              <a:avLst/>
            </a:prstGeom>
            <a:grpFill/>
            <a:ln>
              <a:solidFill>
                <a:srgbClr val="D844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b="1" dirty="0"/>
            </a:p>
          </p:txBody>
        </p:sp>
      </p:grpSp>
      <p:sp>
        <p:nvSpPr>
          <p:cNvPr id="30" name="TextBox 45"/>
          <p:cNvSpPr txBox="1"/>
          <p:nvPr/>
        </p:nvSpPr>
        <p:spPr>
          <a:xfrm>
            <a:off x="8850161" y="2423138"/>
            <a:ext cx="496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>
                <a:solidFill>
                  <a:srgbClr val="FF0000"/>
                </a:solidFill>
              </a:rPr>
              <a:t>0</a:t>
            </a:r>
            <a:endParaRPr lang="zh-CN" altLang="en-US" sz="3600" b="1" spc="800" dirty="0">
              <a:solidFill>
                <a:srgbClr val="FF0000"/>
              </a:solidFill>
            </a:endParaRPr>
          </a:p>
        </p:txBody>
      </p:sp>
      <p:sp>
        <p:nvSpPr>
          <p:cNvPr id="31" name="TextBox 51"/>
          <p:cNvSpPr txBox="1"/>
          <p:nvPr/>
        </p:nvSpPr>
        <p:spPr>
          <a:xfrm>
            <a:off x="8048474" y="2433722"/>
            <a:ext cx="4312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5</a:t>
            </a:r>
            <a:endParaRPr lang="zh-CN" altLang="en-US" sz="3600" b="1" spc="800" dirty="0"/>
          </a:p>
        </p:txBody>
      </p:sp>
      <p:sp>
        <p:nvSpPr>
          <p:cNvPr id="32" name="TextBox 55"/>
          <p:cNvSpPr txBox="1"/>
          <p:nvPr/>
        </p:nvSpPr>
        <p:spPr>
          <a:xfrm>
            <a:off x="7299175" y="2442189"/>
            <a:ext cx="78316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spc="800" dirty="0"/>
              <a:t>6</a:t>
            </a:r>
            <a:endParaRPr lang="zh-CN" altLang="en-US" sz="3600" b="1" spc="8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1665</Words>
  <Application>WPS 演示</Application>
  <PresentationFormat>宽屏</PresentationFormat>
  <Paragraphs>488</Paragraphs>
  <Slides>20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515</cp:revision>
  <dcterms:created xsi:type="dcterms:W3CDTF">2015-08-27T07:30:00Z</dcterms:created>
  <dcterms:modified xsi:type="dcterms:W3CDTF">2026-02-28T07:09:30Z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D3EF8201A04146A991B9637AE531F348_12</vt:lpwstr>
  </property>
</Properties>
</file>