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3" r:id="rId3"/>
    <p:sldId id="410" r:id="rId5"/>
    <p:sldId id="368" r:id="rId6"/>
    <p:sldId id="408" r:id="rId7"/>
    <p:sldId id="417" r:id="rId8"/>
    <p:sldId id="421" r:id="rId9"/>
    <p:sldId id="411" r:id="rId10"/>
    <p:sldId id="429" r:id="rId11"/>
    <p:sldId id="412" r:id="rId12"/>
    <p:sldId id="413" r:id="rId13"/>
    <p:sldId id="275" r:id="rId14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1pPr>
    <a:lvl2pPr marL="609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2pPr>
    <a:lvl3pPr marL="1219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3pPr>
    <a:lvl4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4pPr>
    <a:lvl5pPr marL="2438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5pPr>
    <a:lvl6pPr marL="3048000" algn="l" defTabSz="12192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6pPr>
    <a:lvl7pPr marL="3657600" algn="l" defTabSz="12192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7pPr>
    <a:lvl8pPr marL="4267200" algn="l" defTabSz="12192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8pPr>
    <a:lvl9pPr marL="4876800" algn="l" defTabSz="12192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orient="horz" pos="951" userDrawn="1">
          <p15:clr>
            <a:srgbClr val="A4A3A4"/>
          </p15:clr>
        </p15:guide>
        <p15:guide id="3" orient="horz" pos="3960" userDrawn="1">
          <p15:clr>
            <a:srgbClr val="A4A3A4"/>
          </p15:clr>
        </p15:guide>
        <p15:guide id="4" pos="211" userDrawn="1">
          <p15:clr>
            <a:srgbClr val="A4A3A4"/>
          </p15:clr>
        </p15:guide>
        <p15:guide id="5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CDCD"/>
    <a:srgbClr val="CDFFFF"/>
    <a:srgbClr val="66FFFF"/>
    <a:srgbClr val="FFDB69"/>
    <a:srgbClr val="FFFFFF"/>
    <a:srgbClr val="FFC000"/>
    <a:srgbClr val="000000"/>
    <a:srgbClr val="FC5185"/>
    <a:srgbClr val="FFFF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44" autoAdjust="0"/>
    <p:restoredTop sz="95238" autoAdjust="0"/>
  </p:normalViewPr>
  <p:slideViewPr>
    <p:cSldViewPr snapToGrid="0" showGuides="1">
      <p:cViewPr varScale="1">
        <p:scale>
          <a:sx n="113" d="100"/>
          <a:sy n="113" d="100"/>
        </p:scale>
        <p:origin x="444" y="96"/>
      </p:cViewPr>
      <p:guideLst>
        <p:guide orient="horz" pos="2160"/>
        <p:guide orient="horz" pos="951"/>
        <p:guide orient="horz" pos="3960"/>
        <p:guide pos="21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55265C4-59D7-4E02-B042-CDDCF7C7EC86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fld id="{D8F31082-567F-4DDD-AD91-D66B5C9FDBB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355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fld id="{052876F6-7D53-4288-A4E3-FECF0E6DADC0}" type="slidenum">
              <a:rPr lang="zh-CN" altLang="en-US">
                <a:latin typeface="等线" panose="02010600030101010101" pitchFamily="2" charset="-122"/>
                <a:ea typeface="等线" panose="02010600030101010101" pitchFamily="2" charset="-122"/>
              </a:rPr>
            </a:fld>
            <a:endParaRPr lang="zh-CN" altLang="en-US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204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D088B674-C09D-48D2-B395-3D7B4CCFD946}" type="slidenum">
              <a:rPr lang="zh-CN" altLang="en-US">
                <a:ea typeface="黑体" panose="02010609060101010101" pitchFamily="49" charset="-122"/>
              </a:rPr>
            </a:fld>
            <a:endParaRPr lang="zh-CN" altLang="en-US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313267" y="318410"/>
            <a:ext cx="11565467" cy="622118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5" name="图片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046519" y="410633"/>
            <a:ext cx="786013" cy="770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23" r="3510"/>
          <a:stretch>
            <a:fillRect/>
          </a:stretch>
        </p:blipFill>
        <p:spPr bwMode="auto">
          <a:xfrm>
            <a:off x="123826" y="260648"/>
            <a:ext cx="12068175" cy="6347288"/>
          </a:xfrm>
          <a:prstGeom prst="rect">
            <a:avLst/>
          </a:prstGeom>
          <a:noFill/>
          <a:ln>
            <a:noFill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853479" y="288713"/>
            <a:ext cx="786013" cy="770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" y="318410"/>
            <a:ext cx="12192000" cy="622118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405987" y="397933"/>
            <a:ext cx="786013" cy="770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6185"/>
            <a:ext cx="10515600" cy="1325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6684"/>
            <a:ext cx="10515600" cy="4349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73EE28C-7DA0-4654-A463-32401104F180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618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600">
                <a:solidFill>
                  <a:srgbClr val="898989"/>
                </a:solidFill>
              </a:defRPr>
            </a:lvl1pPr>
          </a:lstStyle>
          <a:p>
            <a:fld id="{C051BA18-9F63-4296-9F1B-A50644625EB8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5pPr>
      <a:lvl6pPr marL="609600" algn="l" rtl="0" fontAlgn="base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1219200" algn="l" rtl="0" fontAlgn="base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2438400" algn="l" rtl="0" fontAlgn="base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304800" indent="-304800" algn="l" rtl="0" eaLnBrk="0" fontAlgn="base" hangingPunct="0">
        <a:lnSpc>
          <a:spcPct val="90000"/>
        </a:lnSpc>
        <a:spcBef>
          <a:spcPts val="1335"/>
        </a:spcBef>
        <a:spcAft>
          <a:spcPct val="0"/>
        </a:spcAft>
        <a:buFont typeface="Arial" panose="020B0604020202020204" pitchFamily="34" charset="0"/>
        <a:buChar char="•"/>
        <a:defRPr sz="3735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0480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1788160" y="1442720"/>
            <a:ext cx="8615680" cy="3972560"/>
          </a:xfrm>
          <a:prstGeom prst="roundRect">
            <a:avLst>
              <a:gd name="adj" fmla="val 11036"/>
            </a:avLst>
          </a:prstGeom>
          <a:solidFill>
            <a:schemeClr val="lt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63500">
            <a:bevelB w="152400" h="304800"/>
            <a:contourClr>
              <a:srgbClr val="FFFFFF"/>
            </a:contourClr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531" name="矩形 2"/>
          <p:cNvSpPr>
            <a:spLocks noChangeArrowheads="1"/>
          </p:cNvSpPr>
          <p:nvPr/>
        </p:nvSpPr>
        <p:spPr bwMode="auto">
          <a:xfrm>
            <a:off x="5102648" y="2274839"/>
            <a:ext cx="4618144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7200" b="1" dirty="0">
                <a:solidFill>
                  <a:srgbClr val="000000"/>
                </a:solidFill>
                <a:latin typeface="楷体" panose="02010609060101010101" pitchFamily="49" charset="-122"/>
              </a:rPr>
              <a:t>去游乐园（</a:t>
            </a:r>
            <a:r>
              <a:rPr lang="en-US" altLang="zh-CN" sz="7200" b="1" dirty="0">
                <a:solidFill>
                  <a:srgbClr val="000000"/>
                </a:solidFill>
                <a:latin typeface="楷体" panose="02010609060101010101" pitchFamily="49" charset="-122"/>
              </a:rPr>
              <a:t>2</a:t>
            </a:r>
            <a:r>
              <a:rPr lang="zh-CN" altLang="en-US" sz="7200" b="1" dirty="0">
                <a:solidFill>
                  <a:srgbClr val="000000"/>
                </a:solidFill>
                <a:latin typeface="楷体" panose="02010609060101010101" pitchFamily="49" charset="-122"/>
              </a:rPr>
              <a:t>）</a:t>
            </a:r>
            <a:endParaRPr lang="zh-CN" altLang="en-US" sz="7200" b="1" dirty="0">
              <a:solidFill>
                <a:srgbClr val="000000"/>
              </a:solidFill>
              <a:latin typeface="楷体" panose="02010609060101010101" pitchFamily="49" charset="-122"/>
            </a:endParaRPr>
          </a:p>
        </p:txBody>
      </p:sp>
      <p:sp useBgFill="1">
        <p:nvSpPr>
          <p:cNvPr id="11" name="任意多边形: 形状 10"/>
          <p:cNvSpPr/>
          <p:nvPr/>
        </p:nvSpPr>
        <p:spPr>
          <a:xfrm>
            <a:off x="1788161" y="2473960"/>
            <a:ext cx="2682241" cy="1910080"/>
          </a:xfrm>
          <a:custGeom>
            <a:avLst/>
            <a:gdLst>
              <a:gd name="connsiteX0" fmla="*/ 0 w 2011681"/>
              <a:gd name="connsiteY0" fmla="*/ 0 h 1432560"/>
              <a:gd name="connsiteX1" fmla="*/ 1853584 w 2011681"/>
              <a:gd name="connsiteY1" fmla="*/ 0 h 1432560"/>
              <a:gd name="connsiteX2" fmla="*/ 2011681 w 2011681"/>
              <a:gd name="connsiteY2" fmla="*/ 158097 h 1432560"/>
              <a:gd name="connsiteX3" fmla="*/ 2011681 w 2011681"/>
              <a:gd name="connsiteY3" fmla="*/ 1274463 h 1432560"/>
              <a:gd name="connsiteX4" fmla="*/ 1853584 w 2011681"/>
              <a:gd name="connsiteY4" fmla="*/ 1432560 h 1432560"/>
              <a:gd name="connsiteX5" fmla="*/ 0 w 2011681"/>
              <a:gd name="connsiteY5" fmla="*/ 1432560 h 1432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11681" h="1432560">
                <a:moveTo>
                  <a:pt x="0" y="0"/>
                </a:moveTo>
                <a:lnTo>
                  <a:pt x="1853584" y="0"/>
                </a:lnTo>
                <a:cubicBezTo>
                  <a:pt x="1940899" y="0"/>
                  <a:pt x="2011681" y="70782"/>
                  <a:pt x="2011681" y="158097"/>
                </a:cubicBezTo>
                <a:lnTo>
                  <a:pt x="2011681" y="1274463"/>
                </a:lnTo>
                <a:cubicBezTo>
                  <a:pt x="2011681" y="1361778"/>
                  <a:pt x="1940899" y="1432560"/>
                  <a:pt x="1853584" y="1432560"/>
                </a:cubicBezTo>
                <a:lnTo>
                  <a:pt x="0" y="1432560"/>
                </a:lnTo>
                <a:close/>
              </a:path>
            </a:pathLst>
          </a:cu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63500">
            <a:bevelB w="152400" h="304800"/>
            <a:contourClr>
              <a:srgbClr val="FFFFFF"/>
            </a:contourClr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>
            <a:off x="5039360" y="2438400"/>
            <a:ext cx="0" cy="1945640"/>
          </a:xfrm>
          <a:prstGeom prst="line">
            <a:avLst/>
          </a:prstGeom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2800986" y="2875003"/>
            <a:ext cx="59503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400" b="1" dirty="0"/>
              <a:t>1</a:t>
            </a:r>
            <a:endParaRPr lang="zh-CN" altLang="en-US" sz="6400" b="1" dirty="0"/>
          </a:p>
        </p:txBody>
      </p:sp>
      <p:sp>
        <p:nvSpPr>
          <p:cNvPr id="15" name="副标题 2"/>
          <p:cNvSpPr txBox="1"/>
          <p:nvPr/>
        </p:nvSpPr>
        <p:spPr bwMode="auto">
          <a:xfrm>
            <a:off x="5278120" y="4640581"/>
            <a:ext cx="4267200" cy="510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ctr" anchorCtr="0" compatLnSpc="1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865" dirty="0">
                <a:latin typeface="+mj-ea"/>
                <a:ea typeface="+mj-ea"/>
              </a:rPr>
              <a:t>北师大版</a:t>
            </a:r>
            <a:r>
              <a:rPr lang="zh-CN" altLang="en-US" sz="1865">
                <a:latin typeface="+mj-ea"/>
                <a:ea typeface="+mj-ea"/>
              </a:rPr>
              <a:t>三年级下册</a:t>
            </a:r>
            <a:endParaRPr lang="zh-CN" altLang="en-US" sz="1865" dirty="0"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5577820" y="2533650"/>
            <a:ext cx="5448300" cy="609600"/>
          </a:xfrm>
          <a:prstGeom prst="rect">
            <a:avLst/>
          </a:prstGeom>
          <a:solidFill>
            <a:srgbClr val="FFCDC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490564" y="2438400"/>
            <a:ext cx="10840456" cy="14761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）“六一”儿童节期间，买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10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张学生票赠送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张学生票。两个小组师生买门票共需要多少元？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33758" y="1154941"/>
            <a:ext cx="2138092" cy="936347"/>
          </a:xfrm>
          <a:prstGeom prst="rect">
            <a:avLst/>
          </a:prstGeom>
          <a:solidFill>
            <a:srgbClr val="FFDB69"/>
          </a:solidFill>
          <a:ln w="28575">
            <a:solidFill>
              <a:srgbClr val="FFC00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/>
              <a:t> 成人票 </a:t>
            </a:r>
            <a:r>
              <a:rPr lang="en-US" altLang="zh-CN" sz="2400" b="1" dirty="0"/>
              <a:t>15 </a:t>
            </a:r>
            <a:r>
              <a:rPr lang="zh-CN" altLang="en-US" sz="2400" b="1" dirty="0"/>
              <a:t>元</a:t>
            </a:r>
            <a:endParaRPr lang="en-US" altLang="zh-CN" sz="2400" b="1" dirty="0"/>
          </a:p>
          <a:p>
            <a:pPr>
              <a:lnSpc>
                <a:spcPct val="120000"/>
              </a:lnSpc>
            </a:pPr>
            <a:r>
              <a:rPr lang="zh-CN" altLang="en-US" sz="2400" b="1" dirty="0"/>
              <a:t> 学生票 </a:t>
            </a:r>
            <a:r>
              <a:rPr lang="en-US" altLang="zh-CN" sz="2400" b="1" dirty="0"/>
              <a:t>8 </a:t>
            </a:r>
            <a:r>
              <a:rPr lang="zh-CN" altLang="en-US" sz="2400" b="1" dirty="0"/>
              <a:t>元</a:t>
            </a:r>
            <a:endParaRPr lang="zh-CN" altLang="en-US" sz="2400" b="1" dirty="0"/>
          </a:p>
        </p:txBody>
      </p:sp>
      <p:grpSp>
        <p:nvGrpSpPr>
          <p:cNvPr id="9" name="组合 8"/>
          <p:cNvGrpSpPr/>
          <p:nvPr/>
        </p:nvGrpSpPr>
        <p:grpSpPr>
          <a:xfrm>
            <a:off x="3890963" y="990391"/>
            <a:ext cx="3206750" cy="1265447"/>
            <a:chOff x="838200" y="5046453"/>
            <a:chExt cx="3206750" cy="1265447"/>
          </a:xfrm>
        </p:grpSpPr>
        <p:sp>
          <p:nvSpPr>
            <p:cNvPr id="10" name="对话气泡: 圆角矩形 9"/>
            <p:cNvSpPr/>
            <p:nvPr/>
          </p:nvSpPr>
          <p:spPr>
            <a:xfrm>
              <a:off x="838200" y="5046453"/>
              <a:ext cx="3178175" cy="1265447"/>
            </a:xfrm>
            <a:prstGeom prst="wedgeRoundRectCallout">
              <a:avLst>
                <a:gd name="adj1" fmla="val 31239"/>
                <a:gd name="adj2" fmla="val 11824"/>
                <a:gd name="adj3" fmla="val 16667"/>
              </a:avLst>
            </a:prstGeom>
            <a:solidFill>
              <a:srgbClr val="FFFFFF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908648" y="5088530"/>
              <a:ext cx="3136302" cy="115236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800" dirty="0"/>
                <a:t>金丝猴小组来了</a:t>
              </a:r>
              <a:r>
                <a:rPr lang="en-US" altLang="zh-CN" sz="2800" dirty="0"/>
                <a:t>14</a:t>
              </a:r>
              <a:r>
                <a:rPr lang="zh-CN" altLang="en-US" sz="2800" dirty="0"/>
                <a:t>名学生和</a:t>
              </a:r>
              <a:r>
                <a:rPr lang="en-US" altLang="zh-CN" sz="2800" dirty="0"/>
                <a:t>1</a:t>
              </a:r>
              <a:r>
                <a:rPr lang="zh-CN" altLang="en-US" sz="2800" dirty="0"/>
                <a:t>名老师</a:t>
              </a:r>
              <a:endParaRPr lang="zh-CN" altLang="en-US" sz="2800" dirty="0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616825" y="990391"/>
            <a:ext cx="3251201" cy="1265447"/>
            <a:chOff x="838200" y="5046453"/>
            <a:chExt cx="1897415" cy="1265447"/>
          </a:xfrm>
        </p:grpSpPr>
        <p:sp>
          <p:nvSpPr>
            <p:cNvPr id="22" name="对话气泡: 圆角矩形 21"/>
            <p:cNvSpPr/>
            <p:nvPr/>
          </p:nvSpPr>
          <p:spPr>
            <a:xfrm>
              <a:off x="838200" y="5046453"/>
              <a:ext cx="1897415" cy="1265447"/>
            </a:xfrm>
            <a:prstGeom prst="wedgeRoundRectCallout">
              <a:avLst>
                <a:gd name="adj1" fmla="val 20075"/>
                <a:gd name="adj2" fmla="val -1976"/>
                <a:gd name="adj3" fmla="val 16667"/>
              </a:avLst>
            </a:prstGeom>
            <a:solidFill>
              <a:srgbClr val="FFFFFF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897495" y="5098055"/>
              <a:ext cx="1804767" cy="115236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800" dirty="0"/>
                <a:t>熊猫小组来了</a:t>
              </a:r>
              <a:r>
                <a:rPr lang="en-US" altLang="zh-CN" sz="2800" dirty="0"/>
                <a:t>15</a:t>
              </a:r>
              <a:r>
                <a:rPr lang="zh-CN" altLang="en-US" sz="2800" dirty="0"/>
                <a:t>名学生和</a:t>
              </a:r>
              <a:r>
                <a:rPr lang="en-US" altLang="zh-CN" sz="2800" dirty="0"/>
                <a:t>1</a:t>
              </a:r>
              <a:r>
                <a:rPr lang="zh-CN" altLang="en-US" sz="2800" dirty="0"/>
                <a:t>名老师</a:t>
              </a:r>
              <a:endParaRPr lang="zh-CN" altLang="en-US" sz="2800" dirty="0"/>
            </a:p>
          </p:txBody>
        </p:sp>
      </p:grpSp>
      <p:sp>
        <p:nvSpPr>
          <p:cNvPr id="26" name="TextBox 13"/>
          <p:cNvSpPr txBox="1">
            <a:spLocks noChangeArrowheads="1"/>
          </p:cNvSpPr>
          <p:nvPr/>
        </p:nvSpPr>
        <p:spPr bwMode="auto">
          <a:xfrm>
            <a:off x="6641447" y="3420254"/>
            <a:ext cx="406740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+mj-ea"/>
              </a:rPr>
              <a:t>可以赠送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+mj-ea"/>
              </a:rPr>
              <a:t>2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+mj-ea"/>
              </a:rPr>
              <a:t>张学生票</a:t>
            </a:r>
            <a:endParaRPr lang="zh-CN" altLang="en-US" sz="2400" b="1" dirty="0">
              <a:solidFill>
                <a:srgbClr val="0000FF"/>
              </a:solidFill>
              <a:latin typeface="+mn-lt"/>
              <a:ea typeface="+mj-ea"/>
            </a:endParaRPr>
          </a:p>
        </p:txBody>
      </p:sp>
      <p:sp>
        <p:nvSpPr>
          <p:cNvPr id="30" name="TextBox 13"/>
          <p:cNvSpPr txBox="1">
            <a:spLocks noChangeArrowheads="1"/>
          </p:cNvSpPr>
          <p:nvPr/>
        </p:nvSpPr>
        <p:spPr bwMode="auto">
          <a:xfrm>
            <a:off x="3049439" y="4403759"/>
            <a:ext cx="633023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000" b="1" dirty="0">
                <a:solidFill>
                  <a:srgbClr val="FF0000"/>
                </a:solidFill>
                <a:latin typeface="+mn-lt"/>
                <a:ea typeface="+mn-ea"/>
              </a:rPr>
              <a:t>127 + 135 </a:t>
            </a:r>
            <a:r>
              <a:rPr lang="zh-CN" altLang="en-US" sz="3000" b="1" dirty="0">
                <a:solidFill>
                  <a:srgbClr val="FF0000"/>
                </a:solidFill>
                <a:latin typeface="+mn-lt"/>
                <a:ea typeface="+mn-ea"/>
              </a:rPr>
              <a:t>－ </a:t>
            </a:r>
            <a:r>
              <a:rPr lang="en-US" altLang="zh-CN" sz="3000" b="1" dirty="0">
                <a:solidFill>
                  <a:srgbClr val="FF0000"/>
                </a:solidFill>
                <a:latin typeface="+mn-lt"/>
                <a:ea typeface="+mn-ea"/>
              </a:rPr>
              <a:t>8 </a:t>
            </a:r>
            <a:r>
              <a:rPr lang="zh-CN" altLang="en-US" sz="3000" b="1" dirty="0">
                <a:solidFill>
                  <a:srgbClr val="FF0000"/>
                </a:solidFill>
                <a:latin typeface="+mn-lt"/>
                <a:ea typeface="+mn-ea"/>
              </a:rPr>
              <a:t>－ </a:t>
            </a:r>
            <a:r>
              <a:rPr lang="en-US" altLang="zh-CN" sz="3000" b="1" dirty="0">
                <a:solidFill>
                  <a:srgbClr val="FF0000"/>
                </a:solidFill>
                <a:latin typeface="+mn-lt"/>
                <a:ea typeface="+mn-ea"/>
              </a:rPr>
              <a:t>8 = 246</a:t>
            </a:r>
            <a:r>
              <a:rPr lang="zh-CN" altLang="en-US" sz="3000" b="1" dirty="0">
                <a:solidFill>
                  <a:srgbClr val="FF0000"/>
                </a:solidFill>
                <a:latin typeface="+mn-lt"/>
                <a:ea typeface="+mn-ea"/>
              </a:rPr>
              <a:t>（元）</a:t>
            </a:r>
            <a:endParaRPr lang="zh-CN" altLang="en-US" sz="30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1" name="TextBox 13"/>
          <p:cNvSpPr txBox="1">
            <a:spLocks noChangeArrowheads="1"/>
          </p:cNvSpPr>
          <p:nvPr/>
        </p:nvSpPr>
        <p:spPr bwMode="auto">
          <a:xfrm>
            <a:off x="4194502" y="5431280"/>
            <a:ext cx="401319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3000" b="1" dirty="0">
                <a:solidFill>
                  <a:srgbClr val="FF0000"/>
                </a:solidFill>
                <a:latin typeface="+mn-lt"/>
                <a:ea typeface="+mn-ea"/>
              </a:rPr>
              <a:t>答：一共需要</a:t>
            </a:r>
            <a:r>
              <a:rPr lang="en-US" altLang="zh-CN" sz="3000" b="1" dirty="0">
                <a:solidFill>
                  <a:srgbClr val="FF0000"/>
                </a:solidFill>
                <a:latin typeface="+mn-lt"/>
                <a:ea typeface="+mn-ea"/>
              </a:rPr>
              <a:t>246</a:t>
            </a:r>
            <a:r>
              <a:rPr lang="zh-CN" altLang="en-US" sz="3000" b="1" dirty="0">
                <a:solidFill>
                  <a:srgbClr val="FF0000"/>
                </a:solidFill>
                <a:latin typeface="+mn-lt"/>
                <a:ea typeface="+mn-ea"/>
              </a:rPr>
              <a:t>元。</a:t>
            </a:r>
            <a:endParaRPr lang="zh-CN" altLang="en-US" sz="30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/>
      <p:bldP spid="30" grpId="0"/>
      <p:bldP spid="3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71597" y="660606"/>
            <a:ext cx="2848375" cy="613860"/>
            <a:chOff x="321626" y="379951"/>
            <a:chExt cx="3245485" cy="699442"/>
          </a:xfrm>
        </p:grpSpPr>
        <p:sp>
          <p:nvSpPr>
            <p:cNvPr id="3" name="Block Arc 15"/>
            <p:cNvSpPr/>
            <p:nvPr/>
          </p:nvSpPr>
          <p:spPr>
            <a:xfrm>
              <a:off x="373026" y="379951"/>
              <a:ext cx="573411" cy="537578"/>
            </a:xfrm>
            <a:custGeom>
              <a:avLst/>
              <a:gdLst>
                <a:gd name="T0" fmla="*/ 11200 w 12800"/>
                <a:gd name="T1" fmla="*/ 0 h 12000"/>
                <a:gd name="T2" fmla="*/ 6606 w 12800"/>
                <a:gd name="T3" fmla="*/ 1715 h 12000"/>
                <a:gd name="T4" fmla="*/ 6194 w 12800"/>
                <a:gd name="T5" fmla="*/ 1715 h 12000"/>
                <a:gd name="T6" fmla="*/ 1600 w 12800"/>
                <a:gd name="T7" fmla="*/ 0 h 12000"/>
                <a:gd name="T8" fmla="*/ 0 w 12800"/>
                <a:gd name="T9" fmla="*/ 8800 h 12000"/>
                <a:gd name="T10" fmla="*/ 5006 w 12800"/>
                <a:gd name="T11" fmla="*/ 11886 h 12000"/>
                <a:gd name="T12" fmla="*/ 6400 w 12800"/>
                <a:gd name="T13" fmla="*/ 11771 h 12000"/>
                <a:gd name="T14" fmla="*/ 7794 w 12800"/>
                <a:gd name="T15" fmla="*/ 11886 h 12000"/>
                <a:gd name="T16" fmla="*/ 12800 w 12800"/>
                <a:gd name="T17" fmla="*/ 8800 h 12000"/>
                <a:gd name="T18" fmla="*/ 12097 w 12800"/>
                <a:gd name="T19" fmla="*/ 275 h 12000"/>
                <a:gd name="T20" fmla="*/ 1600 w 12800"/>
                <a:gd name="T21" fmla="*/ 8800 h 12000"/>
                <a:gd name="T22" fmla="*/ 5600 w 12800"/>
                <a:gd name="T23" fmla="*/ 3200 h 12000"/>
                <a:gd name="T24" fmla="*/ 11200 w 12800"/>
                <a:gd name="T25" fmla="*/ 8800 h 12000"/>
                <a:gd name="T26" fmla="*/ 7200 w 12800"/>
                <a:gd name="T27" fmla="*/ 3200 h 12000"/>
                <a:gd name="T28" fmla="*/ 11200 w 12800"/>
                <a:gd name="T29" fmla="*/ 8800 h 12000"/>
                <a:gd name="T30" fmla="*/ 2400 w 12800"/>
                <a:gd name="T31" fmla="*/ 2720 h 12000"/>
                <a:gd name="T32" fmla="*/ 4800 w 12800"/>
                <a:gd name="T33" fmla="*/ 4480 h 12000"/>
                <a:gd name="T34" fmla="*/ 4800 w 12800"/>
                <a:gd name="T35" fmla="*/ 5280 h 12000"/>
                <a:gd name="T36" fmla="*/ 2400 w 12800"/>
                <a:gd name="T37" fmla="*/ 5120 h 12000"/>
                <a:gd name="T38" fmla="*/ 4800 w 12800"/>
                <a:gd name="T39" fmla="*/ 5280 h 12000"/>
                <a:gd name="T40" fmla="*/ 2400 w 12800"/>
                <a:gd name="T41" fmla="*/ 5920 h 12000"/>
                <a:gd name="T42" fmla="*/ 4800 w 12800"/>
                <a:gd name="T43" fmla="*/ 7680 h 12000"/>
                <a:gd name="T44" fmla="*/ 4800 w 12800"/>
                <a:gd name="T45" fmla="*/ 8480 h 12000"/>
                <a:gd name="T46" fmla="*/ 2400 w 12800"/>
                <a:gd name="T47" fmla="*/ 8320 h 12000"/>
                <a:gd name="T48" fmla="*/ 4800 w 12800"/>
                <a:gd name="T49" fmla="*/ 8480 h 12000"/>
                <a:gd name="T50" fmla="*/ 8000 w 12800"/>
                <a:gd name="T51" fmla="*/ 8480 h 12000"/>
                <a:gd name="T52" fmla="*/ 10400 w 12800"/>
                <a:gd name="T53" fmla="*/ 8321 h 12000"/>
                <a:gd name="T54" fmla="*/ 10400 w 12800"/>
                <a:gd name="T55" fmla="*/ 5920 h 12000"/>
                <a:gd name="T56" fmla="*/ 8000 w 12800"/>
                <a:gd name="T57" fmla="*/ 7680 h 12000"/>
                <a:gd name="T58" fmla="*/ 10400 w 12800"/>
                <a:gd name="T59" fmla="*/ 5920 h 12000"/>
                <a:gd name="T60" fmla="*/ 8000 w 12800"/>
                <a:gd name="T61" fmla="*/ 5280 h 12000"/>
                <a:gd name="T62" fmla="*/ 10400 w 12800"/>
                <a:gd name="T63" fmla="*/ 5120 h 12000"/>
                <a:gd name="T64" fmla="*/ 10400 w 12800"/>
                <a:gd name="T65" fmla="*/ 2720 h 12000"/>
                <a:gd name="T66" fmla="*/ 8000 w 12800"/>
                <a:gd name="T67" fmla="*/ 4480 h 12000"/>
                <a:gd name="T68" fmla="*/ 10400 w 12800"/>
                <a:gd name="T69" fmla="*/ 2720 h 12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00" h="12000">
                  <a:moveTo>
                    <a:pt x="12097" y="275"/>
                  </a:moveTo>
                  <a:cubicBezTo>
                    <a:pt x="11832" y="96"/>
                    <a:pt x="11520" y="0"/>
                    <a:pt x="11200" y="0"/>
                  </a:cubicBezTo>
                  <a:cubicBezTo>
                    <a:pt x="10996" y="0"/>
                    <a:pt x="10795" y="39"/>
                    <a:pt x="10606" y="115"/>
                  </a:cubicBezTo>
                  <a:lnTo>
                    <a:pt x="6606" y="1715"/>
                  </a:lnTo>
                  <a:cubicBezTo>
                    <a:pt x="6530" y="1745"/>
                    <a:pt x="6469" y="1794"/>
                    <a:pt x="6400" y="1835"/>
                  </a:cubicBezTo>
                  <a:cubicBezTo>
                    <a:pt x="6331" y="1794"/>
                    <a:pt x="6270" y="1745"/>
                    <a:pt x="6194" y="1715"/>
                  </a:cubicBezTo>
                  <a:lnTo>
                    <a:pt x="2194" y="115"/>
                  </a:lnTo>
                  <a:cubicBezTo>
                    <a:pt x="2005" y="39"/>
                    <a:pt x="1804" y="0"/>
                    <a:pt x="1600" y="0"/>
                  </a:cubicBezTo>
                  <a:cubicBezTo>
                    <a:pt x="716" y="0"/>
                    <a:pt x="0" y="716"/>
                    <a:pt x="0" y="1600"/>
                  </a:cubicBezTo>
                  <a:lnTo>
                    <a:pt x="0" y="8800"/>
                  </a:lnTo>
                  <a:cubicBezTo>
                    <a:pt x="0" y="9454"/>
                    <a:pt x="398" y="10042"/>
                    <a:pt x="1006" y="10286"/>
                  </a:cubicBezTo>
                  <a:lnTo>
                    <a:pt x="5006" y="11886"/>
                  </a:lnTo>
                  <a:cubicBezTo>
                    <a:pt x="5198" y="11962"/>
                    <a:pt x="5399" y="12000"/>
                    <a:pt x="5600" y="12000"/>
                  </a:cubicBezTo>
                  <a:cubicBezTo>
                    <a:pt x="5880" y="12000"/>
                    <a:pt x="6153" y="11915"/>
                    <a:pt x="6400" y="11771"/>
                  </a:cubicBezTo>
                  <a:cubicBezTo>
                    <a:pt x="6647" y="11915"/>
                    <a:pt x="6920" y="12000"/>
                    <a:pt x="7200" y="12000"/>
                  </a:cubicBezTo>
                  <a:cubicBezTo>
                    <a:pt x="7401" y="12000"/>
                    <a:pt x="7602" y="11962"/>
                    <a:pt x="7794" y="11886"/>
                  </a:cubicBezTo>
                  <a:lnTo>
                    <a:pt x="11794" y="10286"/>
                  </a:lnTo>
                  <a:cubicBezTo>
                    <a:pt x="12402" y="10042"/>
                    <a:pt x="12800" y="9454"/>
                    <a:pt x="12800" y="8800"/>
                  </a:cubicBezTo>
                  <a:lnTo>
                    <a:pt x="12800" y="1600"/>
                  </a:lnTo>
                  <a:cubicBezTo>
                    <a:pt x="12800" y="1069"/>
                    <a:pt x="12537" y="573"/>
                    <a:pt x="12097" y="275"/>
                  </a:cubicBezTo>
                  <a:close/>
                  <a:moveTo>
                    <a:pt x="5600" y="10400"/>
                  </a:moveTo>
                  <a:lnTo>
                    <a:pt x="1600" y="8800"/>
                  </a:lnTo>
                  <a:lnTo>
                    <a:pt x="1600" y="1600"/>
                  </a:lnTo>
                  <a:lnTo>
                    <a:pt x="5600" y="3200"/>
                  </a:lnTo>
                  <a:lnTo>
                    <a:pt x="5600" y="10400"/>
                  </a:lnTo>
                  <a:close/>
                  <a:moveTo>
                    <a:pt x="11200" y="8800"/>
                  </a:moveTo>
                  <a:lnTo>
                    <a:pt x="7200" y="10400"/>
                  </a:lnTo>
                  <a:lnTo>
                    <a:pt x="7200" y="3200"/>
                  </a:lnTo>
                  <a:lnTo>
                    <a:pt x="11200" y="1600"/>
                  </a:lnTo>
                  <a:lnTo>
                    <a:pt x="11200" y="8800"/>
                  </a:lnTo>
                  <a:close/>
                  <a:moveTo>
                    <a:pt x="4800" y="3680"/>
                  </a:moveTo>
                  <a:lnTo>
                    <a:pt x="2400" y="2720"/>
                  </a:lnTo>
                  <a:lnTo>
                    <a:pt x="2400" y="3520"/>
                  </a:lnTo>
                  <a:lnTo>
                    <a:pt x="4800" y="4480"/>
                  </a:lnTo>
                  <a:lnTo>
                    <a:pt x="4800" y="3680"/>
                  </a:lnTo>
                  <a:close/>
                  <a:moveTo>
                    <a:pt x="4800" y="5280"/>
                  </a:moveTo>
                  <a:lnTo>
                    <a:pt x="2400" y="4320"/>
                  </a:lnTo>
                  <a:lnTo>
                    <a:pt x="2400" y="5120"/>
                  </a:lnTo>
                  <a:lnTo>
                    <a:pt x="4800" y="6080"/>
                  </a:lnTo>
                  <a:lnTo>
                    <a:pt x="4800" y="5280"/>
                  </a:lnTo>
                  <a:close/>
                  <a:moveTo>
                    <a:pt x="4800" y="6880"/>
                  </a:moveTo>
                  <a:lnTo>
                    <a:pt x="2400" y="5920"/>
                  </a:lnTo>
                  <a:lnTo>
                    <a:pt x="2400" y="6720"/>
                  </a:lnTo>
                  <a:lnTo>
                    <a:pt x="4800" y="7680"/>
                  </a:lnTo>
                  <a:lnTo>
                    <a:pt x="4800" y="6880"/>
                  </a:lnTo>
                  <a:close/>
                  <a:moveTo>
                    <a:pt x="4800" y="8480"/>
                  </a:moveTo>
                  <a:lnTo>
                    <a:pt x="2400" y="7520"/>
                  </a:lnTo>
                  <a:lnTo>
                    <a:pt x="2400" y="8320"/>
                  </a:lnTo>
                  <a:lnTo>
                    <a:pt x="4800" y="9280"/>
                  </a:lnTo>
                  <a:lnTo>
                    <a:pt x="4800" y="8480"/>
                  </a:lnTo>
                  <a:close/>
                  <a:moveTo>
                    <a:pt x="10400" y="7520"/>
                  </a:moveTo>
                  <a:lnTo>
                    <a:pt x="8000" y="8480"/>
                  </a:lnTo>
                  <a:lnTo>
                    <a:pt x="8000" y="9280"/>
                  </a:lnTo>
                  <a:lnTo>
                    <a:pt x="10400" y="8321"/>
                  </a:lnTo>
                  <a:lnTo>
                    <a:pt x="10400" y="7520"/>
                  </a:lnTo>
                  <a:close/>
                  <a:moveTo>
                    <a:pt x="10400" y="5920"/>
                  </a:moveTo>
                  <a:lnTo>
                    <a:pt x="8000" y="6880"/>
                  </a:lnTo>
                  <a:lnTo>
                    <a:pt x="8000" y="7680"/>
                  </a:lnTo>
                  <a:lnTo>
                    <a:pt x="10400" y="6720"/>
                  </a:lnTo>
                  <a:lnTo>
                    <a:pt x="10400" y="5920"/>
                  </a:lnTo>
                  <a:close/>
                  <a:moveTo>
                    <a:pt x="10400" y="4320"/>
                  </a:moveTo>
                  <a:lnTo>
                    <a:pt x="8000" y="5280"/>
                  </a:lnTo>
                  <a:lnTo>
                    <a:pt x="8000" y="6080"/>
                  </a:lnTo>
                  <a:lnTo>
                    <a:pt x="10400" y="5120"/>
                  </a:lnTo>
                  <a:lnTo>
                    <a:pt x="10400" y="4320"/>
                  </a:lnTo>
                  <a:close/>
                  <a:moveTo>
                    <a:pt x="10400" y="2720"/>
                  </a:moveTo>
                  <a:lnTo>
                    <a:pt x="8000" y="3680"/>
                  </a:lnTo>
                  <a:lnTo>
                    <a:pt x="8000" y="4480"/>
                  </a:lnTo>
                  <a:lnTo>
                    <a:pt x="10400" y="3520"/>
                  </a:lnTo>
                  <a:lnTo>
                    <a:pt x="10400" y="2720"/>
                  </a:lnTo>
                  <a:close/>
                </a:path>
              </a:pathLst>
            </a:custGeom>
            <a:solidFill>
              <a:srgbClr val="F7D5A7">
                <a:lumMod val="65000"/>
                <a:lumOff val="3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096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cxnSp>
          <p:nvCxnSpPr>
            <p:cNvPr id="7" name="直接连接符 6"/>
            <p:cNvCxnSpPr>
              <a:endCxn id="8" idx="0"/>
            </p:cNvCxnSpPr>
            <p:nvPr/>
          </p:nvCxnSpPr>
          <p:spPr>
            <a:xfrm flipV="1">
              <a:off x="321626" y="1029717"/>
              <a:ext cx="3245485" cy="11430"/>
            </a:xfrm>
            <a:prstGeom prst="line">
              <a:avLst/>
            </a:prstGeom>
            <a:noFill/>
            <a:ln w="38100" cap="rnd" cmpd="sng" algn="ctr">
              <a:solidFill>
                <a:srgbClr val="F7D5A7">
                  <a:lumMod val="50000"/>
                  <a:lumOff val="50000"/>
                </a:srgbClr>
              </a:solidFill>
              <a:prstDash val="solid"/>
              <a:round/>
            </a:ln>
            <a:effectLst/>
          </p:spPr>
        </p:cxnSp>
        <p:sp>
          <p:nvSpPr>
            <p:cNvPr id="8" name="任意多边形: 形状 7"/>
            <p:cNvSpPr/>
            <p:nvPr/>
          </p:nvSpPr>
          <p:spPr>
            <a:xfrm>
              <a:off x="3467603" y="980563"/>
              <a:ext cx="98830" cy="98830"/>
            </a:xfrm>
            <a:custGeom>
              <a:avLst/>
              <a:gdLst>
                <a:gd name="connsiteX0" fmla="*/ 361345 w 361344"/>
                <a:gd name="connsiteY0" fmla="*/ 180672 h 361344"/>
                <a:gd name="connsiteX1" fmla="*/ 180672 w 361344"/>
                <a:gd name="connsiteY1" fmla="*/ 361345 h 361344"/>
                <a:gd name="connsiteX2" fmla="*/ 0 w 361344"/>
                <a:gd name="connsiteY2" fmla="*/ 180672 h 361344"/>
                <a:gd name="connsiteX3" fmla="*/ 180672 w 361344"/>
                <a:gd name="connsiteY3" fmla="*/ 0 h 361344"/>
                <a:gd name="connsiteX4" fmla="*/ 361345 w 361344"/>
                <a:gd name="connsiteY4" fmla="*/ 180672 h 361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344" h="361344">
                  <a:moveTo>
                    <a:pt x="361345" y="180672"/>
                  </a:moveTo>
                  <a:cubicBezTo>
                    <a:pt x="361345" y="280455"/>
                    <a:pt x="280455" y="361345"/>
                    <a:pt x="180672" y="361345"/>
                  </a:cubicBezTo>
                  <a:cubicBezTo>
                    <a:pt x="80890" y="361345"/>
                    <a:pt x="0" y="280455"/>
                    <a:pt x="0" y="180672"/>
                  </a:cubicBezTo>
                  <a:cubicBezTo>
                    <a:pt x="0" y="80890"/>
                    <a:pt x="80890" y="0"/>
                    <a:pt x="180672" y="0"/>
                  </a:cubicBezTo>
                  <a:cubicBezTo>
                    <a:pt x="280455" y="0"/>
                    <a:pt x="361345" y="80890"/>
                    <a:pt x="361345" y="180672"/>
                  </a:cubicBezTo>
                  <a:close/>
                </a:path>
              </a:pathLst>
            </a:custGeom>
            <a:solidFill>
              <a:srgbClr val="8EC0B9">
                <a:lumMod val="100000"/>
              </a:srgbClr>
            </a:solidFill>
            <a:ln w="79602" cap="rnd">
              <a:solidFill>
                <a:srgbClr val="8EC0B9">
                  <a:lumMod val="100000"/>
                </a:srgbClr>
              </a:solidFill>
              <a:prstDash val="solid"/>
              <a:round/>
            </a:ln>
          </p:spPr>
          <p:txBody>
            <a:bodyPr rtlCol="0" anchor="ctr"/>
            <a:lstStyle/>
            <a:p>
              <a:pPr defTabSz="6096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</p:grp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866274" y="415287"/>
            <a:ext cx="3243713" cy="857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kern="0" dirty="0">
                <a:solidFill>
                  <a:srgbClr val="7030A0"/>
                </a:solidFill>
                <a:ea typeface="黑体" panose="02010609060101010101" pitchFamily="49" charset="-122"/>
              </a:rPr>
              <a:t>课堂小结</a:t>
            </a:r>
            <a:endParaRPr lang="zh-CN" altLang="en-US" sz="3600" b="1" kern="0" dirty="0">
              <a:solidFill>
                <a:srgbClr val="7030A0"/>
              </a:solidFill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064589" y="1853684"/>
            <a:ext cx="8062822" cy="33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1056005" eaLnBrk="1" hangingPunct="1">
              <a:lnSpc>
                <a:spcPct val="150000"/>
              </a:lnSpc>
              <a:defRPr/>
            </a:pPr>
            <a:r>
              <a:rPr lang="zh-CN" altLang="en-US" sz="36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在进行多位数乘一位数的笔算时，要把进位的数写到合适的位置上，不要写在积中。在计算时，不要忘记加上进上来的数。</a:t>
            </a:r>
            <a:endParaRPr lang="zh-CN" altLang="en-US" sz="36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28835" y="506602"/>
            <a:ext cx="2848375" cy="613860"/>
            <a:chOff x="321626" y="379951"/>
            <a:chExt cx="3245485" cy="699442"/>
          </a:xfrm>
        </p:grpSpPr>
        <p:sp>
          <p:nvSpPr>
            <p:cNvPr id="9" name="Block Arc 15"/>
            <p:cNvSpPr/>
            <p:nvPr/>
          </p:nvSpPr>
          <p:spPr>
            <a:xfrm>
              <a:off x="373026" y="379951"/>
              <a:ext cx="573411" cy="537578"/>
            </a:xfrm>
            <a:custGeom>
              <a:avLst/>
              <a:gdLst>
                <a:gd name="T0" fmla="*/ 11200 w 12800"/>
                <a:gd name="T1" fmla="*/ 0 h 12000"/>
                <a:gd name="T2" fmla="*/ 6606 w 12800"/>
                <a:gd name="T3" fmla="*/ 1715 h 12000"/>
                <a:gd name="T4" fmla="*/ 6194 w 12800"/>
                <a:gd name="T5" fmla="*/ 1715 h 12000"/>
                <a:gd name="T6" fmla="*/ 1600 w 12800"/>
                <a:gd name="T7" fmla="*/ 0 h 12000"/>
                <a:gd name="T8" fmla="*/ 0 w 12800"/>
                <a:gd name="T9" fmla="*/ 8800 h 12000"/>
                <a:gd name="T10" fmla="*/ 5006 w 12800"/>
                <a:gd name="T11" fmla="*/ 11886 h 12000"/>
                <a:gd name="T12" fmla="*/ 6400 w 12800"/>
                <a:gd name="T13" fmla="*/ 11771 h 12000"/>
                <a:gd name="T14" fmla="*/ 7794 w 12800"/>
                <a:gd name="T15" fmla="*/ 11886 h 12000"/>
                <a:gd name="T16" fmla="*/ 12800 w 12800"/>
                <a:gd name="T17" fmla="*/ 8800 h 12000"/>
                <a:gd name="T18" fmla="*/ 12097 w 12800"/>
                <a:gd name="T19" fmla="*/ 275 h 12000"/>
                <a:gd name="T20" fmla="*/ 1600 w 12800"/>
                <a:gd name="T21" fmla="*/ 8800 h 12000"/>
                <a:gd name="T22" fmla="*/ 5600 w 12800"/>
                <a:gd name="T23" fmla="*/ 3200 h 12000"/>
                <a:gd name="T24" fmla="*/ 11200 w 12800"/>
                <a:gd name="T25" fmla="*/ 8800 h 12000"/>
                <a:gd name="T26" fmla="*/ 7200 w 12800"/>
                <a:gd name="T27" fmla="*/ 3200 h 12000"/>
                <a:gd name="T28" fmla="*/ 11200 w 12800"/>
                <a:gd name="T29" fmla="*/ 8800 h 12000"/>
                <a:gd name="T30" fmla="*/ 2400 w 12800"/>
                <a:gd name="T31" fmla="*/ 2720 h 12000"/>
                <a:gd name="T32" fmla="*/ 4800 w 12800"/>
                <a:gd name="T33" fmla="*/ 4480 h 12000"/>
                <a:gd name="T34" fmla="*/ 4800 w 12800"/>
                <a:gd name="T35" fmla="*/ 5280 h 12000"/>
                <a:gd name="T36" fmla="*/ 2400 w 12800"/>
                <a:gd name="T37" fmla="*/ 5120 h 12000"/>
                <a:gd name="T38" fmla="*/ 4800 w 12800"/>
                <a:gd name="T39" fmla="*/ 5280 h 12000"/>
                <a:gd name="T40" fmla="*/ 2400 w 12800"/>
                <a:gd name="T41" fmla="*/ 5920 h 12000"/>
                <a:gd name="T42" fmla="*/ 4800 w 12800"/>
                <a:gd name="T43" fmla="*/ 7680 h 12000"/>
                <a:gd name="T44" fmla="*/ 4800 w 12800"/>
                <a:gd name="T45" fmla="*/ 8480 h 12000"/>
                <a:gd name="T46" fmla="*/ 2400 w 12800"/>
                <a:gd name="T47" fmla="*/ 8320 h 12000"/>
                <a:gd name="T48" fmla="*/ 4800 w 12800"/>
                <a:gd name="T49" fmla="*/ 8480 h 12000"/>
                <a:gd name="T50" fmla="*/ 8000 w 12800"/>
                <a:gd name="T51" fmla="*/ 8480 h 12000"/>
                <a:gd name="T52" fmla="*/ 10400 w 12800"/>
                <a:gd name="T53" fmla="*/ 8321 h 12000"/>
                <a:gd name="T54" fmla="*/ 10400 w 12800"/>
                <a:gd name="T55" fmla="*/ 5920 h 12000"/>
                <a:gd name="T56" fmla="*/ 8000 w 12800"/>
                <a:gd name="T57" fmla="*/ 7680 h 12000"/>
                <a:gd name="T58" fmla="*/ 10400 w 12800"/>
                <a:gd name="T59" fmla="*/ 5920 h 12000"/>
                <a:gd name="T60" fmla="*/ 8000 w 12800"/>
                <a:gd name="T61" fmla="*/ 5280 h 12000"/>
                <a:gd name="T62" fmla="*/ 10400 w 12800"/>
                <a:gd name="T63" fmla="*/ 5120 h 12000"/>
                <a:gd name="T64" fmla="*/ 10400 w 12800"/>
                <a:gd name="T65" fmla="*/ 2720 h 12000"/>
                <a:gd name="T66" fmla="*/ 8000 w 12800"/>
                <a:gd name="T67" fmla="*/ 4480 h 12000"/>
                <a:gd name="T68" fmla="*/ 10400 w 12800"/>
                <a:gd name="T69" fmla="*/ 2720 h 12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00" h="12000">
                  <a:moveTo>
                    <a:pt x="12097" y="275"/>
                  </a:moveTo>
                  <a:cubicBezTo>
                    <a:pt x="11832" y="96"/>
                    <a:pt x="11520" y="0"/>
                    <a:pt x="11200" y="0"/>
                  </a:cubicBezTo>
                  <a:cubicBezTo>
                    <a:pt x="10996" y="0"/>
                    <a:pt x="10795" y="39"/>
                    <a:pt x="10606" y="115"/>
                  </a:cubicBezTo>
                  <a:lnTo>
                    <a:pt x="6606" y="1715"/>
                  </a:lnTo>
                  <a:cubicBezTo>
                    <a:pt x="6530" y="1745"/>
                    <a:pt x="6469" y="1794"/>
                    <a:pt x="6400" y="1835"/>
                  </a:cubicBezTo>
                  <a:cubicBezTo>
                    <a:pt x="6331" y="1794"/>
                    <a:pt x="6270" y="1745"/>
                    <a:pt x="6194" y="1715"/>
                  </a:cubicBezTo>
                  <a:lnTo>
                    <a:pt x="2194" y="115"/>
                  </a:lnTo>
                  <a:cubicBezTo>
                    <a:pt x="2005" y="39"/>
                    <a:pt x="1804" y="0"/>
                    <a:pt x="1600" y="0"/>
                  </a:cubicBezTo>
                  <a:cubicBezTo>
                    <a:pt x="716" y="0"/>
                    <a:pt x="0" y="716"/>
                    <a:pt x="0" y="1600"/>
                  </a:cubicBezTo>
                  <a:lnTo>
                    <a:pt x="0" y="8800"/>
                  </a:lnTo>
                  <a:cubicBezTo>
                    <a:pt x="0" y="9454"/>
                    <a:pt x="398" y="10042"/>
                    <a:pt x="1006" y="10286"/>
                  </a:cubicBezTo>
                  <a:lnTo>
                    <a:pt x="5006" y="11886"/>
                  </a:lnTo>
                  <a:cubicBezTo>
                    <a:pt x="5198" y="11962"/>
                    <a:pt x="5399" y="12000"/>
                    <a:pt x="5600" y="12000"/>
                  </a:cubicBezTo>
                  <a:cubicBezTo>
                    <a:pt x="5880" y="12000"/>
                    <a:pt x="6153" y="11915"/>
                    <a:pt x="6400" y="11771"/>
                  </a:cubicBezTo>
                  <a:cubicBezTo>
                    <a:pt x="6647" y="11915"/>
                    <a:pt x="6920" y="12000"/>
                    <a:pt x="7200" y="12000"/>
                  </a:cubicBezTo>
                  <a:cubicBezTo>
                    <a:pt x="7401" y="12000"/>
                    <a:pt x="7602" y="11962"/>
                    <a:pt x="7794" y="11886"/>
                  </a:cubicBezTo>
                  <a:lnTo>
                    <a:pt x="11794" y="10286"/>
                  </a:lnTo>
                  <a:cubicBezTo>
                    <a:pt x="12402" y="10042"/>
                    <a:pt x="12800" y="9454"/>
                    <a:pt x="12800" y="8800"/>
                  </a:cubicBezTo>
                  <a:lnTo>
                    <a:pt x="12800" y="1600"/>
                  </a:lnTo>
                  <a:cubicBezTo>
                    <a:pt x="12800" y="1069"/>
                    <a:pt x="12537" y="573"/>
                    <a:pt x="12097" y="275"/>
                  </a:cubicBezTo>
                  <a:close/>
                  <a:moveTo>
                    <a:pt x="5600" y="10400"/>
                  </a:moveTo>
                  <a:lnTo>
                    <a:pt x="1600" y="8800"/>
                  </a:lnTo>
                  <a:lnTo>
                    <a:pt x="1600" y="1600"/>
                  </a:lnTo>
                  <a:lnTo>
                    <a:pt x="5600" y="3200"/>
                  </a:lnTo>
                  <a:lnTo>
                    <a:pt x="5600" y="10400"/>
                  </a:lnTo>
                  <a:close/>
                  <a:moveTo>
                    <a:pt x="11200" y="8800"/>
                  </a:moveTo>
                  <a:lnTo>
                    <a:pt x="7200" y="10400"/>
                  </a:lnTo>
                  <a:lnTo>
                    <a:pt x="7200" y="3200"/>
                  </a:lnTo>
                  <a:lnTo>
                    <a:pt x="11200" y="1600"/>
                  </a:lnTo>
                  <a:lnTo>
                    <a:pt x="11200" y="8800"/>
                  </a:lnTo>
                  <a:close/>
                  <a:moveTo>
                    <a:pt x="4800" y="3680"/>
                  </a:moveTo>
                  <a:lnTo>
                    <a:pt x="2400" y="2720"/>
                  </a:lnTo>
                  <a:lnTo>
                    <a:pt x="2400" y="3520"/>
                  </a:lnTo>
                  <a:lnTo>
                    <a:pt x="4800" y="4480"/>
                  </a:lnTo>
                  <a:lnTo>
                    <a:pt x="4800" y="3680"/>
                  </a:lnTo>
                  <a:close/>
                  <a:moveTo>
                    <a:pt x="4800" y="5280"/>
                  </a:moveTo>
                  <a:lnTo>
                    <a:pt x="2400" y="4320"/>
                  </a:lnTo>
                  <a:lnTo>
                    <a:pt x="2400" y="5120"/>
                  </a:lnTo>
                  <a:lnTo>
                    <a:pt x="4800" y="6080"/>
                  </a:lnTo>
                  <a:lnTo>
                    <a:pt x="4800" y="5280"/>
                  </a:lnTo>
                  <a:close/>
                  <a:moveTo>
                    <a:pt x="4800" y="6880"/>
                  </a:moveTo>
                  <a:lnTo>
                    <a:pt x="2400" y="5920"/>
                  </a:lnTo>
                  <a:lnTo>
                    <a:pt x="2400" y="6720"/>
                  </a:lnTo>
                  <a:lnTo>
                    <a:pt x="4800" y="7680"/>
                  </a:lnTo>
                  <a:lnTo>
                    <a:pt x="4800" y="6880"/>
                  </a:lnTo>
                  <a:close/>
                  <a:moveTo>
                    <a:pt x="4800" y="8480"/>
                  </a:moveTo>
                  <a:lnTo>
                    <a:pt x="2400" y="7520"/>
                  </a:lnTo>
                  <a:lnTo>
                    <a:pt x="2400" y="8320"/>
                  </a:lnTo>
                  <a:lnTo>
                    <a:pt x="4800" y="9280"/>
                  </a:lnTo>
                  <a:lnTo>
                    <a:pt x="4800" y="8480"/>
                  </a:lnTo>
                  <a:close/>
                  <a:moveTo>
                    <a:pt x="10400" y="7520"/>
                  </a:moveTo>
                  <a:lnTo>
                    <a:pt x="8000" y="8480"/>
                  </a:lnTo>
                  <a:lnTo>
                    <a:pt x="8000" y="9280"/>
                  </a:lnTo>
                  <a:lnTo>
                    <a:pt x="10400" y="8321"/>
                  </a:lnTo>
                  <a:lnTo>
                    <a:pt x="10400" y="7520"/>
                  </a:lnTo>
                  <a:close/>
                  <a:moveTo>
                    <a:pt x="10400" y="5920"/>
                  </a:moveTo>
                  <a:lnTo>
                    <a:pt x="8000" y="6880"/>
                  </a:lnTo>
                  <a:lnTo>
                    <a:pt x="8000" y="7680"/>
                  </a:lnTo>
                  <a:lnTo>
                    <a:pt x="10400" y="6720"/>
                  </a:lnTo>
                  <a:lnTo>
                    <a:pt x="10400" y="5920"/>
                  </a:lnTo>
                  <a:close/>
                  <a:moveTo>
                    <a:pt x="10400" y="4320"/>
                  </a:moveTo>
                  <a:lnTo>
                    <a:pt x="8000" y="5280"/>
                  </a:lnTo>
                  <a:lnTo>
                    <a:pt x="8000" y="6080"/>
                  </a:lnTo>
                  <a:lnTo>
                    <a:pt x="10400" y="5120"/>
                  </a:lnTo>
                  <a:lnTo>
                    <a:pt x="10400" y="4320"/>
                  </a:lnTo>
                  <a:close/>
                  <a:moveTo>
                    <a:pt x="10400" y="2720"/>
                  </a:moveTo>
                  <a:lnTo>
                    <a:pt x="8000" y="3680"/>
                  </a:lnTo>
                  <a:lnTo>
                    <a:pt x="8000" y="4480"/>
                  </a:lnTo>
                  <a:lnTo>
                    <a:pt x="10400" y="3520"/>
                  </a:lnTo>
                  <a:lnTo>
                    <a:pt x="10400" y="2720"/>
                  </a:lnTo>
                  <a:close/>
                </a:path>
              </a:pathLst>
            </a:custGeom>
            <a:solidFill>
              <a:srgbClr val="F7D5A7">
                <a:lumMod val="65000"/>
                <a:lumOff val="3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096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cxnSp>
          <p:nvCxnSpPr>
            <p:cNvPr id="10" name="直接连接符 9"/>
            <p:cNvCxnSpPr>
              <a:endCxn id="11" idx="0"/>
            </p:cNvCxnSpPr>
            <p:nvPr/>
          </p:nvCxnSpPr>
          <p:spPr>
            <a:xfrm flipV="1">
              <a:off x="321626" y="1029717"/>
              <a:ext cx="3245485" cy="11430"/>
            </a:xfrm>
            <a:prstGeom prst="line">
              <a:avLst/>
            </a:prstGeom>
            <a:noFill/>
            <a:ln w="38100" cap="rnd" cmpd="sng" algn="ctr">
              <a:solidFill>
                <a:srgbClr val="F7D5A7">
                  <a:lumMod val="50000"/>
                  <a:lumOff val="50000"/>
                </a:srgbClr>
              </a:solidFill>
              <a:prstDash val="solid"/>
              <a:round/>
            </a:ln>
            <a:effectLst/>
          </p:spPr>
        </p:cxnSp>
        <p:sp>
          <p:nvSpPr>
            <p:cNvPr id="11" name="任意多边形: 形状 10"/>
            <p:cNvSpPr/>
            <p:nvPr/>
          </p:nvSpPr>
          <p:spPr>
            <a:xfrm>
              <a:off x="3467603" y="980563"/>
              <a:ext cx="98830" cy="98830"/>
            </a:xfrm>
            <a:custGeom>
              <a:avLst/>
              <a:gdLst>
                <a:gd name="connsiteX0" fmla="*/ 361345 w 361344"/>
                <a:gd name="connsiteY0" fmla="*/ 180672 h 361344"/>
                <a:gd name="connsiteX1" fmla="*/ 180672 w 361344"/>
                <a:gd name="connsiteY1" fmla="*/ 361345 h 361344"/>
                <a:gd name="connsiteX2" fmla="*/ 0 w 361344"/>
                <a:gd name="connsiteY2" fmla="*/ 180672 h 361344"/>
                <a:gd name="connsiteX3" fmla="*/ 180672 w 361344"/>
                <a:gd name="connsiteY3" fmla="*/ 0 h 361344"/>
                <a:gd name="connsiteX4" fmla="*/ 361345 w 361344"/>
                <a:gd name="connsiteY4" fmla="*/ 180672 h 361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344" h="361344">
                  <a:moveTo>
                    <a:pt x="361345" y="180672"/>
                  </a:moveTo>
                  <a:cubicBezTo>
                    <a:pt x="361345" y="280455"/>
                    <a:pt x="280455" y="361345"/>
                    <a:pt x="180672" y="361345"/>
                  </a:cubicBezTo>
                  <a:cubicBezTo>
                    <a:pt x="80890" y="361345"/>
                    <a:pt x="0" y="280455"/>
                    <a:pt x="0" y="180672"/>
                  </a:cubicBezTo>
                  <a:cubicBezTo>
                    <a:pt x="0" y="80890"/>
                    <a:pt x="80890" y="0"/>
                    <a:pt x="180672" y="0"/>
                  </a:cubicBezTo>
                  <a:cubicBezTo>
                    <a:pt x="280455" y="0"/>
                    <a:pt x="361345" y="80890"/>
                    <a:pt x="361345" y="180672"/>
                  </a:cubicBezTo>
                  <a:close/>
                </a:path>
              </a:pathLst>
            </a:custGeom>
            <a:solidFill>
              <a:srgbClr val="8EC0B9">
                <a:lumMod val="100000"/>
              </a:srgbClr>
            </a:solidFill>
            <a:ln w="79602" cap="rnd">
              <a:solidFill>
                <a:srgbClr val="8EC0B9">
                  <a:lumMod val="100000"/>
                </a:srgbClr>
              </a:solidFill>
              <a:prstDash val="solid"/>
              <a:round/>
            </a:ln>
          </p:spPr>
          <p:txBody>
            <a:bodyPr rtlCol="0" anchor="ctr"/>
            <a:lstStyle/>
            <a:p>
              <a:pPr defTabSz="6096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</p:grp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423512" y="261283"/>
            <a:ext cx="3243713" cy="857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kern="0" dirty="0">
                <a:solidFill>
                  <a:srgbClr val="7030A0"/>
                </a:solidFill>
                <a:ea typeface="黑体" panose="02010609060101010101" pitchFamily="49" charset="-122"/>
              </a:rPr>
              <a:t>复习导入</a:t>
            </a:r>
            <a:endParaRPr lang="zh-CN" altLang="en-US" sz="3600" b="1" kern="0" dirty="0">
              <a:solidFill>
                <a:srgbClr val="7030A0"/>
              </a:solidFill>
              <a:ea typeface="黑体" panose="02010609060101010101" pitchFamily="49" charset="-122"/>
            </a:endParaRPr>
          </a:p>
        </p:txBody>
      </p:sp>
      <p:sp>
        <p:nvSpPr>
          <p:cNvPr id="2" name="标题 1"/>
          <p:cNvSpPr>
            <a:spLocks noGrp="1" noChangeArrowheads="1"/>
          </p:cNvSpPr>
          <p:nvPr/>
        </p:nvSpPr>
        <p:spPr bwMode="auto">
          <a:xfrm>
            <a:off x="1077466" y="1395324"/>
            <a:ext cx="9225280" cy="5734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3200" b="1" dirty="0">
                <a:latin typeface="+mn-lt"/>
                <a:ea typeface="黑体" panose="02010609060101010101" pitchFamily="49" charset="-122"/>
              </a:rPr>
              <a:t>说一说，笔算时要注意哪几点？</a:t>
            </a:r>
            <a:endParaRPr lang="zh-CN" altLang="en-US" sz="32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77466" y="2337607"/>
            <a:ext cx="4216161" cy="29627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l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3200" b="1" i="0" dirty="0">
                <a:solidFill>
                  <a:srgbClr val="FF0000"/>
                </a:solidFill>
                <a:effectLst/>
                <a:latin typeface="quote-cjk-patch"/>
              </a:rPr>
              <a:t>相同数位要对齐</a:t>
            </a:r>
            <a:r>
              <a:rPr lang="zh-CN" altLang="en-US" sz="3200" b="0" i="0" dirty="0">
                <a:solidFill>
                  <a:srgbClr val="FF0000"/>
                </a:solidFill>
                <a:effectLst/>
                <a:latin typeface="quote-cjk-patch"/>
              </a:rPr>
              <a:t>。</a:t>
            </a:r>
            <a:endParaRPr lang="zh-CN" altLang="en-US" sz="3200" b="0" i="0" dirty="0">
              <a:solidFill>
                <a:srgbClr val="FF0000"/>
              </a:solidFill>
              <a:effectLst/>
              <a:latin typeface="quote-cjk-patch"/>
            </a:endParaRPr>
          </a:p>
          <a:p>
            <a:pPr marL="457200" indent="-457200" algn="l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3200" b="1" i="0" dirty="0">
                <a:solidFill>
                  <a:srgbClr val="FF0000"/>
                </a:solidFill>
                <a:effectLst/>
                <a:latin typeface="quote-cjk-patch"/>
              </a:rPr>
              <a:t>从个位算起</a:t>
            </a:r>
            <a:r>
              <a:rPr lang="zh-CN" altLang="en-US" sz="3200" b="0" i="0" dirty="0">
                <a:solidFill>
                  <a:srgbClr val="FF0000"/>
                </a:solidFill>
                <a:effectLst/>
                <a:latin typeface="quote-cjk-patch"/>
              </a:rPr>
              <a:t>。</a:t>
            </a:r>
            <a:endParaRPr lang="zh-CN" altLang="en-US" sz="3200" b="0" i="0" dirty="0">
              <a:solidFill>
                <a:srgbClr val="FF0000"/>
              </a:solidFill>
              <a:effectLst/>
              <a:latin typeface="quote-cjk-patch"/>
            </a:endParaRPr>
          </a:p>
          <a:p>
            <a:pPr marL="457200" indent="-457200" algn="l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3200" b="1" i="0" dirty="0">
                <a:solidFill>
                  <a:srgbClr val="FF0000"/>
                </a:solidFill>
                <a:effectLst/>
                <a:latin typeface="quote-cjk-patch"/>
              </a:rPr>
              <a:t>哪一位满几十，就向前一位进几</a:t>
            </a:r>
            <a:r>
              <a:rPr lang="zh-CN" altLang="en-US" sz="3200" b="0" i="0" dirty="0">
                <a:solidFill>
                  <a:srgbClr val="FF0000"/>
                </a:solidFill>
                <a:effectLst/>
                <a:latin typeface="quote-cjk-patch"/>
              </a:rPr>
              <a:t>。</a:t>
            </a:r>
            <a:endParaRPr lang="zh-CN" altLang="en-US" sz="3200" b="0" i="0" dirty="0">
              <a:solidFill>
                <a:srgbClr val="FF0000"/>
              </a:solidFill>
              <a:effectLst/>
              <a:latin typeface="quote-cjk-patch"/>
            </a:endParaRPr>
          </a:p>
        </p:txBody>
      </p:sp>
      <p:grpSp>
        <p:nvGrpSpPr>
          <p:cNvPr id="5" name="组合 108"/>
          <p:cNvGrpSpPr/>
          <p:nvPr/>
        </p:nvGrpSpPr>
        <p:grpSpPr bwMode="auto">
          <a:xfrm>
            <a:off x="7957671" y="1181048"/>
            <a:ext cx="2305049" cy="1428750"/>
            <a:chOff x="288033" y="2257321"/>
            <a:chExt cx="1728000" cy="1071681"/>
          </a:xfrm>
        </p:grpSpPr>
        <p:sp>
          <p:nvSpPr>
            <p:cNvPr id="6" name="TextBox 77"/>
            <p:cNvSpPr txBox="1"/>
            <p:nvPr/>
          </p:nvSpPr>
          <p:spPr>
            <a:xfrm>
              <a:off x="1015825" y="2257321"/>
              <a:ext cx="503009" cy="43863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3200" b="1" spc="800" dirty="0">
                  <a:latin typeface="+mn-lt"/>
                </a:rPr>
                <a:t>3</a:t>
              </a:r>
              <a:endParaRPr lang="zh-CN" altLang="en-US" sz="3200" b="1" spc="800" dirty="0">
                <a:latin typeface="+mn-lt"/>
              </a:endParaRPr>
            </a:p>
          </p:txBody>
        </p:sp>
        <p:sp>
          <p:nvSpPr>
            <p:cNvPr id="7" name="TextBox 110"/>
            <p:cNvSpPr txBox="1">
              <a:spLocks noChangeArrowheads="1"/>
            </p:cNvSpPr>
            <p:nvPr/>
          </p:nvSpPr>
          <p:spPr bwMode="auto">
            <a:xfrm>
              <a:off x="373719" y="2743149"/>
              <a:ext cx="576000" cy="4386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3200" b="1">
                  <a:latin typeface="+mn-lt"/>
                </a:rPr>
                <a:t>×</a:t>
              </a:r>
              <a:endParaRPr lang="zh-CN" altLang="en-US" sz="3200" b="1">
                <a:latin typeface="+mn-lt"/>
              </a:endParaRPr>
            </a:p>
          </p:txBody>
        </p:sp>
        <p:sp>
          <p:nvSpPr>
            <p:cNvPr id="13" name="TextBox 111"/>
            <p:cNvSpPr txBox="1">
              <a:spLocks noChangeArrowheads="1"/>
            </p:cNvSpPr>
            <p:nvPr/>
          </p:nvSpPr>
          <p:spPr bwMode="auto">
            <a:xfrm>
              <a:off x="1286115" y="2743149"/>
              <a:ext cx="576001" cy="4386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3200" b="1" dirty="0">
                  <a:latin typeface="+mn-lt"/>
                </a:rPr>
                <a:t>3</a:t>
              </a:r>
              <a:endParaRPr lang="zh-CN" altLang="en-US" sz="3200" b="1" dirty="0">
                <a:latin typeface="+mn-lt"/>
              </a:endParaRPr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288033" y="3327414"/>
              <a:ext cx="1728000" cy="1588"/>
            </a:xfrm>
            <a:prstGeom prst="line">
              <a:avLst/>
            </a:prstGeom>
            <a:ln w="1905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TextBox 81"/>
            <p:cNvSpPr txBox="1"/>
            <p:nvPr/>
          </p:nvSpPr>
          <p:spPr>
            <a:xfrm>
              <a:off x="1365454" y="2257321"/>
              <a:ext cx="504595" cy="43863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3200" b="1" spc="800" dirty="0">
                  <a:latin typeface="+mn-lt"/>
                </a:rPr>
                <a:t>4</a:t>
              </a:r>
              <a:endParaRPr lang="zh-CN" altLang="en-US" sz="3200" b="1" spc="800" dirty="0">
                <a:latin typeface="+mn-lt"/>
              </a:endParaRPr>
            </a:p>
          </p:txBody>
        </p:sp>
      </p:grpSp>
      <p:sp>
        <p:nvSpPr>
          <p:cNvPr id="16" name="TextBox 100"/>
          <p:cNvSpPr txBox="1">
            <a:spLocks noChangeArrowheads="1"/>
          </p:cNvSpPr>
          <p:nvPr/>
        </p:nvSpPr>
        <p:spPr bwMode="auto">
          <a:xfrm>
            <a:off x="8775462" y="2605566"/>
            <a:ext cx="76835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</a:rPr>
              <a:t>0</a:t>
            </a:r>
            <a:endParaRPr lang="zh-CN" altLang="en-US" sz="32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7" name="TextBox 101"/>
          <p:cNvSpPr txBox="1">
            <a:spLocks noChangeArrowheads="1"/>
          </p:cNvSpPr>
          <p:nvPr/>
        </p:nvSpPr>
        <p:spPr bwMode="auto">
          <a:xfrm>
            <a:off x="9289053" y="2605566"/>
            <a:ext cx="76835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</a:rPr>
              <a:t>2</a:t>
            </a:r>
            <a:endParaRPr lang="zh-CN" altLang="en-US" sz="3200" b="1" dirty="0">
              <a:solidFill>
                <a:srgbClr val="FF0000"/>
              </a:solidFill>
              <a:latin typeface="+mn-lt"/>
            </a:endParaRPr>
          </a:p>
        </p:txBody>
      </p:sp>
      <p:grpSp>
        <p:nvGrpSpPr>
          <p:cNvPr id="18" name="组合 107"/>
          <p:cNvGrpSpPr/>
          <p:nvPr/>
        </p:nvGrpSpPr>
        <p:grpSpPr bwMode="auto">
          <a:xfrm>
            <a:off x="7703595" y="3853121"/>
            <a:ext cx="2390654" cy="1428750"/>
            <a:chOff x="77877" y="2257321"/>
            <a:chExt cx="1792173" cy="1071681"/>
          </a:xfrm>
        </p:grpSpPr>
        <p:sp>
          <p:nvSpPr>
            <p:cNvPr id="19" name="TextBox 125"/>
            <p:cNvSpPr txBox="1"/>
            <p:nvPr/>
          </p:nvSpPr>
          <p:spPr>
            <a:xfrm>
              <a:off x="974574" y="2257321"/>
              <a:ext cx="503008" cy="43863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3200" b="1" spc="800" dirty="0">
                  <a:latin typeface="+mn-lt"/>
                </a:rPr>
                <a:t>2</a:t>
              </a:r>
              <a:endParaRPr lang="zh-CN" altLang="en-US" sz="3200" b="1" spc="800" dirty="0">
                <a:latin typeface="+mn-lt"/>
              </a:endParaRPr>
            </a:p>
          </p:txBody>
        </p:sp>
        <p:sp>
          <p:nvSpPr>
            <p:cNvPr id="20" name="TextBox 103"/>
            <p:cNvSpPr txBox="1">
              <a:spLocks noChangeArrowheads="1"/>
            </p:cNvSpPr>
            <p:nvPr/>
          </p:nvSpPr>
          <p:spPr bwMode="auto">
            <a:xfrm>
              <a:off x="77877" y="2743150"/>
              <a:ext cx="576000" cy="4386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3200" b="1" dirty="0">
                  <a:latin typeface="+mn-lt"/>
                </a:rPr>
                <a:t>×</a:t>
              </a:r>
              <a:endParaRPr lang="zh-CN" altLang="en-US" sz="3200" b="1" dirty="0">
                <a:latin typeface="+mn-lt"/>
              </a:endParaRPr>
            </a:p>
          </p:txBody>
        </p:sp>
        <p:sp>
          <p:nvSpPr>
            <p:cNvPr id="21" name="TextBox 104"/>
            <p:cNvSpPr txBox="1">
              <a:spLocks noChangeArrowheads="1"/>
            </p:cNvSpPr>
            <p:nvPr/>
          </p:nvSpPr>
          <p:spPr bwMode="auto">
            <a:xfrm>
              <a:off x="1286116" y="2743150"/>
              <a:ext cx="575999" cy="4386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3200" b="1" dirty="0">
                  <a:latin typeface="+mn-lt"/>
                </a:rPr>
                <a:t>8</a:t>
              </a:r>
              <a:endParaRPr lang="zh-CN" altLang="en-US" sz="3200" b="1" dirty="0">
                <a:latin typeface="+mn-lt"/>
              </a:endParaRPr>
            </a:p>
          </p:txBody>
        </p:sp>
        <p:cxnSp>
          <p:nvCxnSpPr>
            <p:cNvPr id="22" name="直接连接符 21"/>
            <p:cNvCxnSpPr/>
            <p:nvPr/>
          </p:nvCxnSpPr>
          <p:spPr>
            <a:xfrm>
              <a:off x="126362" y="3327415"/>
              <a:ext cx="1728000" cy="1587"/>
            </a:xfrm>
            <a:prstGeom prst="line">
              <a:avLst/>
            </a:prstGeom>
            <a:ln w="1905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Box 129"/>
            <p:cNvSpPr txBox="1"/>
            <p:nvPr/>
          </p:nvSpPr>
          <p:spPr>
            <a:xfrm>
              <a:off x="1365455" y="2257321"/>
              <a:ext cx="504595" cy="43863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3200" b="1" spc="800" dirty="0">
                  <a:latin typeface="+mn-lt"/>
                </a:rPr>
                <a:t>3</a:t>
              </a:r>
              <a:endParaRPr lang="zh-CN" altLang="en-US" sz="3200" b="1" spc="800" dirty="0">
                <a:latin typeface="+mn-lt"/>
              </a:endParaRPr>
            </a:p>
          </p:txBody>
        </p:sp>
        <p:sp>
          <p:nvSpPr>
            <p:cNvPr id="24" name="TextBox 125"/>
            <p:cNvSpPr txBox="1"/>
            <p:nvPr/>
          </p:nvSpPr>
          <p:spPr>
            <a:xfrm>
              <a:off x="563281" y="2257321"/>
              <a:ext cx="503008" cy="43863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3200" b="1" spc="800" dirty="0">
                  <a:latin typeface="+mn-lt"/>
                </a:rPr>
                <a:t>1</a:t>
              </a:r>
              <a:endParaRPr lang="zh-CN" altLang="en-US" sz="3200" b="1" spc="800" dirty="0">
                <a:latin typeface="+mn-lt"/>
              </a:endParaRPr>
            </a:p>
          </p:txBody>
        </p:sp>
      </p:grpSp>
      <p:sp>
        <p:nvSpPr>
          <p:cNvPr id="25" name="TextBox 136"/>
          <p:cNvSpPr txBox="1">
            <a:spLocks noChangeArrowheads="1"/>
          </p:cNvSpPr>
          <p:nvPr/>
        </p:nvSpPr>
        <p:spPr bwMode="auto">
          <a:xfrm>
            <a:off x="8814424" y="5288220"/>
            <a:ext cx="76623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</a:rPr>
              <a:t>8</a:t>
            </a:r>
            <a:endParaRPr lang="zh-CN" altLang="en-US" sz="32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6" name="TextBox 137"/>
          <p:cNvSpPr txBox="1">
            <a:spLocks noChangeArrowheads="1"/>
          </p:cNvSpPr>
          <p:nvPr/>
        </p:nvSpPr>
        <p:spPr bwMode="auto">
          <a:xfrm>
            <a:off x="9315315" y="5288220"/>
            <a:ext cx="76834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</a:rPr>
              <a:t>4</a:t>
            </a:r>
            <a:endParaRPr lang="zh-CN" altLang="en-US" sz="32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7" name="TextBox 140"/>
          <p:cNvSpPr txBox="1"/>
          <p:nvPr/>
        </p:nvSpPr>
        <p:spPr>
          <a:xfrm>
            <a:off x="9264253" y="2230915"/>
            <a:ext cx="383116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b="1" spc="800" dirty="0">
                <a:solidFill>
                  <a:srgbClr val="FF0000"/>
                </a:solidFill>
                <a:latin typeface="+mn-lt"/>
              </a:rPr>
              <a:t>1</a:t>
            </a:r>
            <a:endParaRPr lang="zh-CN" altLang="en-US" b="1" spc="8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8" name="TextBox 136"/>
          <p:cNvSpPr txBox="1">
            <a:spLocks noChangeArrowheads="1"/>
          </p:cNvSpPr>
          <p:nvPr/>
        </p:nvSpPr>
        <p:spPr bwMode="auto">
          <a:xfrm>
            <a:off x="8245081" y="5288220"/>
            <a:ext cx="76623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</a:rPr>
              <a:t>9</a:t>
            </a:r>
            <a:endParaRPr lang="zh-CN" altLang="en-US" sz="32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9" name="TextBox 100"/>
          <p:cNvSpPr txBox="1">
            <a:spLocks noChangeArrowheads="1"/>
          </p:cNvSpPr>
          <p:nvPr/>
        </p:nvSpPr>
        <p:spPr bwMode="auto">
          <a:xfrm>
            <a:off x="8231997" y="2605566"/>
            <a:ext cx="76835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</a:rPr>
              <a:t>1</a:t>
            </a:r>
            <a:endParaRPr lang="zh-CN" altLang="en-US" sz="32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0" name="TextBox 140"/>
          <p:cNvSpPr txBox="1"/>
          <p:nvPr/>
        </p:nvSpPr>
        <p:spPr>
          <a:xfrm>
            <a:off x="9264253" y="4913730"/>
            <a:ext cx="383116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b="1" spc="800" dirty="0">
                <a:solidFill>
                  <a:srgbClr val="FF0000"/>
                </a:solidFill>
                <a:latin typeface="+mn-lt"/>
              </a:rPr>
              <a:t>2</a:t>
            </a:r>
            <a:endParaRPr lang="zh-CN" altLang="en-US" b="1" spc="8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1" name="TextBox 140"/>
          <p:cNvSpPr txBox="1"/>
          <p:nvPr/>
        </p:nvSpPr>
        <p:spPr>
          <a:xfrm>
            <a:off x="8798427" y="4913730"/>
            <a:ext cx="383116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b="1" spc="800" dirty="0">
                <a:solidFill>
                  <a:srgbClr val="FF0000"/>
                </a:solidFill>
                <a:latin typeface="+mn-lt"/>
              </a:rPr>
              <a:t>1</a:t>
            </a:r>
            <a:endParaRPr lang="zh-CN" altLang="en-US" b="1" spc="800" dirty="0">
              <a:solidFill>
                <a:srgbClr val="FF0000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16" grpId="0"/>
      <p:bldP spid="17" grpId="0"/>
      <p:bldP spid="25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97" name="组合 25696"/>
          <p:cNvGrpSpPr/>
          <p:nvPr/>
        </p:nvGrpSpPr>
        <p:grpSpPr>
          <a:xfrm>
            <a:off x="428835" y="506602"/>
            <a:ext cx="2848375" cy="613860"/>
            <a:chOff x="321626" y="379951"/>
            <a:chExt cx="3245485" cy="699442"/>
          </a:xfrm>
        </p:grpSpPr>
        <p:sp>
          <p:nvSpPr>
            <p:cNvPr id="25698" name="Block Arc 15"/>
            <p:cNvSpPr/>
            <p:nvPr/>
          </p:nvSpPr>
          <p:spPr>
            <a:xfrm>
              <a:off x="373026" y="379951"/>
              <a:ext cx="573411" cy="537578"/>
            </a:xfrm>
            <a:custGeom>
              <a:avLst/>
              <a:gdLst>
                <a:gd name="T0" fmla="*/ 11200 w 12800"/>
                <a:gd name="T1" fmla="*/ 0 h 12000"/>
                <a:gd name="T2" fmla="*/ 6606 w 12800"/>
                <a:gd name="T3" fmla="*/ 1715 h 12000"/>
                <a:gd name="T4" fmla="*/ 6194 w 12800"/>
                <a:gd name="T5" fmla="*/ 1715 h 12000"/>
                <a:gd name="T6" fmla="*/ 1600 w 12800"/>
                <a:gd name="T7" fmla="*/ 0 h 12000"/>
                <a:gd name="T8" fmla="*/ 0 w 12800"/>
                <a:gd name="T9" fmla="*/ 8800 h 12000"/>
                <a:gd name="T10" fmla="*/ 5006 w 12800"/>
                <a:gd name="T11" fmla="*/ 11886 h 12000"/>
                <a:gd name="T12" fmla="*/ 6400 w 12800"/>
                <a:gd name="T13" fmla="*/ 11771 h 12000"/>
                <a:gd name="T14" fmla="*/ 7794 w 12800"/>
                <a:gd name="T15" fmla="*/ 11886 h 12000"/>
                <a:gd name="T16" fmla="*/ 12800 w 12800"/>
                <a:gd name="T17" fmla="*/ 8800 h 12000"/>
                <a:gd name="T18" fmla="*/ 12097 w 12800"/>
                <a:gd name="T19" fmla="*/ 275 h 12000"/>
                <a:gd name="T20" fmla="*/ 1600 w 12800"/>
                <a:gd name="T21" fmla="*/ 8800 h 12000"/>
                <a:gd name="T22" fmla="*/ 5600 w 12800"/>
                <a:gd name="T23" fmla="*/ 3200 h 12000"/>
                <a:gd name="T24" fmla="*/ 11200 w 12800"/>
                <a:gd name="T25" fmla="*/ 8800 h 12000"/>
                <a:gd name="T26" fmla="*/ 7200 w 12800"/>
                <a:gd name="T27" fmla="*/ 3200 h 12000"/>
                <a:gd name="T28" fmla="*/ 11200 w 12800"/>
                <a:gd name="T29" fmla="*/ 8800 h 12000"/>
                <a:gd name="T30" fmla="*/ 2400 w 12800"/>
                <a:gd name="T31" fmla="*/ 2720 h 12000"/>
                <a:gd name="T32" fmla="*/ 4800 w 12800"/>
                <a:gd name="T33" fmla="*/ 4480 h 12000"/>
                <a:gd name="T34" fmla="*/ 4800 w 12800"/>
                <a:gd name="T35" fmla="*/ 5280 h 12000"/>
                <a:gd name="T36" fmla="*/ 2400 w 12800"/>
                <a:gd name="T37" fmla="*/ 5120 h 12000"/>
                <a:gd name="T38" fmla="*/ 4800 w 12800"/>
                <a:gd name="T39" fmla="*/ 5280 h 12000"/>
                <a:gd name="T40" fmla="*/ 2400 w 12800"/>
                <a:gd name="T41" fmla="*/ 5920 h 12000"/>
                <a:gd name="T42" fmla="*/ 4800 w 12800"/>
                <a:gd name="T43" fmla="*/ 7680 h 12000"/>
                <a:gd name="T44" fmla="*/ 4800 w 12800"/>
                <a:gd name="T45" fmla="*/ 8480 h 12000"/>
                <a:gd name="T46" fmla="*/ 2400 w 12800"/>
                <a:gd name="T47" fmla="*/ 8320 h 12000"/>
                <a:gd name="T48" fmla="*/ 4800 w 12800"/>
                <a:gd name="T49" fmla="*/ 8480 h 12000"/>
                <a:gd name="T50" fmla="*/ 8000 w 12800"/>
                <a:gd name="T51" fmla="*/ 8480 h 12000"/>
                <a:gd name="T52" fmla="*/ 10400 w 12800"/>
                <a:gd name="T53" fmla="*/ 8321 h 12000"/>
                <a:gd name="T54" fmla="*/ 10400 w 12800"/>
                <a:gd name="T55" fmla="*/ 5920 h 12000"/>
                <a:gd name="T56" fmla="*/ 8000 w 12800"/>
                <a:gd name="T57" fmla="*/ 7680 h 12000"/>
                <a:gd name="T58" fmla="*/ 10400 w 12800"/>
                <a:gd name="T59" fmla="*/ 5920 h 12000"/>
                <a:gd name="T60" fmla="*/ 8000 w 12800"/>
                <a:gd name="T61" fmla="*/ 5280 h 12000"/>
                <a:gd name="T62" fmla="*/ 10400 w 12800"/>
                <a:gd name="T63" fmla="*/ 5120 h 12000"/>
                <a:gd name="T64" fmla="*/ 10400 w 12800"/>
                <a:gd name="T65" fmla="*/ 2720 h 12000"/>
                <a:gd name="T66" fmla="*/ 8000 w 12800"/>
                <a:gd name="T67" fmla="*/ 4480 h 12000"/>
                <a:gd name="T68" fmla="*/ 10400 w 12800"/>
                <a:gd name="T69" fmla="*/ 2720 h 12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00" h="12000">
                  <a:moveTo>
                    <a:pt x="12097" y="275"/>
                  </a:moveTo>
                  <a:cubicBezTo>
                    <a:pt x="11832" y="96"/>
                    <a:pt x="11520" y="0"/>
                    <a:pt x="11200" y="0"/>
                  </a:cubicBezTo>
                  <a:cubicBezTo>
                    <a:pt x="10996" y="0"/>
                    <a:pt x="10795" y="39"/>
                    <a:pt x="10606" y="115"/>
                  </a:cubicBezTo>
                  <a:lnTo>
                    <a:pt x="6606" y="1715"/>
                  </a:lnTo>
                  <a:cubicBezTo>
                    <a:pt x="6530" y="1745"/>
                    <a:pt x="6469" y="1794"/>
                    <a:pt x="6400" y="1835"/>
                  </a:cubicBezTo>
                  <a:cubicBezTo>
                    <a:pt x="6331" y="1794"/>
                    <a:pt x="6270" y="1745"/>
                    <a:pt x="6194" y="1715"/>
                  </a:cubicBezTo>
                  <a:lnTo>
                    <a:pt x="2194" y="115"/>
                  </a:lnTo>
                  <a:cubicBezTo>
                    <a:pt x="2005" y="39"/>
                    <a:pt x="1804" y="0"/>
                    <a:pt x="1600" y="0"/>
                  </a:cubicBezTo>
                  <a:cubicBezTo>
                    <a:pt x="716" y="0"/>
                    <a:pt x="0" y="716"/>
                    <a:pt x="0" y="1600"/>
                  </a:cubicBezTo>
                  <a:lnTo>
                    <a:pt x="0" y="8800"/>
                  </a:lnTo>
                  <a:cubicBezTo>
                    <a:pt x="0" y="9454"/>
                    <a:pt x="398" y="10042"/>
                    <a:pt x="1006" y="10286"/>
                  </a:cubicBezTo>
                  <a:lnTo>
                    <a:pt x="5006" y="11886"/>
                  </a:lnTo>
                  <a:cubicBezTo>
                    <a:pt x="5198" y="11962"/>
                    <a:pt x="5399" y="12000"/>
                    <a:pt x="5600" y="12000"/>
                  </a:cubicBezTo>
                  <a:cubicBezTo>
                    <a:pt x="5880" y="12000"/>
                    <a:pt x="6153" y="11915"/>
                    <a:pt x="6400" y="11771"/>
                  </a:cubicBezTo>
                  <a:cubicBezTo>
                    <a:pt x="6647" y="11915"/>
                    <a:pt x="6920" y="12000"/>
                    <a:pt x="7200" y="12000"/>
                  </a:cubicBezTo>
                  <a:cubicBezTo>
                    <a:pt x="7401" y="12000"/>
                    <a:pt x="7602" y="11962"/>
                    <a:pt x="7794" y="11886"/>
                  </a:cubicBezTo>
                  <a:lnTo>
                    <a:pt x="11794" y="10286"/>
                  </a:lnTo>
                  <a:cubicBezTo>
                    <a:pt x="12402" y="10042"/>
                    <a:pt x="12800" y="9454"/>
                    <a:pt x="12800" y="8800"/>
                  </a:cubicBezTo>
                  <a:lnTo>
                    <a:pt x="12800" y="1600"/>
                  </a:lnTo>
                  <a:cubicBezTo>
                    <a:pt x="12800" y="1069"/>
                    <a:pt x="12537" y="573"/>
                    <a:pt x="12097" y="275"/>
                  </a:cubicBezTo>
                  <a:close/>
                  <a:moveTo>
                    <a:pt x="5600" y="10400"/>
                  </a:moveTo>
                  <a:lnTo>
                    <a:pt x="1600" y="8800"/>
                  </a:lnTo>
                  <a:lnTo>
                    <a:pt x="1600" y="1600"/>
                  </a:lnTo>
                  <a:lnTo>
                    <a:pt x="5600" y="3200"/>
                  </a:lnTo>
                  <a:lnTo>
                    <a:pt x="5600" y="10400"/>
                  </a:lnTo>
                  <a:close/>
                  <a:moveTo>
                    <a:pt x="11200" y="8800"/>
                  </a:moveTo>
                  <a:lnTo>
                    <a:pt x="7200" y="10400"/>
                  </a:lnTo>
                  <a:lnTo>
                    <a:pt x="7200" y="3200"/>
                  </a:lnTo>
                  <a:lnTo>
                    <a:pt x="11200" y="1600"/>
                  </a:lnTo>
                  <a:lnTo>
                    <a:pt x="11200" y="8800"/>
                  </a:lnTo>
                  <a:close/>
                  <a:moveTo>
                    <a:pt x="4800" y="3680"/>
                  </a:moveTo>
                  <a:lnTo>
                    <a:pt x="2400" y="2720"/>
                  </a:lnTo>
                  <a:lnTo>
                    <a:pt x="2400" y="3520"/>
                  </a:lnTo>
                  <a:lnTo>
                    <a:pt x="4800" y="4480"/>
                  </a:lnTo>
                  <a:lnTo>
                    <a:pt x="4800" y="3680"/>
                  </a:lnTo>
                  <a:close/>
                  <a:moveTo>
                    <a:pt x="4800" y="5280"/>
                  </a:moveTo>
                  <a:lnTo>
                    <a:pt x="2400" y="4320"/>
                  </a:lnTo>
                  <a:lnTo>
                    <a:pt x="2400" y="5120"/>
                  </a:lnTo>
                  <a:lnTo>
                    <a:pt x="4800" y="6080"/>
                  </a:lnTo>
                  <a:lnTo>
                    <a:pt x="4800" y="5280"/>
                  </a:lnTo>
                  <a:close/>
                  <a:moveTo>
                    <a:pt x="4800" y="6880"/>
                  </a:moveTo>
                  <a:lnTo>
                    <a:pt x="2400" y="5920"/>
                  </a:lnTo>
                  <a:lnTo>
                    <a:pt x="2400" y="6720"/>
                  </a:lnTo>
                  <a:lnTo>
                    <a:pt x="4800" y="7680"/>
                  </a:lnTo>
                  <a:lnTo>
                    <a:pt x="4800" y="6880"/>
                  </a:lnTo>
                  <a:close/>
                  <a:moveTo>
                    <a:pt x="4800" y="8480"/>
                  </a:moveTo>
                  <a:lnTo>
                    <a:pt x="2400" y="7520"/>
                  </a:lnTo>
                  <a:lnTo>
                    <a:pt x="2400" y="8320"/>
                  </a:lnTo>
                  <a:lnTo>
                    <a:pt x="4800" y="9280"/>
                  </a:lnTo>
                  <a:lnTo>
                    <a:pt x="4800" y="8480"/>
                  </a:lnTo>
                  <a:close/>
                  <a:moveTo>
                    <a:pt x="10400" y="7520"/>
                  </a:moveTo>
                  <a:lnTo>
                    <a:pt x="8000" y="8480"/>
                  </a:lnTo>
                  <a:lnTo>
                    <a:pt x="8000" y="9280"/>
                  </a:lnTo>
                  <a:lnTo>
                    <a:pt x="10400" y="8321"/>
                  </a:lnTo>
                  <a:lnTo>
                    <a:pt x="10400" y="7520"/>
                  </a:lnTo>
                  <a:close/>
                  <a:moveTo>
                    <a:pt x="10400" y="5920"/>
                  </a:moveTo>
                  <a:lnTo>
                    <a:pt x="8000" y="6880"/>
                  </a:lnTo>
                  <a:lnTo>
                    <a:pt x="8000" y="7680"/>
                  </a:lnTo>
                  <a:lnTo>
                    <a:pt x="10400" y="6720"/>
                  </a:lnTo>
                  <a:lnTo>
                    <a:pt x="10400" y="5920"/>
                  </a:lnTo>
                  <a:close/>
                  <a:moveTo>
                    <a:pt x="10400" y="4320"/>
                  </a:moveTo>
                  <a:lnTo>
                    <a:pt x="8000" y="5280"/>
                  </a:lnTo>
                  <a:lnTo>
                    <a:pt x="8000" y="6080"/>
                  </a:lnTo>
                  <a:lnTo>
                    <a:pt x="10400" y="5120"/>
                  </a:lnTo>
                  <a:lnTo>
                    <a:pt x="10400" y="4320"/>
                  </a:lnTo>
                  <a:close/>
                  <a:moveTo>
                    <a:pt x="10400" y="2720"/>
                  </a:moveTo>
                  <a:lnTo>
                    <a:pt x="8000" y="3680"/>
                  </a:lnTo>
                  <a:lnTo>
                    <a:pt x="8000" y="4480"/>
                  </a:lnTo>
                  <a:lnTo>
                    <a:pt x="10400" y="3520"/>
                  </a:lnTo>
                  <a:lnTo>
                    <a:pt x="10400" y="2720"/>
                  </a:lnTo>
                  <a:close/>
                </a:path>
              </a:pathLst>
            </a:custGeom>
            <a:solidFill>
              <a:srgbClr val="F7D5A7">
                <a:lumMod val="65000"/>
                <a:lumOff val="3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096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cxnSp>
          <p:nvCxnSpPr>
            <p:cNvPr id="25699" name="直接连接符 25698"/>
            <p:cNvCxnSpPr>
              <a:endCxn id="25700" idx="0"/>
            </p:cNvCxnSpPr>
            <p:nvPr/>
          </p:nvCxnSpPr>
          <p:spPr>
            <a:xfrm flipV="1">
              <a:off x="321626" y="1029717"/>
              <a:ext cx="3245485" cy="11430"/>
            </a:xfrm>
            <a:prstGeom prst="line">
              <a:avLst/>
            </a:prstGeom>
            <a:noFill/>
            <a:ln w="38100" cap="rnd" cmpd="sng" algn="ctr">
              <a:solidFill>
                <a:srgbClr val="F7D5A7">
                  <a:lumMod val="50000"/>
                  <a:lumOff val="50000"/>
                </a:srgbClr>
              </a:solidFill>
              <a:prstDash val="solid"/>
              <a:round/>
            </a:ln>
            <a:effectLst/>
          </p:spPr>
        </p:cxnSp>
        <p:sp>
          <p:nvSpPr>
            <p:cNvPr id="25700" name="任意多边形: 形状 25699"/>
            <p:cNvSpPr/>
            <p:nvPr/>
          </p:nvSpPr>
          <p:spPr>
            <a:xfrm>
              <a:off x="3467603" y="980563"/>
              <a:ext cx="98830" cy="98830"/>
            </a:xfrm>
            <a:custGeom>
              <a:avLst/>
              <a:gdLst>
                <a:gd name="connsiteX0" fmla="*/ 361345 w 361344"/>
                <a:gd name="connsiteY0" fmla="*/ 180672 h 361344"/>
                <a:gd name="connsiteX1" fmla="*/ 180672 w 361344"/>
                <a:gd name="connsiteY1" fmla="*/ 361345 h 361344"/>
                <a:gd name="connsiteX2" fmla="*/ 0 w 361344"/>
                <a:gd name="connsiteY2" fmla="*/ 180672 h 361344"/>
                <a:gd name="connsiteX3" fmla="*/ 180672 w 361344"/>
                <a:gd name="connsiteY3" fmla="*/ 0 h 361344"/>
                <a:gd name="connsiteX4" fmla="*/ 361345 w 361344"/>
                <a:gd name="connsiteY4" fmla="*/ 180672 h 361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344" h="361344">
                  <a:moveTo>
                    <a:pt x="361345" y="180672"/>
                  </a:moveTo>
                  <a:cubicBezTo>
                    <a:pt x="361345" y="280455"/>
                    <a:pt x="280455" y="361345"/>
                    <a:pt x="180672" y="361345"/>
                  </a:cubicBezTo>
                  <a:cubicBezTo>
                    <a:pt x="80890" y="361345"/>
                    <a:pt x="0" y="280455"/>
                    <a:pt x="0" y="180672"/>
                  </a:cubicBezTo>
                  <a:cubicBezTo>
                    <a:pt x="0" y="80890"/>
                    <a:pt x="80890" y="0"/>
                    <a:pt x="180672" y="0"/>
                  </a:cubicBezTo>
                  <a:cubicBezTo>
                    <a:pt x="280455" y="0"/>
                    <a:pt x="361345" y="80890"/>
                    <a:pt x="361345" y="180672"/>
                  </a:cubicBezTo>
                  <a:close/>
                </a:path>
              </a:pathLst>
            </a:custGeom>
            <a:solidFill>
              <a:srgbClr val="8EC0B9">
                <a:lumMod val="100000"/>
              </a:srgbClr>
            </a:solidFill>
            <a:ln w="79602" cap="rnd">
              <a:solidFill>
                <a:srgbClr val="8EC0B9">
                  <a:lumMod val="100000"/>
                </a:srgbClr>
              </a:solidFill>
              <a:prstDash val="solid"/>
              <a:round/>
            </a:ln>
          </p:spPr>
          <p:txBody>
            <a:bodyPr rtlCol="0" anchor="ctr"/>
            <a:lstStyle/>
            <a:p>
              <a:pPr defTabSz="6096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</p:grpSp>
      <p:sp>
        <p:nvSpPr>
          <p:cNvPr id="25701" name="Rectangle 2"/>
          <p:cNvSpPr>
            <a:spLocks noChangeArrowheads="1"/>
          </p:cNvSpPr>
          <p:nvPr/>
        </p:nvSpPr>
        <p:spPr bwMode="auto">
          <a:xfrm>
            <a:off x="423512" y="261283"/>
            <a:ext cx="3243713" cy="857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kern="0" dirty="0">
                <a:solidFill>
                  <a:srgbClr val="7030A0"/>
                </a:solidFill>
                <a:ea typeface="黑体" panose="02010609060101010101" pitchFamily="49" charset="-122"/>
              </a:rPr>
              <a:t>推进新课</a:t>
            </a:r>
            <a:endParaRPr lang="zh-CN" altLang="en-US" sz="3600" b="1" kern="0" dirty="0">
              <a:solidFill>
                <a:srgbClr val="7030A0"/>
              </a:solidFill>
              <a:ea typeface="黑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910165" y="0"/>
            <a:ext cx="10441940" cy="6354439"/>
            <a:chOff x="-1309" y="-1815"/>
            <a:chExt cx="16444" cy="8829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EFEFE">
                    <a:alpha val="100000"/>
                  </a:srgbClr>
                </a:clrFrom>
                <a:clrTo>
                  <a:srgbClr val="FEFEFE">
                    <a:alpha val="100000"/>
                    <a:alpha val="0"/>
                  </a:srgbClr>
                </a:clrTo>
              </a:clrChange>
            </a:blip>
            <a:srcRect t="10213" b="10489"/>
            <a:stretch>
              <a:fillRect/>
            </a:stretch>
          </p:blipFill>
          <p:spPr>
            <a:xfrm>
              <a:off x="-1309" y="-1815"/>
              <a:ext cx="16444" cy="8829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7390" h="13790">
                  <a:moveTo>
                    <a:pt x="0" y="0"/>
                  </a:moveTo>
                  <a:lnTo>
                    <a:pt x="17390" y="0"/>
                  </a:lnTo>
                  <a:lnTo>
                    <a:pt x="17390" y="13790"/>
                  </a:lnTo>
                  <a:lnTo>
                    <a:pt x="16200" y="13790"/>
                  </a:lnTo>
                  <a:lnTo>
                    <a:pt x="16523" y="13204"/>
                  </a:lnTo>
                  <a:lnTo>
                    <a:pt x="7478" y="13545"/>
                  </a:lnTo>
                  <a:lnTo>
                    <a:pt x="7406" y="13790"/>
                  </a:lnTo>
                  <a:lnTo>
                    <a:pt x="0" y="1379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noFill/>
            </a:ln>
          </p:spPr>
        </p:pic>
        <p:sp>
          <p:nvSpPr>
            <p:cNvPr id="18" name="矩形 17"/>
            <p:cNvSpPr/>
            <p:nvPr/>
          </p:nvSpPr>
          <p:spPr>
            <a:xfrm rot="21480000">
              <a:off x="1375" y="5878"/>
              <a:ext cx="3300" cy="670"/>
            </a:xfrm>
            <a:prstGeom prst="rect">
              <a:avLst/>
            </a:prstGeom>
            <a:solidFill>
              <a:srgbClr val="3858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4409" y="684137"/>
            <a:ext cx="1969135" cy="1969135"/>
          </a:xfrm>
          <a:prstGeom prst="rect">
            <a:avLst/>
          </a:prstGeom>
        </p:spPr>
      </p:pic>
      <p:sp>
        <p:nvSpPr>
          <p:cNvPr id="12" name="文本框 20"/>
          <p:cNvSpPr txBox="1"/>
          <p:nvPr/>
        </p:nvSpPr>
        <p:spPr>
          <a:xfrm rot="21480000">
            <a:off x="3328755" y="1863510"/>
            <a:ext cx="7804150" cy="266900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+mn-cs"/>
              </a:defRPr>
            </a:lvl1pPr>
            <a:lvl2pPr marL="3429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+mn-cs"/>
              </a:defRPr>
            </a:lvl2pPr>
            <a:lvl3pPr marL="685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+mn-cs"/>
              </a:defRPr>
            </a:lvl3pPr>
            <a:lvl4pPr marL="10287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+mn-cs"/>
              </a:defRPr>
            </a:lvl4pPr>
            <a:lvl5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+mn-cs"/>
              </a:defRPr>
            </a:lvl5pPr>
            <a:lvl6pPr marL="1714500" algn="l" defTabSz="685800" rtl="0" eaLnBrk="1" latinLnBrk="0" hangingPunct="1">
              <a:defRPr kern="12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+mn-cs"/>
              </a:defRPr>
            </a:lvl6pPr>
            <a:lvl7pPr marL="2057400" algn="l" defTabSz="685800" rtl="0" eaLnBrk="1" latinLnBrk="0" hangingPunct="1">
              <a:defRPr kern="12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+mn-cs"/>
              </a:defRPr>
            </a:lvl7pPr>
            <a:lvl8pPr marL="2400300" algn="l" defTabSz="685800" rtl="0" eaLnBrk="1" latinLnBrk="0" hangingPunct="1">
              <a:defRPr kern="12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+mn-cs"/>
              </a:defRPr>
            </a:lvl8pPr>
            <a:lvl9pPr marL="2743200" algn="l" defTabSz="685800" rtl="0" eaLnBrk="1" latinLnBrk="0" hangingPunct="1">
              <a:defRPr kern="12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+mn-cs"/>
              </a:defRPr>
            </a:lvl9pPr>
          </a:lstStyle>
          <a:p>
            <a:pPr eaLnBrk="1" fontAlgn="auto" latinLnBrk="0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小组合作：</a:t>
            </a:r>
            <a:endParaRPr lang="en-US" altLang="zh-CN" sz="3200" b="1" dirty="0">
              <a:solidFill>
                <a:srgbClr val="FFFF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fontAlgn="auto" latinLnBrk="0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小组之间互相出题并进行笔算，计算之后互相检查，看看大家做的都是否正确，如果有错误，统计错误的原因并进行改正</a:t>
            </a:r>
            <a:r>
              <a:rPr lang="zh-CN" altLang="en-US" sz="2800" b="1" dirty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  <a:endParaRPr lang="zh-CN" altLang="en-US" sz="2800" b="1" dirty="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98323" y="1618237"/>
            <a:ext cx="2379110" cy="4677508"/>
          </a:xfrm>
          <a:prstGeom prst="rect">
            <a:avLst/>
          </a:prstGeom>
        </p:spPr>
      </p:pic>
      <p:sp>
        <p:nvSpPr>
          <p:cNvPr id="2" name="文本框 20"/>
          <p:cNvSpPr txBox="1"/>
          <p:nvPr/>
        </p:nvSpPr>
        <p:spPr>
          <a:xfrm rot="21480000">
            <a:off x="3404169" y="4442335"/>
            <a:ext cx="7804150" cy="137633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+mn-cs"/>
              </a:defRPr>
            </a:lvl1pPr>
            <a:lvl2pPr marL="3429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+mn-cs"/>
              </a:defRPr>
            </a:lvl2pPr>
            <a:lvl3pPr marL="685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+mn-cs"/>
              </a:defRPr>
            </a:lvl3pPr>
            <a:lvl4pPr marL="10287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+mn-cs"/>
              </a:defRPr>
            </a:lvl4pPr>
            <a:lvl5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+mn-cs"/>
              </a:defRPr>
            </a:lvl5pPr>
            <a:lvl6pPr marL="1714500" algn="l" defTabSz="685800" rtl="0" eaLnBrk="1" latinLnBrk="0" hangingPunct="1">
              <a:defRPr kern="12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+mn-cs"/>
              </a:defRPr>
            </a:lvl6pPr>
            <a:lvl7pPr marL="2057400" algn="l" defTabSz="685800" rtl="0" eaLnBrk="1" latinLnBrk="0" hangingPunct="1">
              <a:defRPr kern="12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+mn-cs"/>
              </a:defRPr>
            </a:lvl7pPr>
            <a:lvl8pPr marL="2400300" algn="l" defTabSz="685800" rtl="0" eaLnBrk="1" latinLnBrk="0" hangingPunct="1">
              <a:defRPr kern="12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+mn-cs"/>
              </a:defRPr>
            </a:lvl8pPr>
            <a:lvl9pPr marL="2743200" algn="l" defTabSz="685800" rtl="0" eaLnBrk="1" latinLnBrk="0" hangingPunct="1">
              <a:defRPr kern="12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+mn-cs"/>
              </a:defRPr>
            </a:lvl9pPr>
          </a:lstStyle>
          <a:p>
            <a:pPr eaLnBrk="1" fontAlgn="auto" latinLnBrk="0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交流讨论：</a:t>
            </a:r>
            <a:endParaRPr lang="en-US" altLang="zh-CN" sz="3200" b="1" dirty="0">
              <a:solidFill>
                <a:srgbClr val="FFFF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fontAlgn="auto" latinLnBrk="0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在班级内交流有哪些容易出现的错误</a:t>
            </a:r>
            <a:r>
              <a:rPr lang="zh-CN" altLang="en-US" sz="2800" b="1" dirty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  <a:endParaRPr lang="zh-CN" altLang="en-US" sz="2800" b="1" dirty="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369" y="2140896"/>
            <a:ext cx="8509262" cy="4291886"/>
          </a:xfrm>
          <a:prstGeom prst="rect">
            <a:avLst/>
          </a:prstGeom>
        </p:spPr>
      </p:pic>
      <p:grpSp>
        <p:nvGrpSpPr>
          <p:cNvPr id="4" name="组合 108"/>
          <p:cNvGrpSpPr/>
          <p:nvPr/>
        </p:nvGrpSpPr>
        <p:grpSpPr bwMode="auto">
          <a:xfrm>
            <a:off x="2842207" y="3147869"/>
            <a:ext cx="2305049" cy="1428750"/>
            <a:chOff x="288033" y="2257321"/>
            <a:chExt cx="1728000" cy="1071681"/>
          </a:xfrm>
        </p:grpSpPr>
        <p:sp>
          <p:nvSpPr>
            <p:cNvPr id="5" name="TextBox 77"/>
            <p:cNvSpPr txBox="1"/>
            <p:nvPr/>
          </p:nvSpPr>
          <p:spPr>
            <a:xfrm>
              <a:off x="873553" y="2257321"/>
              <a:ext cx="503009" cy="53097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4000" b="1" spc="800" dirty="0">
                  <a:latin typeface="+mn-lt"/>
                </a:rPr>
                <a:t>2</a:t>
              </a:r>
              <a:endParaRPr lang="zh-CN" altLang="en-US" sz="4000" b="1" spc="800" dirty="0">
                <a:latin typeface="+mn-lt"/>
              </a:endParaRPr>
            </a:p>
          </p:txBody>
        </p:sp>
        <p:sp>
          <p:nvSpPr>
            <p:cNvPr id="6" name="TextBox 110"/>
            <p:cNvSpPr txBox="1">
              <a:spLocks noChangeArrowheads="1"/>
            </p:cNvSpPr>
            <p:nvPr/>
          </p:nvSpPr>
          <p:spPr bwMode="auto">
            <a:xfrm>
              <a:off x="373719" y="2743149"/>
              <a:ext cx="576000" cy="5309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4000" b="1">
                  <a:latin typeface="+mn-lt"/>
                </a:rPr>
                <a:t>×</a:t>
              </a:r>
              <a:endParaRPr lang="zh-CN" altLang="en-US" sz="4000" b="1">
                <a:latin typeface="+mn-lt"/>
              </a:endParaRPr>
            </a:p>
          </p:txBody>
        </p:sp>
        <p:sp>
          <p:nvSpPr>
            <p:cNvPr id="7" name="TextBox 111"/>
            <p:cNvSpPr txBox="1">
              <a:spLocks noChangeArrowheads="1"/>
            </p:cNvSpPr>
            <p:nvPr/>
          </p:nvSpPr>
          <p:spPr bwMode="auto">
            <a:xfrm>
              <a:off x="1286115" y="2743149"/>
              <a:ext cx="576001" cy="5309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4000" b="1" dirty="0">
                  <a:latin typeface="+mn-lt"/>
                </a:rPr>
                <a:t>8</a:t>
              </a:r>
              <a:endParaRPr lang="zh-CN" altLang="en-US" sz="4000" b="1" dirty="0">
                <a:latin typeface="+mn-lt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>
              <a:off x="288033" y="3327414"/>
              <a:ext cx="1728000" cy="1588"/>
            </a:xfrm>
            <a:prstGeom prst="line">
              <a:avLst/>
            </a:prstGeom>
            <a:ln w="1905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Box 81"/>
            <p:cNvSpPr txBox="1"/>
            <p:nvPr/>
          </p:nvSpPr>
          <p:spPr>
            <a:xfrm>
              <a:off x="1365454" y="2257321"/>
              <a:ext cx="504595" cy="53097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4000" b="1" spc="800" dirty="0">
                  <a:latin typeface="+mn-lt"/>
                </a:rPr>
                <a:t>9</a:t>
              </a:r>
              <a:endParaRPr lang="zh-CN" altLang="en-US" sz="4000" b="1" spc="800" dirty="0">
                <a:latin typeface="+mn-lt"/>
              </a:endParaRPr>
            </a:p>
          </p:txBody>
        </p:sp>
      </p:grpSp>
      <p:sp>
        <p:nvSpPr>
          <p:cNvPr id="17" name="TextBox 100"/>
          <p:cNvSpPr txBox="1">
            <a:spLocks noChangeArrowheads="1"/>
          </p:cNvSpPr>
          <p:nvPr/>
        </p:nvSpPr>
        <p:spPr bwMode="auto">
          <a:xfrm>
            <a:off x="3504722" y="4572387"/>
            <a:ext cx="76835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4000" b="1" dirty="0">
                <a:solidFill>
                  <a:srgbClr val="000000"/>
                </a:solidFill>
                <a:latin typeface="+mn-lt"/>
              </a:rPr>
              <a:t>9</a:t>
            </a:r>
            <a:endParaRPr lang="zh-CN" altLang="en-US" sz="4000" b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18" name="TextBox 101"/>
          <p:cNvSpPr txBox="1">
            <a:spLocks noChangeArrowheads="1"/>
          </p:cNvSpPr>
          <p:nvPr/>
        </p:nvSpPr>
        <p:spPr bwMode="auto">
          <a:xfrm>
            <a:off x="4173589" y="4580853"/>
            <a:ext cx="76835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4000" b="1" dirty="0">
                <a:solidFill>
                  <a:srgbClr val="000000"/>
                </a:solidFill>
                <a:latin typeface="+mn-lt"/>
              </a:rPr>
              <a:t>2</a:t>
            </a:r>
            <a:endParaRPr lang="zh-CN" altLang="en-US" sz="4000" b="1" dirty="0">
              <a:solidFill>
                <a:srgbClr val="000000"/>
              </a:solidFill>
              <a:latin typeface="+mn-lt"/>
            </a:endParaRPr>
          </a:p>
        </p:txBody>
      </p:sp>
      <p:grpSp>
        <p:nvGrpSpPr>
          <p:cNvPr id="19" name="组合 107"/>
          <p:cNvGrpSpPr/>
          <p:nvPr/>
        </p:nvGrpSpPr>
        <p:grpSpPr bwMode="auto">
          <a:xfrm>
            <a:off x="6599414" y="3145754"/>
            <a:ext cx="2390654" cy="1428750"/>
            <a:chOff x="77877" y="2257321"/>
            <a:chExt cx="1792173" cy="1071681"/>
          </a:xfrm>
        </p:grpSpPr>
        <p:sp>
          <p:nvSpPr>
            <p:cNvPr id="20" name="TextBox 125"/>
            <p:cNvSpPr txBox="1"/>
            <p:nvPr/>
          </p:nvSpPr>
          <p:spPr>
            <a:xfrm>
              <a:off x="974574" y="2257321"/>
              <a:ext cx="503008" cy="53097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4000" b="1" spc="800" dirty="0">
                  <a:latin typeface="+mn-lt"/>
                </a:rPr>
                <a:t>8</a:t>
              </a:r>
              <a:endParaRPr lang="zh-CN" altLang="en-US" sz="4000" b="1" spc="800" dirty="0">
                <a:latin typeface="+mn-lt"/>
              </a:endParaRPr>
            </a:p>
          </p:txBody>
        </p:sp>
        <p:sp>
          <p:nvSpPr>
            <p:cNvPr id="21" name="TextBox 103"/>
            <p:cNvSpPr txBox="1">
              <a:spLocks noChangeArrowheads="1"/>
            </p:cNvSpPr>
            <p:nvPr/>
          </p:nvSpPr>
          <p:spPr bwMode="auto">
            <a:xfrm>
              <a:off x="77877" y="2743150"/>
              <a:ext cx="576000" cy="5309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4000" b="1" dirty="0">
                  <a:latin typeface="+mn-lt"/>
                </a:rPr>
                <a:t>×</a:t>
              </a:r>
              <a:endParaRPr lang="zh-CN" altLang="en-US" sz="4000" b="1" dirty="0">
                <a:latin typeface="+mn-lt"/>
              </a:endParaRPr>
            </a:p>
          </p:txBody>
        </p:sp>
        <p:sp>
          <p:nvSpPr>
            <p:cNvPr id="22" name="TextBox 104"/>
            <p:cNvSpPr txBox="1">
              <a:spLocks noChangeArrowheads="1"/>
            </p:cNvSpPr>
            <p:nvPr/>
          </p:nvSpPr>
          <p:spPr bwMode="auto">
            <a:xfrm>
              <a:off x="1286116" y="2743150"/>
              <a:ext cx="575999" cy="5309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4000" b="1" dirty="0">
                  <a:latin typeface="+mn-lt"/>
                </a:rPr>
                <a:t>4</a:t>
              </a:r>
              <a:endParaRPr lang="zh-CN" altLang="en-US" sz="4000" b="1" dirty="0">
                <a:latin typeface="+mn-lt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126362" y="3327415"/>
              <a:ext cx="1728000" cy="1587"/>
            </a:xfrm>
            <a:prstGeom prst="line">
              <a:avLst/>
            </a:prstGeom>
            <a:ln w="1905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129"/>
            <p:cNvSpPr txBox="1"/>
            <p:nvPr/>
          </p:nvSpPr>
          <p:spPr>
            <a:xfrm>
              <a:off x="1365455" y="2257321"/>
              <a:ext cx="504595" cy="53097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4000" b="1" spc="800" dirty="0">
                  <a:latin typeface="+mn-lt"/>
                </a:rPr>
                <a:t>2</a:t>
              </a:r>
              <a:endParaRPr lang="zh-CN" altLang="en-US" sz="4000" b="1" spc="800" dirty="0">
                <a:latin typeface="+mn-lt"/>
              </a:endParaRPr>
            </a:p>
          </p:txBody>
        </p:sp>
        <p:sp>
          <p:nvSpPr>
            <p:cNvPr id="25" name="TextBox 125"/>
            <p:cNvSpPr txBox="1"/>
            <p:nvPr/>
          </p:nvSpPr>
          <p:spPr>
            <a:xfrm>
              <a:off x="563281" y="2257321"/>
              <a:ext cx="503008" cy="53097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4000" b="1" spc="800" dirty="0">
                  <a:latin typeface="+mn-lt"/>
                </a:rPr>
                <a:t>1</a:t>
              </a:r>
              <a:endParaRPr lang="zh-CN" altLang="en-US" sz="4000" b="1" spc="800" dirty="0">
                <a:latin typeface="+mn-lt"/>
              </a:endParaRPr>
            </a:p>
          </p:txBody>
        </p:sp>
      </p:grpSp>
      <p:sp>
        <p:nvSpPr>
          <p:cNvPr id="26" name="TextBox 136"/>
          <p:cNvSpPr txBox="1">
            <a:spLocks noChangeArrowheads="1"/>
          </p:cNvSpPr>
          <p:nvPr/>
        </p:nvSpPr>
        <p:spPr bwMode="auto">
          <a:xfrm>
            <a:off x="7710243" y="4589320"/>
            <a:ext cx="76623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4000" b="1" dirty="0">
                <a:solidFill>
                  <a:srgbClr val="000000"/>
                </a:solidFill>
                <a:latin typeface="+mn-lt"/>
              </a:rPr>
              <a:t>2</a:t>
            </a:r>
            <a:endParaRPr lang="zh-CN" altLang="en-US" sz="4000" b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27" name="TextBox 137"/>
          <p:cNvSpPr txBox="1">
            <a:spLocks noChangeArrowheads="1"/>
          </p:cNvSpPr>
          <p:nvPr/>
        </p:nvSpPr>
        <p:spPr bwMode="auto">
          <a:xfrm>
            <a:off x="8211134" y="4580853"/>
            <a:ext cx="768349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4000" b="1" dirty="0">
                <a:solidFill>
                  <a:srgbClr val="000000"/>
                </a:solidFill>
                <a:latin typeface="+mn-lt"/>
              </a:rPr>
              <a:t>8</a:t>
            </a:r>
            <a:endParaRPr lang="zh-CN" altLang="en-US" sz="4000" b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28" name="TextBox 140"/>
          <p:cNvSpPr txBox="1"/>
          <p:nvPr/>
        </p:nvSpPr>
        <p:spPr>
          <a:xfrm>
            <a:off x="4053898" y="4197736"/>
            <a:ext cx="383116" cy="37965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b="1" spc="800" dirty="0">
                <a:solidFill>
                  <a:srgbClr val="000000"/>
                </a:solidFill>
                <a:latin typeface="+mn-lt"/>
              </a:rPr>
              <a:t>7</a:t>
            </a:r>
            <a:endParaRPr lang="zh-CN" altLang="en-US" b="1" spc="800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30" name="TextBox 136"/>
          <p:cNvSpPr txBox="1">
            <a:spLocks noChangeArrowheads="1"/>
          </p:cNvSpPr>
          <p:nvPr/>
        </p:nvSpPr>
        <p:spPr bwMode="auto">
          <a:xfrm>
            <a:off x="7140900" y="4589320"/>
            <a:ext cx="76623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4000" b="1" dirty="0">
                <a:solidFill>
                  <a:srgbClr val="000000"/>
                </a:solidFill>
                <a:latin typeface="+mn-lt"/>
              </a:rPr>
              <a:t>4</a:t>
            </a:r>
            <a:endParaRPr lang="zh-CN" altLang="en-US" sz="4000" b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76692" y="443060"/>
            <a:ext cx="187743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rgbClr val="FC5185"/>
                </a:solidFill>
                <a:latin typeface="方正榜书楷简体" panose="02000000000000000000" pitchFamily="2" charset="-122"/>
                <a:ea typeface="方正榜书楷简体" panose="02000000000000000000" pitchFamily="2" charset="-122"/>
              </a:rPr>
              <a:t>试一试</a:t>
            </a:r>
            <a:endParaRPr lang="zh-CN" altLang="en-US" sz="4400" dirty="0">
              <a:solidFill>
                <a:srgbClr val="FC5185"/>
              </a:solidFill>
              <a:latin typeface="方正榜书楷简体" panose="02000000000000000000" pitchFamily="2" charset="-122"/>
              <a:ea typeface="方正榜书楷简体" panose="02000000000000000000" pitchFamily="2" charset="-122"/>
            </a:endParaRPr>
          </a:p>
        </p:txBody>
      </p:sp>
      <p:sp>
        <p:nvSpPr>
          <p:cNvPr id="34" name="标题 1"/>
          <p:cNvSpPr>
            <a:spLocks noGrp="1" noChangeArrowheads="1"/>
          </p:cNvSpPr>
          <p:nvPr/>
        </p:nvSpPr>
        <p:spPr bwMode="auto">
          <a:xfrm>
            <a:off x="1543292" y="1360818"/>
            <a:ext cx="9225280" cy="5734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3600" b="1" dirty="0">
                <a:latin typeface="+mn-lt"/>
                <a:ea typeface="黑体" panose="02010609060101010101" pitchFamily="49" charset="-122"/>
              </a:rPr>
              <a:t>大家一起来找茬！说一说，错在哪里？</a:t>
            </a:r>
            <a:endParaRPr lang="zh-CN" altLang="en-US" sz="3600" b="1" dirty="0">
              <a:latin typeface="+mn-lt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: 圆角 42"/>
          <p:cNvSpPr/>
          <p:nvPr/>
        </p:nvSpPr>
        <p:spPr>
          <a:xfrm>
            <a:off x="986672" y="1649691"/>
            <a:ext cx="10218656" cy="4807670"/>
          </a:xfrm>
          <a:prstGeom prst="roundRect">
            <a:avLst>
              <a:gd name="adj" fmla="val 6079"/>
            </a:avLst>
          </a:prstGeom>
          <a:solidFill>
            <a:srgbClr val="FFFFFF"/>
          </a:solidFill>
          <a:ln w="127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1090583" y="776356"/>
            <a:ext cx="9734550" cy="573405"/>
            <a:chOff x="1087" y="7328"/>
            <a:chExt cx="15330" cy="903"/>
          </a:xfrm>
        </p:grpSpPr>
        <p:sp>
          <p:nvSpPr>
            <p:cNvPr id="7" name="标题 1"/>
            <p:cNvSpPr>
              <a:spLocks noGrp="1" noChangeArrowheads="1"/>
            </p:cNvSpPr>
            <p:nvPr/>
          </p:nvSpPr>
          <p:spPr bwMode="auto">
            <a:xfrm>
              <a:off x="1889" y="7328"/>
              <a:ext cx="14528" cy="90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eaLnBrk="0" hangingPunct="0"/>
              <a:r>
                <a:rPr lang="zh-CN" altLang="en-US" sz="3600" b="1" dirty="0">
                  <a:latin typeface="+mn-lt"/>
                  <a:ea typeface="黑体" panose="02010609060101010101" pitchFamily="49" charset="-122"/>
                </a:rPr>
                <a:t>算一算，说一说。</a:t>
              </a:r>
              <a:endParaRPr lang="zh-CN" altLang="en-US" sz="3600" b="1" dirty="0">
                <a:latin typeface="+mn-lt"/>
                <a:ea typeface="黑体" panose="02010609060101010101" pitchFamily="49" charset="-122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1087" y="7411"/>
              <a:ext cx="737" cy="737"/>
              <a:chOff x="6342434" y="3775905"/>
              <a:chExt cx="2548647" cy="2548647"/>
            </a:xfrm>
          </p:grpSpPr>
          <p:sp>
            <p:nvSpPr>
              <p:cNvPr id="9" name="椭圆 8"/>
              <p:cNvSpPr/>
              <p:nvPr/>
            </p:nvSpPr>
            <p:spPr>
              <a:xfrm>
                <a:off x="6342434" y="3775905"/>
                <a:ext cx="2548647" cy="2548647"/>
              </a:xfrm>
              <a:prstGeom prst="ellipse">
                <a:avLst/>
              </a:prstGeom>
              <a:solidFill>
                <a:srgbClr val="9FB89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0" name="任意多边形: 形状 18"/>
              <p:cNvSpPr/>
              <p:nvPr/>
            </p:nvSpPr>
            <p:spPr>
              <a:xfrm>
                <a:off x="8217589" y="4377183"/>
                <a:ext cx="528374" cy="1079947"/>
              </a:xfrm>
              <a:custGeom>
                <a:avLst/>
                <a:gdLst>
                  <a:gd name="connsiteX0" fmla="*/ 181800 w 528374"/>
                  <a:gd name="connsiteY0" fmla="*/ 0 h 1079947"/>
                  <a:gd name="connsiteX1" fmla="*/ 349313 w 528374"/>
                  <a:gd name="connsiteY1" fmla="*/ 111036 h 1079947"/>
                  <a:gd name="connsiteX2" fmla="*/ 350451 w 528374"/>
                  <a:gd name="connsiteY2" fmla="*/ 114701 h 1079947"/>
                  <a:gd name="connsiteX3" fmla="*/ 350456 w 528374"/>
                  <a:gd name="connsiteY3" fmla="*/ 114698 h 1079947"/>
                  <a:gd name="connsiteX4" fmla="*/ 373096 w 528374"/>
                  <a:gd name="connsiteY4" fmla="*/ 147370 h 1079947"/>
                  <a:gd name="connsiteX5" fmla="*/ 528374 w 528374"/>
                  <a:gd name="connsiteY5" fmla="*/ 730747 h 1079947"/>
                  <a:gd name="connsiteX6" fmla="*/ 522324 w 528374"/>
                  <a:gd name="connsiteY6" fmla="*/ 850578 h 1079947"/>
                  <a:gd name="connsiteX7" fmla="*/ 515074 w 528374"/>
                  <a:gd name="connsiteY7" fmla="*/ 898072 h 1079947"/>
                  <a:gd name="connsiteX8" fmla="*/ 515082 w 528374"/>
                  <a:gd name="connsiteY8" fmla="*/ 898147 h 1079947"/>
                  <a:gd name="connsiteX9" fmla="*/ 333282 w 528374"/>
                  <a:gd name="connsiteY9" fmla="*/ 1079947 h 1079947"/>
                  <a:gd name="connsiteX10" fmla="*/ 151482 w 528374"/>
                  <a:gd name="connsiteY10" fmla="*/ 898147 h 1079947"/>
                  <a:gd name="connsiteX11" fmla="*/ 151482 w 528374"/>
                  <a:gd name="connsiteY11" fmla="*/ 898147 h 1079947"/>
                  <a:gd name="connsiteX12" fmla="*/ 146455 w 528374"/>
                  <a:gd name="connsiteY12" fmla="*/ 898147 h 1079947"/>
                  <a:gd name="connsiteX13" fmla="*/ 156620 w 528374"/>
                  <a:gd name="connsiteY13" fmla="*/ 854040 h 1079947"/>
                  <a:gd name="connsiteX14" fmla="*/ 165948 w 528374"/>
                  <a:gd name="connsiteY14" fmla="*/ 730748 h 1079947"/>
                  <a:gd name="connsiteX15" fmla="*/ 43622 w 528374"/>
                  <a:gd name="connsiteY15" fmla="*/ 302634 h 1079947"/>
                  <a:gd name="connsiteX16" fmla="*/ 23417 w 528374"/>
                  <a:gd name="connsiteY16" fmla="*/ 275944 h 1079947"/>
                  <a:gd name="connsiteX17" fmla="*/ 28395 w 528374"/>
                  <a:gd name="connsiteY17" fmla="*/ 273490 h 1079947"/>
                  <a:gd name="connsiteX18" fmla="*/ 14287 w 528374"/>
                  <a:gd name="connsiteY18" fmla="*/ 252565 h 1079947"/>
                  <a:gd name="connsiteX19" fmla="*/ 0 w 528374"/>
                  <a:gd name="connsiteY19" fmla="*/ 181800 h 1079947"/>
                  <a:gd name="connsiteX20" fmla="*/ 181800 w 528374"/>
                  <a:gd name="connsiteY20" fmla="*/ 0 h 1079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28374" h="1079947">
                    <a:moveTo>
                      <a:pt x="181800" y="0"/>
                    </a:moveTo>
                    <a:cubicBezTo>
                      <a:pt x="257104" y="0"/>
                      <a:pt x="321714" y="45785"/>
                      <a:pt x="349313" y="111036"/>
                    </a:cubicBezTo>
                    <a:lnTo>
                      <a:pt x="350451" y="114701"/>
                    </a:lnTo>
                    <a:lnTo>
                      <a:pt x="350456" y="114698"/>
                    </a:lnTo>
                    <a:lnTo>
                      <a:pt x="373096" y="147370"/>
                    </a:lnTo>
                    <a:cubicBezTo>
                      <a:pt x="471879" y="319161"/>
                      <a:pt x="528375" y="518357"/>
                      <a:pt x="528374" y="730747"/>
                    </a:cubicBezTo>
                    <a:cubicBezTo>
                      <a:pt x="528374" y="771202"/>
                      <a:pt x="526324" y="811179"/>
                      <a:pt x="522324" y="850578"/>
                    </a:cubicBezTo>
                    <a:lnTo>
                      <a:pt x="515074" y="898072"/>
                    </a:lnTo>
                    <a:lnTo>
                      <a:pt x="515082" y="898147"/>
                    </a:lnTo>
                    <a:cubicBezTo>
                      <a:pt x="515082" y="998552"/>
                      <a:pt x="433687" y="1079947"/>
                      <a:pt x="333282" y="1079947"/>
                    </a:cubicBezTo>
                    <a:cubicBezTo>
                      <a:pt x="232877" y="1079947"/>
                      <a:pt x="151482" y="998552"/>
                      <a:pt x="151482" y="898147"/>
                    </a:cubicBezTo>
                    <a:lnTo>
                      <a:pt x="151482" y="898147"/>
                    </a:lnTo>
                    <a:lnTo>
                      <a:pt x="146455" y="898147"/>
                    </a:lnTo>
                    <a:lnTo>
                      <a:pt x="156620" y="854040"/>
                    </a:lnTo>
                    <a:cubicBezTo>
                      <a:pt x="162762" y="813839"/>
                      <a:pt x="165948" y="772666"/>
                      <a:pt x="165948" y="730748"/>
                    </a:cubicBezTo>
                    <a:cubicBezTo>
                      <a:pt x="165949" y="573556"/>
                      <a:pt x="121149" y="426828"/>
                      <a:pt x="43622" y="302634"/>
                    </a:cubicBezTo>
                    <a:lnTo>
                      <a:pt x="23417" y="275944"/>
                    </a:lnTo>
                    <a:lnTo>
                      <a:pt x="28395" y="273490"/>
                    </a:lnTo>
                    <a:lnTo>
                      <a:pt x="14287" y="252565"/>
                    </a:lnTo>
                    <a:cubicBezTo>
                      <a:pt x="5087" y="230815"/>
                      <a:pt x="0" y="206902"/>
                      <a:pt x="0" y="181800"/>
                    </a:cubicBezTo>
                    <a:cubicBezTo>
                      <a:pt x="0" y="81395"/>
                      <a:pt x="81395" y="0"/>
                      <a:pt x="181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7930036" y="4017183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grpSp>
        <p:nvGrpSpPr>
          <p:cNvPr id="21" name="组合 108"/>
          <p:cNvGrpSpPr/>
          <p:nvPr/>
        </p:nvGrpSpPr>
        <p:grpSpPr bwMode="auto">
          <a:xfrm>
            <a:off x="1335097" y="1818689"/>
            <a:ext cx="2388711" cy="1428750"/>
            <a:chOff x="225315" y="2257321"/>
            <a:chExt cx="1790718" cy="1071681"/>
          </a:xfrm>
        </p:grpSpPr>
        <p:sp>
          <p:nvSpPr>
            <p:cNvPr id="22" name="TextBox 77"/>
            <p:cNvSpPr txBox="1"/>
            <p:nvPr/>
          </p:nvSpPr>
          <p:spPr>
            <a:xfrm>
              <a:off x="873553" y="2257321"/>
              <a:ext cx="503009" cy="53097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4000" b="1" spc="800" dirty="0">
                  <a:latin typeface="+mn-lt"/>
                </a:rPr>
                <a:t>2</a:t>
              </a:r>
              <a:endParaRPr lang="zh-CN" altLang="en-US" sz="4000" b="1" spc="800" dirty="0">
                <a:latin typeface="+mn-lt"/>
              </a:endParaRPr>
            </a:p>
          </p:txBody>
        </p:sp>
        <p:sp>
          <p:nvSpPr>
            <p:cNvPr id="23" name="TextBox 110"/>
            <p:cNvSpPr txBox="1">
              <a:spLocks noChangeArrowheads="1"/>
            </p:cNvSpPr>
            <p:nvPr/>
          </p:nvSpPr>
          <p:spPr bwMode="auto">
            <a:xfrm>
              <a:off x="225315" y="2743149"/>
              <a:ext cx="576000" cy="5309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4000" b="1" dirty="0">
                  <a:latin typeface="+mn-lt"/>
                </a:rPr>
                <a:t>×</a:t>
              </a:r>
              <a:endParaRPr lang="zh-CN" altLang="en-US" sz="4000" b="1" dirty="0">
                <a:latin typeface="+mn-lt"/>
              </a:endParaRPr>
            </a:p>
          </p:txBody>
        </p:sp>
        <p:sp>
          <p:nvSpPr>
            <p:cNvPr id="24" name="TextBox 111"/>
            <p:cNvSpPr txBox="1">
              <a:spLocks noChangeArrowheads="1"/>
            </p:cNvSpPr>
            <p:nvPr/>
          </p:nvSpPr>
          <p:spPr bwMode="auto">
            <a:xfrm>
              <a:off x="1286115" y="2743149"/>
              <a:ext cx="576001" cy="5309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4000" b="1" dirty="0">
                  <a:latin typeface="+mn-lt"/>
                </a:rPr>
                <a:t>8</a:t>
              </a:r>
              <a:endParaRPr lang="zh-CN" altLang="en-US" sz="4000" b="1" dirty="0">
                <a:latin typeface="+mn-lt"/>
              </a:endParaRPr>
            </a:p>
          </p:txBody>
        </p:sp>
        <p:cxnSp>
          <p:nvCxnSpPr>
            <p:cNvPr id="25" name="直接连接符 24"/>
            <p:cNvCxnSpPr/>
            <p:nvPr/>
          </p:nvCxnSpPr>
          <p:spPr>
            <a:xfrm>
              <a:off x="288033" y="3327414"/>
              <a:ext cx="1728000" cy="1588"/>
            </a:xfrm>
            <a:prstGeom prst="line">
              <a:avLst/>
            </a:prstGeom>
            <a:ln w="1905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Box 81"/>
            <p:cNvSpPr txBox="1"/>
            <p:nvPr/>
          </p:nvSpPr>
          <p:spPr>
            <a:xfrm>
              <a:off x="1365454" y="2257321"/>
              <a:ext cx="504595" cy="53097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4000" b="1" spc="800" dirty="0">
                  <a:latin typeface="+mn-lt"/>
                </a:rPr>
                <a:t>9</a:t>
              </a:r>
              <a:endParaRPr lang="zh-CN" altLang="en-US" sz="4000" b="1" spc="800" dirty="0">
                <a:latin typeface="+mn-lt"/>
              </a:endParaRPr>
            </a:p>
          </p:txBody>
        </p:sp>
      </p:grpSp>
      <p:sp>
        <p:nvSpPr>
          <p:cNvPr id="27" name="TextBox 100"/>
          <p:cNvSpPr txBox="1">
            <a:spLocks noChangeArrowheads="1"/>
          </p:cNvSpPr>
          <p:nvPr/>
        </p:nvSpPr>
        <p:spPr bwMode="auto">
          <a:xfrm>
            <a:off x="2081274" y="3243207"/>
            <a:ext cx="76835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4000" b="1" dirty="0">
                <a:solidFill>
                  <a:srgbClr val="000000"/>
                </a:solidFill>
                <a:latin typeface="+mn-lt"/>
              </a:rPr>
              <a:t>9</a:t>
            </a:r>
            <a:endParaRPr lang="zh-CN" altLang="en-US" sz="4000" b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28" name="TextBox 101"/>
          <p:cNvSpPr txBox="1">
            <a:spLocks noChangeArrowheads="1"/>
          </p:cNvSpPr>
          <p:nvPr/>
        </p:nvSpPr>
        <p:spPr bwMode="auto">
          <a:xfrm>
            <a:off x="2750141" y="3251673"/>
            <a:ext cx="76835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4000" b="1" dirty="0">
                <a:solidFill>
                  <a:srgbClr val="000000"/>
                </a:solidFill>
                <a:latin typeface="+mn-lt"/>
              </a:rPr>
              <a:t>2</a:t>
            </a:r>
            <a:endParaRPr lang="zh-CN" altLang="en-US" sz="4000" b="1" dirty="0">
              <a:solidFill>
                <a:srgbClr val="000000"/>
              </a:solidFill>
              <a:latin typeface="+mn-lt"/>
            </a:endParaRPr>
          </a:p>
        </p:txBody>
      </p:sp>
      <p:grpSp>
        <p:nvGrpSpPr>
          <p:cNvPr id="30" name="组合 107"/>
          <p:cNvGrpSpPr/>
          <p:nvPr/>
        </p:nvGrpSpPr>
        <p:grpSpPr bwMode="auto">
          <a:xfrm>
            <a:off x="8249104" y="4210983"/>
            <a:ext cx="2390654" cy="1428750"/>
            <a:chOff x="77877" y="2257321"/>
            <a:chExt cx="1792173" cy="1071681"/>
          </a:xfrm>
        </p:grpSpPr>
        <p:sp>
          <p:nvSpPr>
            <p:cNvPr id="31" name="TextBox 125"/>
            <p:cNvSpPr txBox="1"/>
            <p:nvPr/>
          </p:nvSpPr>
          <p:spPr>
            <a:xfrm>
              <a:off x="974574" y="2257321"/>
              <a:ext cx="503008" cy="53097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4000" b="1" spc="800" dirty="0">
                  <a:latin typeface="+mn-lt"/>
                </a:rPr>
                <a:t>8</a:t>
              </a:r>
              <a:endParaRPr lang="zh-CN" altLang="en-US" sz="4000" b="1" spc="800" dirty="0">
                <a:latin typeface="+mn-lt"/>
              </a:endParaRPr>
            </a:p>
          </p:txBody>
        </p:sp>
        <p:sp>
          <p:nvSpPr>
            <p:cNvPr id="32" name="TextBox 103"/>
            <p:cNvSpPr txBox="1">
              <a:spLocks noChangeArrowheads="1"/>
            </p:cNvSpPr>
            <p:nvPr/>
          </p:nvSpPr>
          <p:spPr bwMode="auto">
            <a:xfrm>
              <a:off x="77877" y="2743150"/>
              <a:ext cx="576000" cy="5309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4000" b="1" dirty="0">
                  <a:latin typeface="+mn-lt"/>
                </a:rPr>
                <a:t>×</a:t>
              </a:r>
              <a:endParaRPr lang="zh-CN" altLang="en-US" sz="4000" b="1" dirty="0">
                <a:latin typeface="+mn-lt"/>
              </a:endParaRPr>
            </a:p>
          </p:txBody>
        </p:sp>
        <p:sp>
          <p:nvSpPr>
            <p:cNvPr id="33" name="TextBox 104"/>
            <p:cNvSpPr txBox="1">
              <a:spLocks noChangeArrowheads="1"/>
            </p:cNvSpPr>
            <p:nvPr/>
          </p:nvSpPr>
          <p:spPr bwMode="auto">
            <a:xfrm>
              <a:off x="1286116" y="2743150"/>
              <a:ext cx="575999" cy="5309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4000" b="1" dirty="0">
                  <a:latin typeface="+mn-lt"/>
                </a:rPr>
                <a:t>4</a:t>
              </a:r>
              <a:endParaRPr lang="zh-CN" altLang="en-US" sz="4000" b="1" dirty="0">
                <a:latin typeface="+mn-lt"/>
              </a:endParaRPr>
            </a:p>
          </p:txBody>
        </p:sp>
        <p:cxnSp>
          <p:nvCxnSpPr>
            <p:cNvPr id="34" name="直接连接符 33"/>
            <p:cNvCxnSpPr/>
            <p:nvPr/>
          </p:nvCxnSpPr>
          <p:spPr>
            <a:xfrm>
              <a:off x="126362" y="3327415"/>
              <a:ext cx="1728000" cy="1587"/>
            </a:xfrm>
            <a:prstGeom prst="line">
              <a:avLst/>
            </a:prstGeom>
            <a:ln w="1905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Box 129"/>
            <p:cNvSpPr txBox="1"/>
            <p:nvPr/>
          </p:nvSpPr>
          <p:spPr>
            <a:xfrm>
              <a:off x="1365455" y="2257321"/>
              <a:ext cx="504595" cy="53097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4000" b="1" spc="800" dirty="0">
                  <a:latin typeface="+mn-lt"/>
                </a:rPr>
                <a:t>2</a:t>
              </a:r>
              <a:endParaRPr lang="zh-CN" altLang="en-US" sz="4000" b="1" spc="800" dirty="0">
                <a:latin typeface="+mn-lt"/>
              </a:endParaRPr>
            </a:p>
          </p:txBody>
        </p:sp>
        <p:sp>
          <p:nvSpPr>
            <p:cNvPr id="36" name="TextBox 125"/>
            <p:cNvSpPr txBox="1"/>
            <p:nvPr/>
          </p:nvSpPr>
          <p:spPr>
            <a:xfrm>
              <a:off x="563281" y="2257321"/>
              <a:ext cx="503008" cy="53097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4000" b="1" spc="800" dirty="0">
                  <a:latin typeface="+mn-lt"/>
                </a:rPr>
                <a:t>1</a:t>
              </a:r>
              <a:endParaRPr lang="zh-CN" altLang="en-US" sz="4000" b="1" spc="800" dirty="0">
                <a:latin typeface="+mn-lt"/>
              </a:endParaRPr>
            </a:p>
          </p:txBody>
        </p:sp>
      </p:grpSp>
      <p:sp>
        <p:nvSpPr>
          <p:cNvPr id="37" name="TextBox 136"/>
          <p:cNvSpPr txBox="1">
            <a:spLocks noChangeArrowheads="1"/>
          </p:cNvSpPr>
          <p:nvPr/>
        </p:nvSpPr>
        <p:spPr bwMode="auto">
          <a:xfrm>
            <a:off x="9359933" y="5654549"/>
            <a:ext cx="76623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4000" b="1" dirty="0">
                <a:solidFill>
                  <a:srgbClr val="000000"/>
                </a:solidFill>
                <a:latin typeface="+mn-lt"/>
              </a:rPr>
              <a:t>2</a:t>
            </a:r>
            <a:endParaRPr lang="zh-CN" altLang="en-US" sz="4000" b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38" name="TextBox 137"/>
          <p:cNvSpPr txBox="1">
            <a:spLocks noChangeArrowheads="1"/>
          </p:cNvSpPr>
          <p:nvPr/>
        </p:nvSpPr>
        <p:spPr bwMode="auto">
          <a:xfrm>
            <a:off x="9860824" y="5646082"/>
            <a:ext cx="768349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4000" b="1" dirty="0">
                <a:solidFill>
                  <a:srgbClr val="000000"/>
                </a:solidFill>
                <a:latin typeface="+mn-lt"/>
              </a:rPr>
              <a:t>8</a:t>
            </a:r>
            <a:endParaRPr lang="zh-CN" altLang="en-US" sz="4000" b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39" name="TextBox 140"/>
          <p:cNvSpPr txBox="1"/>
          <p:nvPr/>
        </p:nvSpPr>
        <p:spPr>
          <a:xfrm>
            <a:off x="2630450" y="2868556"/>
            <a:ext cx="383116" cy="37965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b="1" spc="800" dirty="0">
                <a:solidFill>
                  <a:srgbClr val="000000"/>
                </a:solidFill>
                <a:latin typeface="+mn-lt"/>
              </a:rPr>
              <a:t>7</a:t>
            </a:r>
            <a:endParaRPr lang="zh-CN" altLang="en-US" b="1" spc="800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40" name="TextBox 136"/>
          <p:cNvSpPr txBox="1">
            <a:spLocks noChangeArrowheads="1"/>
          </p:cNvSpPr>
          <p:nvPr/>
        </p:nvSpPr>
        <p:spPr bwMode="auto">
          <a:xfrm>
            <a:off x="8790590" y="5654549"/>
            <a:ext cx="76623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4000" b="1" dirty="0">
                <a:solidFill>
                  <a:srgbClr val="000000"/>
                </a:solidFill>
                <a:latin typeface="+mn-lt"/>
              </a:rPr>
              <a:t>4</a:t>
            </a:r>
            <a:endParaRPr lang="zh-CN" altLang="en-US" sz="4000" b="1" dirty="0">
              <a:solidFill>
                <a:srgbClr val="000000"/>
              </a:solidFill>
              <a:latin typeface="+mn-lt"/>
            </a:endParaRPr>
          </a:p>
        </p:txBody>
      </p:sp>
      <p:cxnSp>
        <p:nvCxnSpPr>
          <p:cNvPr id="45" name="直接连接符 44"/>
          <p:cNvCxnSpPr>
            <a:stCxn id="43" idx="1"/>
            <a:endCxn id="43" idx="3"/>
          </p:cNvCxnSpPr>
          <p:nvPr/>
        </p:nvCxnSpPr>
        <p:spPr>
          <a:xfrm>
            <a:off x="986672" y="4053526"/>
            <a:ext cx="10218656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12" name="直接连接符 13311"/>
          <p:cNvCxnSpPr/>
          <p:nvPr/>
        </p:nvCxnSpPr>
        <p:spPr>
          <a:xfrm flipH="1">
            <a:off x="4477732" y="1649691"/>
            <a:ext cx="6285" cy="241326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13" name="直接连接符 13312"/>
          <p:cNvCxnSpPr/>
          <p:nvPr/>
        </p:nvCxnSpPr>
        <p:spPr>
          <a:xfrm flipH="1">
            <a:off x="7777114" y="4044099"/>
            <a:ext cx="6285" cy="241326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15" name="文本框 13314"/>
          <p:cNvSpPr txBox="1"/>
          <p:nvPr/>
        </p:nvSpPr>
        <p:spPr>
          <a:xfrm>
            <a:off x="4779389" y="1750590"/>
            <a:ext cx="6165130" cy="14761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0070C0"/>
                </a:solidFill>
              </a:rPr>
              <a:t>计算 29</a:t>
            </a:r>
            <a:r>
              <a:rPr lang="en-US" altLang="zh-CN" sz="3200" b="1" dirty="0">
                <a:solidFill>
                  <a:srgbClr val="0070C0"/>
                </a:solidFill>
              </a:rPr>
              <a:t>×</a:t>
            </a:r>
            <a:r>
              <a:rPr lang="zh-CN" altLang="en-US" sz="3200" b="1" dirty="0">
                <a:solidFill>
                  <a:srgbClr val="0070C0"/>
                </a:solidFill>
              </a:rPr>
              <a:t>8时，第二步应该用十位上的 2 乘 8，再和 7 相加。</a:t>
            </a:r>
            <a:endParaRPr lang="zh-CN" altLang="en-US" sz="3200" b="1" dirty="0">
              <a:solidFill>
                <a:srgbClr val="0070C0"/>
              </a:solidFill>
            </a:endParaRPr>
          </a:p>
        </p:txBody>
      </p:sp>
      <p:sp>
        <p:nvSpPr>
          <p:cNvPr id="13316" name="TextBox 99"/>
          <p:cNvSpPr txBox="1">
            <a:spLocks noChangeArrowheads="1"/>
          </p:cNvSpPr>
          <p:nvPr/>
        </p:nvSpPr>
        <p:spPr bwMode="auto">
          <a:xfrm>
            <a:off x="5617642" y="3309797"/>
            <a:ext cx="169398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2800" b="1" dirty="0">
                <a:solidFill>
                  <a:srgbClr val="0000FF"/>
                </a:solidFill>
                <a:latin typeface="+mn-lt"/>
                <a:ea typeface="+mn-ea"/>
              </a:rPr>
              <a:t>2×8 = 16</a:t>
            </a:r>
            <a:endParaRPr lang="zh-CN" altLang="en-US" sz="2800" b="1" dirty="0">
              <a:solidFill>
                <a:srgbClr val="0000FF"/>
              </a:solidFill>
              <a:latin typeface="+mn-lt"/>
              <a:ea typeface="+mn-ea"/>
            </a:endParaRPr>
          </a:p>
        </p:txBody>
      </p:sp>
      <p:sp>
        <p:nvSpPr>
          <p:cNvPr id="13317" name="TextBox 99"/>
          <p:cNvSpPr txBox="1">
            <a:spLocks noChangeArrowheads="1"/>
          </p:cNvSpPr>
          <p:nvPr/>
        </p:nvSpPr>
        <p:spPr bwMode="auto">
          <a:xfrm>
            <a:off x="7831551" y="3309797"/>
            <a:ext cx="220799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2800" b="1" dirty="0">
                <a:solidFill>
                  <a:srgbClr val="0000FF"/>
                </a:solidFill>
                <a:latin typeface="+mn-lt"/>
                <a:ea typeface="+mn-ea"/>
              </a:rPr>
              <a:t>16 + 7 = 23</a:t>
            </a:r>
            <a:endParaRPr lang="zh-CN" altLang="en-US" sz="2800" b="1" dirty="0">
              <a:solidFill>
                <a:srgbClr val="0000FF"/>
              </a:solidFill>
              <a:latin typeface="+mn-lt"/>
              <a:ea typeface="+mn-ea"/>
            </a:endParaRPr>
          </a:p>
        </p:txBody>
      </p:sp>
      <p:sp>
        <p:nvSpPr>
          <p:cNvPr id="13318" name="TextBox 101"/>
          <p:cNvSpPr txBox="1">
            <a:spLocks noChangeArrowheads="1"/>
          </p:cNvSpPr>
          <p:nvPr/>
        </p:nvSpPr>
        <p:spPr bwMode="auto">
          <a:xfrm>
            <a:off x="1515230" y="3251673"/>
            <a:ext cx="76835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4000" b="1" dirty="0">
                <a:solidFill>
                  <a:srgbClr val="FF0000"/>
                </a:solidFill>
                <a:latin typeface="+mn-lt"/>
              </a:rPr>
              <a:t>2</a:t>
            </a:r>
            <a:endParaRPr lang="zh-CN" altLang="en-US" sz="40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3319" name="TextBox 101"/>
          <p:cNvSpPr txBox="1">
            <a:spLocks noChangeArrowheads="1"/>
          </p:cNvSpPr>
          <p:nvPr/>
        </p:nvSpPr>
        <p:spPr bwMode="auto">
          <a:xfrm>
            <a:off x="2080839" y="3251673"/>
            <a:ext cx="76835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4000" b="1" dirty="0">
                <a:solidFill>
                  <a:srgbClr val="FF0000"/>
                </a:solidFill>
                <a:latin typeface="+mn-lt"/>
              </a:rPr>
              <a:t>3</a:t>
            </a:r>
            <a:endParaRPr lang="zh-CN" altLang="en-US" sz="4000" b="1" dirty="0">
              <a:solidFill>
                <a:srgbClr val="FF0000"/>
              </a:solidFill>
              <a:latin typeface="+mn-lt"/>
            </a:endParaRPr>
          </a:p>
        </p:txBody>
      </p:sp>
      <p:cxnSp>
        <p:nvCxnSpPr>
          <p:cNvPr id="13321" name="直接箭头连接符 13320"/>
          <p:cNvCxnSpPr/>
          <p:nvPr/>
        </p:nvCxnSpPr>
        <p:spPr>
          <a:xfrm flipH="1" flipV="1">
            <a:off x="2630078" y="2394408"/>
            <a:ext cx="245097" cy="245097"/>
          </a:xfrm>
          <a:prstGeom prst="straightConnector1">
            <a:avLst/>
          </a:prstGeom>
          <a:ln w="19050">
            <a:solidFill>
              <a:srgbClr val="FC518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23" name="文本框 13322"/>
          <p:cNvSpPr txBox="1"/>
          <p:nvPr/>
        </p:nvSpPr>
        <p:spPr>
          <a:xfrm>
            <a:off x="1414021" y="4104529"/>
            <a:ext cx="6165130" cy="147617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50000"/>
              </a:lnSpc>
              <a:defRPr sz="3200" b="1">
                <a:solidFill>
                  <a:srgbClr val="0070C0"/>
                </a:solidFill>
              </a:defRPr>
            </a:lvl1pPr>
          </a:lstStyle>
          <a:p>
            <a:r>
              <a:rPr lang="zh-CN" altLang="en-US" dirty="0"/>
              <a:t>182</a:t>
            </a:r>
            <a:r>
              <a:rPr lang="en-US" altLang="zh-CN" dirty="0"/>
              <a:t>×</a:t>
            </a:r>
            <a:r>
              <a:rPr lang="zh-CN" altLang="en-US" dirty="0"/>
              <a:t>4，用百位上的1乘4后忘记加上十位上进上来的</a:t>
            </a:r>
            <a:r>
              <a:rPr lang="en-US" altLang="zh-CN" dirty="0"/>
              <a:t>3</a:t>
            </a:r>
            <a:endParaRPr lang="zh-CN" altLang="en-US" dirty="0"/>
          </a:p>
        </p:txBody>
      </p:sp>
      <p:sp>
        <p:nvSpPr>
          <p:cNvPr id="13324" name="TextBox 140"/>
          <p:cNvSpPr txBox="1"/>
          <p:nvPr/>
        </p:nvSpPr>
        <p:spPr>
          <a:xfrm>
            <a:off x="9370615" y="5234684"/>
            <a:ext cx="383116" cy="37965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b="1" spc="800" dirty="0">
                <a:solidFill>
                  <a:srgbClr val="FF0000"/>
                </a:solidFill>
                <a:latin typeface="+mn-lt"/>
              </a:rPr>
              <a:t>3</a:t>
            </a:r>
            <a:endParaRPr lang="zh-CN" altLang="en-US" b="1" spc="8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3325" name="TextBox 101"/>
          <p:cNvSpPr txBox="1">
            <a:spLocks noChangeArrowheads="1"/>
          </p:cNvSpPr>
          <p:nvPr/>
        </p:nvSpPr>
        <p:spPr bwMode="auto">
          <a:xfrm>
            <a:off x="8821003" y="5646218"/>
            <a:ext cx="76835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4000" b="1" dirty="0">
                <a:solidFill>
                  <a:srgbClr val="FF0000"/>
                </a:solidFill>
                <a:latin typeface="+mn-lt"/>
              </a:rPr>
              <a:t>7</a:t>
            </a:r>
            <a:endParaRPr lang="zh-CN" altLang="en-US" sz="40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3326" name="TextBox 99"/>
          <p:cNvSpPr txBox="1">
            <a:spLocks noChangeArrowheads="1"/>
          </p:cNvSpPr>
          <p:nvPr/>
        </p:nvSpPr>
        <p:spPr bwMode="auto">
          <a:xfrm>
            <a:off x="2035456" y="5704206"/>
            <a:ext cx="169398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2800" b="1" dirty="0">
                <a:solidFill>
                  <a:srgbClr val="0000FF"/>
                </a:solidFill>
                <a:latin typeface="+mn-lt"/>
                <a:ea typeface="+mn-ea"/>
              </a:rPr>
              <a:t>1×4 = 4</a:t>
            </a:r>
            <a:endParaRPr lang="zh-CN" altLang="en-US" sz="2800" b="1" dirty="0">
              <a:solidFill>
                <a:srgbClr val="0000FF"/>
              </a:solidFill>
              <a:latin typeface="+mn-lt"/>
              <a:ea typeface="+mn-ea"/>
            </a:endParaRPr>
          </a:p>
        </p:txBody>
      </p:sp>
      <p:sp>
        <p:nvSpPr>
          <p:cNvPr id="13327" name="TextBox 99"/>
          <p:cNvSpPr txBox="1">
            <a:spLocks noChangeArrowheads="1"/>
          </p:cNvSpPr>
          <p:nvPr/>
        </p:nvSpPr>
        <p:spPr bwMode="auto">
          <a:xfrm>
            <a:off x="4249365" y="5704206"/>
            <a:ext cx="220799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2800" b="1" dirty="0">
                <a:solidFill>
                  <a:srgbClr val="0000FF"/>
                </a:solidFill>
                <a:latin typeface="+mn-lt"/>
                <a:ea typeface="+mn-ea"/>
              </a:rPr>
              <a:t>4 + 3 = 7</a:t>
            </a:r>
            <a:endParaRPr lang="zh-CN" altLang="en-US" sz="2800" b="1" dirty="0">
              <a:solidFill>
                <a:srgbClr val="0000FF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6" presetClass="emph" presetSubtype="0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C5185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3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3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9" grpId="0"/>
      <p:bldP spid="39" grpId="1"/>
      <p:bldP spid="40" grpId="0"/>
      <p:bldP spid="13315" grpId="0"/>
      <p:bldP spid="13316" grpId="0"/>
      <p:bldP spid="13317" grpId="0"/>
      <p:bldP spid="13318" grpId="0"/>
      <p:bldP spid="13319" grpId="0"/>
      <p:bldP spid="13323" grpId="0"/>
      <p:bldP spid="13324" grpId="0"/>
      <p:bldP spid="13325" grpId="0"/>
      <p:bldP spid="13326" grpId="0"/>
      <p:bldP spid="133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圆角矩形 12"/>
          <p:cNvSpPr/>
          <p:nvPr/>
        </p:nvSpPr>
        <p:spPr>
          <a:xfrm>
            <a:off x="5087315" y="4987787"/>
            <a:ext cx="5706273" cy="1113842"/>
          </a:xfrm>
          <a:prstGeom prst="roundRect">
            <a:avLst>
              <a:gd name="adj" fmla="val 14897"/>
            </a:avLst>
          </a:prstGeom>
          <a:solidFill>
            <a:srgbClr val="FFFFFF"/>
          </a:solidFill>
          <a:ln w="12700">
            <a:solidFill>
              <a:srgbClr val="00000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latinLnBrk="0" hangingPunct="1">
              <a:defRPr/>
            </a:pPr>
            <a:endParaRPr lang="zh-CN" altLang="en-US" sz="2800" b="1" noProof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90583" y="776356"/>
            <a:ext cx="9734550" cy="573405"/>
            <a:chOff x="1087" y="7328"/>
            <a:chExt cx="15330" cy="903"/>
          </a:xfrm>
        </p:grpSpPr>
        <p:sp>
          <p:nvSpPr>
            <p:cNvPr id="6" name="标题 1"/>
            <p:cNvSpPr>
              <a:spLocks noGrp="1" noChangeArrowheads="1"/>
            </p:cNvSpPr>
            <p:nvPr/>
          </p:nvSpPr>
          <p:spPr bwMode="auto">
            <a:xfrm>
              <a:off x="1889" y="7328"/>
              <a:ext cx="14528" cy="90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eaLnBrk="0" hangingPunct="0"/>
              <a:r>
                <a:rPr lang="zh-CN" altLang="en-US" sz="3600" b="1" dirty="0">
                  <a:latin typeface="+mn-lt"/>
                  <a:ea typeface="黑体" panose="02010609060101010101" pitchFamily="49" charset="-122"/>
                </a:rPr>
                <a:t>说一说，怎样能减少计算中的错误</a:t>
              </a:r>
              <a:r>
                <a:rPr lang="en-US" altLang="zh-CN" sz="3600" b="1" dirty="0">
                  <a:latin typeface="+mn-lt"/>
                  <a:ea typeface="黑体" panose="02010609060101010101" pitchFamily="49" charset="-122"/>
                </a:rPr>
                <a:t>?</a:t>
              </a:r>
              <a:endParaRPr lang="zh-CN" altLang="en-US" sz="3600" b="1" dirty="0">
                <a:latin typeface="+mn-lt"/>
                <a:ea typeface="黑体" panose="02010609060101010101" pitchFamily="49" charset="-122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1087" y="7411"/>
              <a:ext cx="737" cy="737"/>
              <a:chOff x="6342434" y="3775905"/>
              <a:chExt cx="2548647" cy="2548647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6342434" y="3775905"/>
                <a:ext cx="2548647" cy="2548647"/>
              </a:xfrm>
              <a:prstGeom prst="ellipse">
                <a:avLst/>
              </a:prstGeom>
              <a:solidFill>
                <a:srgbClr val="9FB89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7" name="任意多边形: 形状 18"/>
              <p:cNvSpPr/>
              <p:nvPr/>
            </p:nvSpPr>
            <p:spPr>
              <a:xfrm>
                <a:off x="8217589" y="4377183"/>
                <a:ext cx="528374" cy="1079947"/>
              </a:xfrm>
              <a:custGeom>
                <a:avLst/>
                <a:gdLst>
                  <a:gd name="connsiteX0" fmla="*/ 181800 w 528374"/>
                  <a:gd name="connsiteY0" fmla="*/ 0 h 1079947"/>
                  <a:gd name="connsiteX1" fmla="*/ 349313 w 528374"/>
                  <a:gd name="connsiteY1" fmla="*/ 111036 h 1079947"/>
                  <a:gd name="connsiteX2" fmla="*/ 350451 w 528374"/>
                  <a:gd name="connsiteY2" fmla="*/ 114701 h 1079947"/>
                  <a:gd name="connsiteX3" fmla="*/ 350456 w 528374"/>
                  <a:gd name="connsiteY3" fmla="*/ 114698 h 1079947"/>
                  <a:gd name="connsiteX4" fmla="*/ 373096 w 528374"/>
                  <a:gd name="connsiteY4" fmla="*/ 147370 h 1079947"/>
                  <a:gd name="connsiteX5" fmla="*/ 528374 w 528374"/>
                  <a:gd name="connsiteY5" fmla="*/ 730747 h 1079947"/>
                  <a:gd name="connsiteX6" fmla="*/ 522324 w 528374"/>
                  <a:gd name="connsiteY6" fmla="*/ 850578 h 1079947"/>
                  <a:gd name="connsiteX7" fmla="*/ 515074 w 528374"/>
                  <a:gd name="connsiteY7" fmla="*/ 898072 h 1079947"/>
                  <a:gd name="connsiteX8" fmla="*/ 515082 w 528374"/>
                  <a:gd name="connsiteY8" fmla="*/ 898147 h 1079947"/>
                  <a:gd name="connsiteX9" fmla="*/ 333282 w 528374"/>
                  <a:gd name="connsiteY9" fmla="*/ 1079947 h 1079947"/>
                  <a:gd name="connsiteX10" fmla="*/ 151482 w 528374"/>
                  <a:gd name="connsiteY10" fmla="*/ 898147 h 1079947"/>
                  <a:gd name="connsiteX11" fmla="*/ 151482 w 528374"/>
                  <a:gd name="connsiteY11" fmla="*/ 898147 h 1079947"/>
                  <a:gd name="connsiteX12" fmla="*/ 146455 w 528374"/>
                  <a:gd name="connsiteY12" fmla="*/ 898147 h 1079947"/>
                  <a:gd name="connsiteX13" fmla="*/ 156620 w 528374"/>
                  <a:gd name="connsiteY13" fmla="*/ 854040 h 1079947"/>
                  <a:gd name="connsiteX14" fmla="*/ 165948 w 528374"/>
                  <a:gd name="connsiteY14" fmla="*/ 730748 h 1079947"/>
                  <a:gd name="connsiteX15" fmla="*/ 43622 w 528374"/>
                  <a:gd name="connsiteY15" fmla="*/ 302634 h 1079947"/>
                  <a:gd name="connsiteX16" fmla="*/ 23417 w 528374"/>
                  <a:gd name="connsiteY16" fmla="*/ 275944 h 1079947"/>
                  <a:gd name="connsiteX17" fmla="*/ 28395 w 528374"/>
                  <a:gd name="connsiteY17" fmla="*/ 273490 h 1079947"/>
                  <a:gd name="connsiteX18" fmla="*/ 14287 w 528374"/>
                  <a:gd name="connsiteY18" fmla="*/ 252565 h 1079947"/>
                  <a:gd name="connsiteX19" fmla="*/ 0 w 528374"/>
                  <a:gd name="connsiteY19" fmla="*/ 181800 h 1079947"/>
                  <a:gd name="connsiteX20" fmla="*/ 181800 w 528374"/>
                  <a:gd name="connsiteY20" fmla="*/ 0 h 1079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28374" h="1079947">
                    <a:moveTo>
                      <a:pt x="181800" y="0"/>
                    </a:moveTo>
                    <a:cubicBezTo>
                      <a:pt x="257104" y="0"/>
                      <a:pt x="321714" y="45785"/>
                      <a:pt x="349313" y="111036"/>
                    </a:cubicBezTo>
                    <a:lnTo>
                      <a:pt x="350451" y="114701"/>
                    </a:lnTo>
                    <a:lnTo>
                      <a:pt x="350456" y="114698"/>
                    </a:lnTo>
                    <a:lnTo>
                      <a:pt x="373096" y="147370"/>
                    </a:lnTo>
                    <a:cubicBezTo>
                      <a:pt x="471879" y="319161"/>
                      <a:pt x="528375" y="518357"/>
                      <a:pt x="528374" y="730747"/>
                    </a:cubicBezTo>
                    <a:cubicBezTo>
                      <a:pt x="528374" y="771202"/>
                      <a:pt x="526324" y="811179"/>
                      <a:pt x="522324" y="850578"/>
                    </a:cubicBezTo>
                    <a:lnTo>
                      <a:pt x="515074" y="898072"/>
                    </a:lnTo>
                    <a:lnTo>
                      <a:pt x="515082" y="898147"/>
                    </a:lnTo>
                    <a:cubicBezTo>
                      <a:pt x="515082" y="998552"/>
                      <a:pt x="433687" y="1079947"/>
                      <a:pt x="333282" y="1079947"/>
                    </a:cubicBezTo>
                    <a:cubicBezTo>
                      <a:pt x="232877" y="1079947"/>
                      <a:pt x="151482" y="998552"/>
                      <a:pt x="151482" y="898147"/>
                    </a:cubicBezTo>
                    <a:lnTo>
                      <a:pt x="151482" y="898147"/>
                    </a:lnTo>
                    <a:lnTo>
                      <a:pt x="146455" y="898147"/>
                    </a:lnTo>
                    <a:lnTo>
                      <a:pt x="156620" y="854040"/>
                    </a:lnTo>
                    <a:cubicBezTo>
                      <a:pt x="162762" y="813839"/>
                      <a:pt x="165948" y="772666"/>
                      <a:pt x="165948" y="730748"/>
                    </a:cubicBezTo>
                    <a:cubicBezTo>
                      <a:pt x="165949" y="573556"/>
                      <a:pt x="121149" y="426828"/>
                      <a:pt x="43622" y="302634"/>
                    </a:cubicBezTo>
                    <a:lnTo>
                      <a:pt x="23417" y="275944"/>
                    </a:lnTo>
                    <a:lnTo>
                      <a:pt x="28395" y="273490"/>
                    </a:lnTo>
                    <a:lnTo>
                      <a:pt x="14287" y="252565"/>
                    </a:lnTo>
                    <a:cubicBezTo>
                      <a:pt x="5087" y="230815"/>
                      <a:pt x="0" y="206902"/>
                      <a:pt x="0" y="181800"/>
                    </a:cubicBezTo>
                    <a:cubicBezTo>
                      <a:pt x="0" y="81395"/>
                      <a:pt x="81395" y="0"/>
                      <a:pt x="181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7930036" y="4017183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grpSp>
        <p:nvGrpSpPr>
          <p:cNvPr id="28" name="组合 108"/>
          <p:cNvGrpSpPr/>
          <p:nvPr/>
        </p:nvGrpSpPr>
        <p:grpSpPr bwMode="auto">
          <a:xfrm>
            <a:off x="1335097" y="1818689"/>
            <a:ext cx="2388711" cy="1428750"/>
            <a:chOff x="225315" y="2257321"/>
            <a:chExt cx="1790718" cy="1071681"/>
          </a:xfrm>
        </p:grpSpPr>
        <p:sp>
          <p:nvSpPr>
            <p:cNvPr id="29" name="TextBox 77"/>
            <p:cNvSpPr txBox="1"/>
            <p:nvPr/>
          </p:nvSpPr>
          <p:spPr>
            <a:xfrm>
              <a:off x="873553" y="2257321"/>
              <a:ext cx="503009" cy="53097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4000" b="1" spc="800" dirty="0">
                  <a:latin typeface="+mn-lt"/>
                </a:rPr>
                <a:t>2</a:t>
              </a:r>
              <a:endParaRPr lang="zh-CN" altLang="en-US" sz="4000" b="1" spc="800" dirty="0">
                <a:latin typeface="+mn-lt"/>
              </a:endParaRPr>
            </a:p>
          </p:txBody>
        </p:sp>
        <p:sp>
          <p:nvSpPr>
            <p:cNvPr id="30" name="TextBox 110"/>
            <p:cNvSpPr txBox="1">
              <a:spLocks noChangeArrowheads="1"/>
            </p:cNvSpPr>
            <p:nvPr/>
          </p:nvSpPr>
          <p:spPr bwMode="auto">
            <a:xfrm>
              <a:off x="225315" y="2743149"/>
              <a:ext cx="576000" cy="5309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4000" b="1" dirty="0">
                  <a:latin typeface="+mn-lt"/>
                </a:rPr>
                <a:t>×</a:t>
              </a:r>
              <a:endParaRPr lang="zh-CN" altLang="en-US" sz="4000" b="1" dirty="0">
                <a:latin typeface="+mn-lt"/>
              </a:endParaRPr>
            </a:p>
          </p:txBody>
        </p:sp>
        <p:sp>
          <p:nvSpPr>
            <p:cNvPr id="31" name="TextBox 111"/>
            <p:cNvSpPr txBox="1">
              <a:spLocks noChangeArrowheads="1"/>
            </p:cNvSpPr>
            <p:nvPr/>
          </p:nvSpPr>
          <p:spPr bwMode="auto">
            <a:xfrm>
              <a:off x="1286115" y="2743149"/>
              <a:ext cx="576001" cy="5309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4000" b="1" dirty="0">
                  <a:latin typeface="+mn-lt"/>
                </a:rPr>
                <a:t>8</a:t>
              </a:r>
              <a:endParaRPr lang="zh-CN" altLang="en-US" sz="4000" b="1" dirty="0">
                <a:latin typeface="+mn-lt"/>
              </a:endParaRPr>
            </a:p>
          </p:txBody>
        </p:sp>
        <p:cxnSp>
          <p:nvCxnSpPr>
            <p:cNvPr id="32" name="直接连接符 31"/>
            <p:cNvCxnSpPr/>
            <p:nvPr/>
          </p:nvCxnSpPr>
          <p:spPr>
            <a:xfrm>
              <a:off x="288033" y="3327414"/>
              <a:ext cx="1728000" cy="1588"/>
            </a:xfrm>
            <a:prstGeom prst="line">
              <a:avLst/>
            </a:prstGeom>
            <a:ln w="1905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TextBox 81"/>
            <p:cNvSpPr txBox="1"/>
            <p:nvPr/>
          </p:nvSpPr>
          <p:spPr>
            <a:xfrm>
              <a:off x="1365454" y="2257321"/>
              <a:ext cx="504595" cy="53097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4000" b="1" spc="800" dirty="0">
                  <a:latin typeface="+mn-lt"/>
                </a:rPr>
                <a:t>9</a:t>
              </a:r>
              <a:endParaRPr lang="zh-CN" altLang="en-US" sz="4000" b="1" spc="800" dirty="0">
                <a:latin typeface="+mn-lt"/>
              </a:endParaRPr>
            </a:p>
          </p:txBody>
        </p:sp>
      </p:grpSp>
      <p:sp>
        <p:nvSpPr>
          <p:cNvPr id="35" name="TextBox 101"/>
          <p:cNvSpPr txBox="1">
            <a:spLocks noChangeArrowheads="1"/>
          </p:cNvSpPr>
          <p:nvPr/>
        </p:nvSpPr>
        <p:spPr bwMode="auto">
          <a:xfrm>
            <a:off x="2750141" y="3251673"/>
            <a:ext cx="76835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4000" b="1" dirty="0">
                <a:solidFill>
                  <a:srgbClr val="FF0000"/>
                </a:solidFill>
                <a:latin typeface="+mn-lt"/>
              </a:rPr>
              <a:t>2</a:t>
            </a:r>
            <a:endParaRPr lang="zh-CN" altLang="en-US" sz="40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6" name="TextBox 140"/>
          <p:cNvSpPr txBox="1"/>
          <p:nvPr/>
        </p:nvSpPr>
        <p:spPr>
          <a:xfrm>
            <a:off x="2630450" y="2868556"/>
            <a:ext cx="383116" cy="37965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b="1" spc="800" dirty="0">
                <a:solidFill>
                  <a:srgbClr val="FF0000"/>
                </a:solidFill>
                <a:latin typeface="+mn-lt"/>
              </a:rPr>
              <a:t>7</a:t>
            </a:r>
            <a:endParaRPr lang="zh-CN" altLang="en-US" b="1" spc="8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8" name="TextBox 101"/>
          <p:cNvSpPr txBox="1">
            <a:spLocks noChangeArrowheads="1"/>
          </p:cNvSpPr>
          <p:nvPr/>
        </p:nvSpPr>
        <p:spPr bwMode="auto">
          <a:xfrm>
            <a:off x="1515230" y="3251673"/>
            <a:ext cx="76835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4000" b="1" dirty="0">
                <a:solidFill>
                  <a:srgbClr val="FF0000"/>
                </a:solidFill>
                <a:latin typeface="+mn-lt"/>
              </a:rPr>
              <a:t>2</a:t>
            </a:r>
            <a:endParaRPr lang="zh-CN" altLang="en-US" sz="40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9" name="TextBox 101"/>
          <p:cNvSpPr txBox="1">
            <a:spLocks noChangeArrowheads="1"/>
          </p:cNvSpPr>
          <p:nvPr/>
        </p:nvSpPr>
        <p:spPr bwMode="auto">
          <a:xfrm>
            <a:off x="2080839" y="3251673"/>
            <a:ext cx="76835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4000" b="1" dirty="0">
                <a:solidFill>
                  <a:srgbClr val="FF0000"/>
                </a:solidFill>
                <a:latin typeface="+mn-lt"/>
              </a:rPr>
              <a:t>3</a:t>
            </a:r>
            <a:endParaRPr lang="zh-CN" altLang="en-US" sz="4000" b="1" dirty="0">
              <a:solidFill>
                <a:srgbClr val="FF0000"/>
              </a:solidFill>
              <a:latin typeface="+mn-lt"/>
            </a:endParaRPr>
          </a:p>
        </p:txBody>
      </p:sp>
      <p:grpSp>
        <p:nvGrpSpPr>
          <p:cNvPr id="41" name="组合 107"/>
          <p:cNvGrpSpPr/>
          <p:nvPr/>
        </p:nvGrpSpPr>
        <p:grpSpPr bwMode="auto">
          <a:xfrm>
            <a:off x="1122441" y="4210983"/>
            <a:ext cx="2390654" cy="1428750"/>
            <a:chOff x="77877" y="2257321"/>
            <a:chExt cx="1792173" cy="1071681"/>
          </a:xfrm>
        </p:grpSpPr>
        <p:sp>
          <p:nvSpPr>
            <p:cNvPr id="42" name="TextBox 125"/>
            <p:cNvSpPr txBox="1"/>
            <p:nvPr/>
          </p:nvSpPr>
          <p:spPr>
            <a:xfrm>
              <a:off x="974574" y="2257321"/>
              <a:ext cx="503008" cy="53097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4000" b="1" spc="800" dirty="0">
                  <a:latin typeface="+mn-lt"/>
                </a:rPr>
                <a:t>8</a:t>
              </a:r>
              <a:endParaRPr lang="zh-CN" altLang="en-US" sz="4000" b="1" spc="800" dirty="0">
                <a:latin typeface="+mn-lt"/>
              </a:endParaRPr>
            </a:p>
          </p:txBody>
        </p:sp>
        <p:sp>
          <p:nvSpPr>
            <p:cNvPr id="43" name="TextBox 103"/>
            <p:cNvSpPr txBox="1">
              <a:spLocks noChangeArrowheads="1"/>
            </p:cNvSpPr>
            <p:nvPr/>
          </p:nvSpPr>
          <p:spPr bwMode="auto">
            <a:xfrm>
              <a:off x="77877" y="2743150"/>
              <a:ext cx="576000" cy="5309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4000" b="1" dirty="0">
                  <a:latin typeface="+mn-lt"/>
                </a:rPr>
                <a:t>×</a:t>
              </a:r>
              <a:endParaRPr lang="zh-CN" altLang="en-US" sz="4000" b="1" dirty="0">
                <a:latin typeface="+mn-lt"/>
              </a:endParaRPr>
            </a:p>
          </p:txBody>
        </p:sp>
        <p:sp>
          <p:nvSpPr>
            <p:cNvPr id="44" name="TextBox 104"/>
            <p:cNvSpPr txBox="1">
              <a:spLocks noChangeArrowheads="1"/>
            </p:cNvSpPr>
            <p:nvPr/>
          </p:nvSpPr>
          <p:spPr bwMode="auto">
            <a:xfrm>
              <a:off x="1286116" y="2743150"/>
              <a:ext cx="575999" cy="5309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4000" b="1" dirty="0">
                  <a:latin typeface="+mn-lt"/>
                </a:rPr>
                <a:t>4</a:t>
              </a:r>
              <a:endParaRPr lang="zh-CN" altLang="en-US" sz="4000" b="1" dirty="0">
                <a:latin typeface="+mn-lt"/>
              </a:endParaRPr>
            </a:p>
          </p:txBody>
        </p:sp>
        <p:cxnSp>
          <p:nvCxnSpPr>
            <p:cNvPr id="45" name="直接连接符 44"/>
            <p:cNvCxnSpPr/>
            <p:nvPr/>
          </p:nvCxnSpPr>
          <p:spPr>
            <a:xfrm>
              <a:off x="126362" y="3327415"/>
              <a:ext cx="1728000" cy="1587"/>
            </a:xfrm>
            <a:prstGeom prst="line">
              <a:avLst/>
            </a:prstGeom>
            <a:ln w="1905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TextBox 129"/>
            <p:cNvSpPr txBox="1"/>
            <p:nvPr/>
          </p:nvSpPr>
          <p:spPr>
            <a:xfrm>
              <a:off x="1365455" y="2257321"/>
              <a:ext cx="504595" cy="53097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4000" b="1" spc="800" dirty="0">
                  <a:latin typeface="+mn-lt"/>
                </a:rPr>
                <a:t>2</a:t>
              </a:r>
              <a:endParaRPr lang="zh-CN" altLang="en-US" sz="4000" b="1" spc="800" dirty="0">
                <a:latin typeface="+mn-lt"/>
              </a:endParaRPr>
            </a:p>
          </p:txBody>
        </p:sp>
        <p:sp>
          <p:nvSpPr>
            <p:cNvPr id="47" name="TextBox 125"/>
            <p:cNvSpPr txBox="1"/>
            <p:nvPr/>
          </p:nvSpPr>
          <p:spPr>
            <a:xfrm>
              <a:off x="563281" y="2257321"/>
              <a:ext cx="503008" cy="53097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4000" b="1" spc="800" dirty="0">
                  <a:latin typeface="+mn-lt"/>
                </a:rPr>
                <a:t>1</a:t>
              </a:r>
              <a:endParaRPr lang="zh-CN" altLang="en-US" sz="4000" b="1" spc="800" dirty="0">
                <a:latin typeface="+mn-lt"/>
              </a:endParaRPr>
            </a:p>
          </p:txBody>
        </p:sp>
      </p:grpSp>
      <p:sp>
        <p:nvSpPr>
          <p:cNvPr id="48" name="TextBox 136"/>
          <p:cNvSpPr txBox="1">
            <a:spLocks noChangeArrowheads="1"/>
          </p:cNvSpPr>
          <p:nvPr/>
        </p:nvSpPr>
        <p:spPr bwMode="auto">
          <a:xfrm>
            <a:off x="2233270" y="5654549"/>
            <a:ext cx="76623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4000" b="1" dirty="0">
                <a:solidFill>
                  <a:srgbClr val="FF0000"/>
                </a:solidFill>
                <a:latin typeface="+mn-lt"/>
              </a:rPr>
              <a:t>2</a:t>
            </a:r>
            <a:endParaRPr lang="zh-CN" altLang="en-US" sz="40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9" name="TextBox 137"/>
          <p:cNvSpPr txBox="1">
            <a:spLocks noChangeArrowheads="1"/>
          </p:cNvSpPr>
          <p:nvPr/>
        </p:nvSpPr>
        <p:spPr bwMode="auto">
          <a:xfrm>
            <a:off x="2734161" y="5646082"/>
            <a:ext cx="768349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4000" b="1" dirty="0">
                <a:solidFill>
                  <a:srgbClr val="FF0000"/>
                </a:solidFill>
                <a:latin typeface="+mn-lt"/>
              </a:rPr>
              <a:t>8</a:t>
            </a:r>
            <a:endParaRPr lang="zh-CN" altLang="en-US" sz="40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51" name="TextBox 140"/>
          <p:cNvSpPr txBox="1"/>
          <p:nvPr/>
        </p:nvSpPr>
        <p:spPr>
          <a:xfrm>
            <a:off x="2243952" y="5234684"/>
            <a:ext cx="383116" cy="37965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b="1" spc="800" dirty="0">
                <a:solidFill>
                  <a:srgbClr val="FF0000"/>
                </a:solidFill>
                <a:latin typeface="+mn-lt"/>
              </a:rPr>
              <a:t>3</a:t>
            </a:r>
            <a:endParaRPr lang="zh-CN" altLang="en-US" b="1" spc="8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52" name="TextBox 101"/>
          <p:cNvSpPr txBox="1">
            <a:spLocks noChangeArrowheads="1"/>
          </p:cNvSpPr>
          <p:nvPr/>
        </p:nvSpPr>
        <p:spPr bwMode="auto">
          <a:xfrm>
            <a:off x="1694340" y="5646218"/>
            <a:ext cx="76835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4000" b="1" dirty="0">
                <a:solidFill>
                  <a:srgbClr val="FF0000"/>
                </a:solidFill>
                <a:latin typeface="+mn-lt"/>
              </a:rPr>
              <a:t>7</a:t>
            </a:r>
            <a:endParaRPr lang="zh-CN" altLang="en-US" sz="40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55" name="圆角矩形 12"/>
          <p:cNvSpPr/>
          <p:nvPr/>
        </p:nvSpPr>
        <p:spPr>
          <a:xfrm>
            <a:off x="4672639" y="1827321"/>
            <a:ext cx="5706273" cy="1113842"/>
          </a:xfrm>
          <a:prstGeom prst="roundRect">
            <a:avLst>
              <a:gd name="adj" fmla="val 14897"/>
            </a:avLst>
          </a:prstGeom>
          <a:solidFill>
            <a:srgbClr val="FFFFFF"/>
          </a:solidFill>
          <a:ln w="12700">
            <a:solidFill>
              <a:srgbClr val="00000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latinLnBrk="0" hangingPunct="1">
              <a:defRPr/>
            </a:pPr>
            <a:endParaRPr lang="zh-CN" altLang="en-US" sz="2800" b="1" noProof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6" name="图片 55" descr="9"/>
          <p:cNvPicPr>
            <a:picLocks noChangeAspect="1"/>
          </p:cNvPicPr>
          <p:nvPr/>
        </p:nvPicPr>
        <p:blipFill>
          <a:blip r:embed="rId1"/>
          <a:srcRect l="673" r="2130" b="50556"/>
          <a:stretch>
            <a:fillRect/>
          </a:stretch>
        </p:blipFill>
        <p:spPr>
          <a:xfrm>
            <a:off x="4144954" y="1843857"/>
            <a:ext cx="1080000" cy="1080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340" h="5340">
                <a:moveTo>
                  <a:pt x="2670" y="0"/>
                </a:moveTo>
                <a:cubicBezTo>
                  <a:pt x="4145" y="0"/>
                  <a:pt x="5340" y="1195"/>
                  <a:pt x="5340" y="2670"/>
                </a:cubicBezTo>
                <a:cubicBezTo>
                  <a:pt x="5340" y="4145"/>
                  <a:pt x="4145" y="5340"/>
                  <a:pt x="2670" y="5340"/>
                </a:cubicBezTo>
                <a:cubicBezTo>
                  <a:pt x="1195" y="5340"/>
                  <a:pt x="0" y="4145"/>
                  <a:pt x="0" y="2670"/>
                </a:cubicBezTo>
                <a:cubicBezTo>
                  <a:pt x="0" y="1195"/>
                  <a:pt x="1195" y="0"/>
                  <a:pt x="2670" y="0"/>
                </a:cubicBezTo>
                <a:close/>
              </a:path>
            </a:pathLst>
          </a:custGeom>
          <a:solidFill>
            <a:srgbClr val="D8EEF3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7" name="文本框 56"/>
          <p:cNvSpPr txBox="1"/>
          <p:nvPr/>
        </p:nvSpPr>
        <p:spPr>
          <a:xfrm>
            <a:off x="5333812" y="2025847"/>
            <a:ext cx="5128327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eaLnBrk="1" hangingPunct="1">
              <a:defRPr/>
            </a:pPr>
            <a:r>
              <a:rPr lang="zh-CN" altLang="en-US" sz="3200" b="1" dirty="0">
                <a:latin typeface="楷体" panose="02010609060101010101" pitchFamily="49" charset="-122"/>
                <a:sym typeface="+mn-ea"/>
              </a:rPr>
              <a:t>要明白竖式每一步的意思。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8" name="圆角矩形 12"/>
          <p:cNvSpPr/>
          <p:nvPr/>
        </p:nvSpPr>
        <p:spPr>
          <a:xfrm>
            <a:off x="5307291" y="3290549"/>
            <a:ext cx="5675394" cy="1262200"/>
          </a:xfrm>
          <a:prstGeom prst="roundRect">
            <a:avLst>
              <a:gd name="adj" fmla="val 11507"/>
            </a:avLst>
          </a:prstGeom>
          <a:solidFill>
            <a:srgbClr val="FFFFFF"/>
          </a:solidFill>
          <a:ln w="12700"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latinLnBrk="0" hangingPunct="1">
              <a:defRPr/>
            </a:pPr>
            <a:endParaRPr lang="zh-CN" altLang="en-US" sz="2800" b="1" noProof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9" name="图片 58" descr="60"/>
          <p:cNvPicPr>
            <a:picLocks noChangeAspect="1"/>
          </p:cNvPicPr>
          <p:nvPr/>
        </p:nvPicPr>
        <p:blipFill>
          <a:blip r:embed="rId2"/>
          <a:srcRect l="16237" t="1111" r="13742" b="51852"/>
          <a:stretch>
            <a:fillRect/>
          </a:stretch>
        </p:blipFill>
        <p:spPr>
          <a:xfrm>
            <a:off x="10367203" y="3381332"/>
            <a:ext cx="1080000" cy="1080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080" h="5080">
                <a:moveTo>
                  <a:pt x="2540" y="0"/>
                </a:moveTo>
                <a:cubicBezTo>
                  <a:pt x="3943" y="0"/>
                  <a:pt x="5080" y="1137"/>
                  <a:pt x="5080" y="2540"/>
                </a:cubicBezTo>
                <a:cubicBezTo>
                  <a:pt x="5080" y="3943"/>
                  <a:pt x="3943" y="5080"/>
                  <a:pt x="2540" y="5080"/>
                </a:cubicBezTo>
                <a:cubicBezTo>
                  <a:pt x="1137" y="5080"/>
                  <a:pt x="0" y="3943"/>
                  <a:pt x="0" y="2540"/>
                </a:cubicBezTo>
                <a:cubicBezTo>
                  <a:pt x="0" y="1137"/>
                  <a:pt x="1137" y="0"/>
                  <a:pt x="2540" y="0"/>
                </a:cubicBezTo>
                <a:close/>
              </a:path>
            </a:pathLst>
          </a:custGeom>
          <a:solidFill>
            <a:srgbClr val="D8EEF3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0" name="文本框 59"/>
          <p:cNvSpPr txBox="1"/>
          <p:nvPr/>
        </p:nvSpPr>
        <p:spPr>
          <a:xfrm>
            <a:off x="5524107" y="3353324"/>
            <a:ext cx="4837518" cy="10772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hangingPunct="1">
              <a:defRPr/>
            </a:pPr>
            <a:r>
              <a:rPr lang="zh-CN" altLang="en-US" sz="3200" b="1" dirty="0">
                <a:latin typeface="楷体" panose="02010609060101010101" pitchFamily="49" charset="-122"/>
                <a:sym typeface="+mn-ea"/>
              </a:rPr>
              <a:t>每一步要认真计算，有进位时要加上进上来的数。</a:t>
            </a:r>
            <a:endParaRPr lang="zh-CN" altLang="en-US" sz="3200" b="1" dirty="0">
              <a:latin typeface="+mn-lt"/>
              <a:ea typeface="+mn-ea"/>
            </a:endParaRPr>
          </a:p>
        </p:txBody>
      </p:sp>
      <p:sp>
        <p:nvSpPr>
          <p:cNvPr id="14336" name="文本框 14335"/>
          <p:cNvSpPr txBox="1"/>
          <p:nvPr/>
        </p:nvSpPr>
        <p:spPr>
          <a:xfrm>
            <a:off x="5748488" y="5252321"/>
            <a:ext cx="4716356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eaLnBrk="1" hangingPunct="1">
              <a:defRPr/>
            </a:pPr>
            <a:r>
              <a:rPr lang="zh-CN" altLang="en-US" sz="3200" b="1" dirty="0">
                <a:latin typeface="楷体" panose="02010609060101010101" pitchFamily="49" charset="-122"/>
                <a:sym typeface="+mn-ea"/>
              </a:rPr>
              <a:t>要养成做完检查的好习惯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14345" name="图片 1434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199" b="52674"/>
          <a:stretch>
            <a:fillRect/>
          </a:stretch>
        </p:blipFill>
        <p:spPr>
          <a:xfrm>
            <a:off x="4692581" y="5004708"/>
            <a:ext cx="1080000" cy="1080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340" h="5340">
                <a:moveTo>
                  <a:pt x="2670" y="0"/>
                </a:moveTo>
                <a:cubicBezTo>
                  <a:pt x="4145" y="0"/>
                  <a:pt x="5340" y="1195"/>
                  <a:pt x="5340" y="2670"/>
                </a:cubicBezTo>
                <a:cubicBezTo>
                  <a:pt x="5340" y="4145"/>
                  <a:pt x="4145" y="5340"/>
                  <a:pt x="2670" y="5340"/>
                </a:cubicBezTo>
                <a:cubicBezTo>
                  <a:pt x="1195" y="5340"/>
                  <a:pt x="0" y="4145"/>
                  <a:pt x="0" y="2670"/>
                </a:cubicBezTo>
                <a:cubicBezTo>
                  <a:pt x="0" y="1195"/>
                  <a:pt x="1195" y="0"/>
                  <a:pt x="2670" y="0"/>
                </a:cubicBezTo>
                <a:close/>
              </a:path>
            </a:pathLst>
          </a:custGeom>
          <a:solidFill>
            <a:srgbClr val="D8EEF3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4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bldLvl="0" animBg="1"/>
      <p:bldP spid="55" grpId="0" bldLvl="0" animBg="1"/>
      <p:bldP spid="57" grpId="0" bldLvl="0"/>
      <p:bldP spid="58" grpId="0" bldLvl="0" animBg="1"/>
      <p:bldP spid="60" grpId="0" bldLvl="0"/>
      <p:bldP spid="14336" grpId="0" bldLvl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4"/>
          <p:cNvSpPr txBox="1">
            <a:spLocks noChangeArrowheads="1"/>
          </p:cNvSpPr>
          <p:nvPr/>
        </p:nvSpPr>
        <p:spPr bwMode="auto">
          <a:xfrm>
            <a:off x="1077384" y="1499818"/>
            <a:ext cx="477308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1. 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森林医生。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2" name="组合 108"/>
          <p:cNvGrpSpPr/>
          <p:nvPr/>
        </p:nvGrpSpPr>
        <p:grpSpPr bwMode="auto">
          <a:xfrm>
            <a:off x="1272555" y="2903638"/>
            <a:ext cx="2305049" cy="1428750"/>
            <a:chOff x="288033" y="2257321"/>
            <a:chExt cx="1728000" cy="1071681"/>
          </a:xfrm>
        </p:grpSpPr>
        <p:sp>
          <p:nvSpPr>
            <p:cNvPr id="3" name="TextBox 77"/>
            <p:cNvSpPr txBox="1"/>
            <p:nvPr/>
          </p:nvSpPr>
          <p:spPr>
            <a:xfrm>
              <a:off x="873553" y="2257321"/>
              <a:ext cx="503009" cy="53097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4000" b="1" spc="800" dirty="0">
                  <a:latin typeface="+mn-lt"/>
                </a:rPr>
                <a:t>2</a:t>
              </a:r>
              <a:endParaRPr lang="zh-CN" altLang="en-US" sz="4000" b="1" spc="800" dirty="0">
                <a:latin typeface="+mn-lt"/>
              </a:endParaRPr>
            </a:p>
          </p:txBody>
        </p:sp>
        <p:sp>
          <p:nvSpPr>
            <p:cNvPr id="4" name="TextBox 110"/>
            <p:cNvSpPr txBox="1">
              <a:spLocks noChangeArrowheads="1"/>
            </p:cNvSpPr>
            <p:nvPr/>
          </p:nvSpPr>
          <p:spPr bwMode="auto">
            <a:xfrm>
              <a:off x="373719" y="2743149"/>
              <a:ext cx="576000" cy="5309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4000" b="1">
                  <a:latin typeface="+mn-lt"/>
                </a:rPr>
                <a:t>×</a:t>
              </a:r>
              <a:endParaRPr lang="zh-CN" altLang="en-US" sz="4000" b="1">
                <a:latin typeface="+mn-lt"/>
              </a:endParaRPr>
            </a:p>
          </p:txBody>
        </p:sp>
        <p:sp>
          <p:nvSpPr>
            <p:cNvPr id="5" name="TextBox 111"/>
            <p:cNvSpPr txBox="1">
              <a:spLocks noChangeArrowheads="1"/>
            </p:cNvSpPr>
            <p:nvPr/>
          </p:nvSpPr>
          <p:spPr bwMode="auto">
            <a:xfrm>
              <a:off x="1286115" y="2743149"/>
              <a:ext cx="576001" cy="5309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4000" b="1" dirty="0">
                  <a:latin typeface="+mn-lt"/>
                </a:rPr>
                <a:t>3</a:t>
              </a:r>
              <a:endParaRPr lang="zh-CN" altLang="en-US" sz="4000" b="1" dirty="0">
                <a:latin typeface="+mn-lt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288033" y="3327414"/>
              <a:ext cx="1728000" cy="1588"/>
            </a:xfrm>
            <a:prstGeom prst="line">
              <a:avLst/>
            </a:prstGeom>
            <a:ln w="1905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81"/>
            <p:cNvSpPr txBox="1"/>
            <p:nvPr/>
          </p:nvSpPr>
          <p:spPr>
            <a:xfrm>
              <a:off x="1365454" y="2257321"/>
              <a:ext cx="504595" cy="53097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4000" b="1" spc="800" dirty="0">
                  <a:latin typeface="+mn-lt"/>
                </a:rPr>
                <a:t>4</a:t>
              </a:r>
              <a:endParaRPr lang="zh-CN" altLang="en-US" sz="4000" b="1" spc="800" dirty="0">
                <a:latin typeface="+mn-lt"/>
              </a:endParaRPr>
            </a:p>
          </p:txBody>
        </p:sp>
      </p:grpSp>
      <p:sp>
        <p:nvSpPr>
          <p:cNvPr id="14" name="TextBox 100"/>
          <p:cNvSpPr txBox="1">
            <a:spLocks noChangeArrowheads="1"/>
          </p:cNvSpPr>
          <p:nvPr/>
        </p:nvSpPr>
        <p:spPr bwMode="auto">
          <a:xfrm>
            <a:off x="1935070" y="4375781"/>
            <a:ext cx="76835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4000" b="1" dirty="0">
                <a:solidFill>
                  <a:srgbClr val="000000"/>
                </a:solidFill>
                <a:latin typeface="+mn-lt"/>
              </a:rPr>
              <a:t>9</a:t>
            </a:r>
            <a:endParaRPr lang="zh-CN" altLang="en-US" sz="4000" b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15" name="TextBox 101"/>
          <p:cNvSpPr txBox="1">
            <a:spLocks noChangeArrowheads="1"/>
          </p:cNvSpPr>
          <p:nvPr/>
        </p:nvSpPr>
        <p:spPr bwMode="auto">
          <a:xfrm>
            <a:off x="2603937" y="4375781"/>
            <a:ext cx="76835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4000" b="1" dirty="0">
                <a:solidFill>
                  <a:srgbClr val="000000"/>
                </a:solidFill>
                <a:latin typeface="+mn-lt"/>
              </a:rPr>
              <a:t>2</a:t>
            </a:r>
            <a:endParaRPr lang="zh-CN" altLang="en-US" sz="4000" b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25" name="TextBox 140"/>
          <p:cNvSpPr txBox="1"/>
          <p:nvPr/>
        </p:nvSpPr>
        <p:spPr>
          <a:xfrm>
            <a:off x="2432488" y="3953505"/>
            <a:ext cx="383116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000" b="1" spc="800" dirty="0">
                <a:solidFill>
                  <a:srgbClr val="FF0000"/>
                </a:solidFill>
                <a:latin typeface="+mn-lt"/>
              </a:rPr>
              <a:t>1</a:t>
            </a:r>
            <a:endParaRPr lang="zh-CN" altLang="en-US" sz="2000" b="1" spc="800" dirty="0">
              <a:solidFill>
                <a:srgbClr val="FF0000"/>
              </a:solidFill>
              <a:latin typeface="+mn-lt"/>
            </a:endParaRPr>
          </a:p>
        </p:txBody>
      </p:sp>
      <p:grpSp>
        <p:nvGrpSpPr>
          <p:cNvPr id="42" name="组合 108"/>
          <p:cNvGrpSpPr/>
          <p:nvPr/>
        </p:nvGrpSpPr>
        <p:grpSpPr bwMode="auto">
          <a:xfrm>
            <a:off x="4942855" y="2903638"/>
            <a:ext cx="2321378" cy="1428750"/>
            <a:chOff x="275792" y="2257321"/>
            <a:chExt cx="1740241" cy="1071681"/>
          </a:xfrm>
        </p:grpSpPr>
        <p:sp>
          <p:nvSpPr>
            <p:cNvPr id="43" name="TextBox 77"/>
            <p:cNvSpPr txBox="1"/>
            <p:nvPr/>
          </p:nvSpPr>
          <p:spPr>
            <a:xfrm>
              <a:off x="873553" y="2257321"/>
              <a:ext cx="503009" cy="53097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4000" b="1" spc="800" dirty="0">
                  <a:latin typeface="+mn-lt"/>
                </a:rPr>
                <a:t>7</a:t>
              </a:r>
              <a:endParaRPr lang="zh-CN" altLang="en-US" sz="4000" b="1" spc="800" dirty="0">
                <a:latin typeface="+mn-lt"/>
              </a:endParaRPr>
            </a:p>
          </p:txBody>
        </p:sp>
        <p:sp>
          <p:nvSpPr>
            <p:cNvPr id="44" name="TextBox 110"/>
            <p:cNvSpPr txBox="1">
              <a:spLocks noChangeArrowheads="1"/>
            </p:cNvSpPr>
            <p:nvPr/>
          </p:nvSpPr>
          <p:spPr bwMode="auto">
            <a:xfrm>
              <a:off x="275792" y="2743149"/>
              <a:ext cx="576000" cy="5309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4000" b="1" dirty="0">
                  <a:latin typeface="+mn-lt"/>
                </a:rPr>
                <a:t>×</a:t>
              </a:r>
              <a:endParaRPr lang="zh-CN" altLang="en-US" sz="4000" b="1" dirty="0">
                <a:latin typeface="+mn-lt"/>
              </a:endParaRPr>
            </a:p>
          </p:txBody>
        </p:sp>
        <p:sp>
          <p:nvSpPr>
            <p:cNvPr id="45" name="TextBox 111"/>
            <p:cNvSpPr txBox="1">
              <a:spLocks noChangeArrowheads="1"/>
            </p:cNvSpPr>
            <p:nvPr/>
          </p:nvSpPr>
          <p:spPr bwMode="auto">
            <a:xfrm>
              <a:off x="1286115" y="2743149"/>
              <a:ext cx="576001" cy="5309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4000" b="1" dirty="0">
                  <a:latin typeface="+mn-lt"/>
                </a:rPr>
                <a:t>4</a:t>
              </a:r>
              <a:endParaRPr lang="zh-CN" altLang="en-US" sz="4000" b="1" dirty="0">
                <a:latin typeface="+mn-lt"/>
              </a:endParaRPr>
            </a:p>
          </p:txBody>
        </p:sp>
        <p:cxnSp>
          <p:nvCxnSpPr>
            <p:cNvPr id="46" name="直接连接符 45"/>
            <p:cNvCxnSpPr/>
            <p:nvPr/>
          </p:nvCxnSpPr>
          <p:spPr>
            <a:xfrm>
              <a:off x="288033" y="3327414"/>
              <a:ext cx="1728000" cy="1588"/>
            </a:xfrm>
            <a:prstGeom prst="line">
              <a:avLst/>
            </a:prstGeom>
            <a:ln w="1905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TextBox 81"/>
            <p:cNvSpPr txBox="1"/>
            <p:nvPr/>
          </p:nvSpPr>
          <p:spPr>
            <a:xfrm>
              <a:off x="1365454" y="2257321"/>
              <a:ext cx="504595" cy="53097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4000" b="1" spc="800" dirty="0">
                  <a:latin typeface="+mn-lt"/>
                </a:rPr>
                <a:t>3</a:t>
              </a:r>
              <a:endParaRPr lang="zh-CN" altLang="en-US" sz="4000" b="1" spc="800" dirty="0">
                <a:latin typeface="+mn-lt"/>
              </a:endParaRPr>
            </a:p>
          </p:txBody>
        </p:sp>
      </p:grpSp>
      <p:sp>
        <p:nvSpPr>
          <p:cNvPr id="48" name="TextBox 100"/>
          <p:cNvSpPr txBox="1">
            <a:spLocks noChangeArrowheads="1"/>
          </p:cNvSpPr>
          <p:nvPr/>
        </p:nvSpPr>
        <p:spPr bwMode="auto">
          <a:xfrm>
            <a:off x="5621699" y="4375781"/>
            <a:ext cx="76835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4000" b="1" dirty="0">
                <a:solidFill>
                  <a:srgbClr val="000000"/>
                </a:solidFill>
                <a:latin typeface="+mn-lt"/>
              </a:rPr>
              <a:t>8</a:t>
            </a:r>
            <a:endParaRPr lang="zh-CN" altLang="en-US" sz="4000" b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49" name="TextBox 101"/>
          <p:cNvSpPr txBox="1">
            <a:spLocks noChangeArrowheads="1"/>
          </p:cNvSpPr>
          <p:nvPr/>
        </p:nvSpPr>
        <p:spPr bwMode="auto">
          <a:xfrm>
            <a:off x="6290566" y="4375781"/>
            <a:ext cx="76835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4000" b="1" dirty="0">
                <a:solidFill>
                  <a:srgbClr val="000000"/>
                </a:solidFill>
                <a:latin typeface="+mn-lt"/>
              </a:rPr>
              <a:t>2</a:t>
            </a:r>
            <a:endParaRPr lang="zh-CN" altLang="en-US" sz="4000" b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51" name="TextBox 100"/>
          <p:cNvSpPr txBox="1">
            <a:spLocks noChangeArrowheads="1"/>
          </p:cNvSpPr>
          <p:nvPr/>
        </p:nvSpPr>
        <p:spPr bwMode="auto">
          <a:xfrm>
            <a:off x="4968556" y="4375781"/>
            <a:ext cx="76835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4000" b="1" dirty="0">
                <a:solidFill>
                  <a:srgbClr val="000000"/>
                </a:solidFill>
                <a:latin typeface="+mn-lt"/>
              </a:rPr>
              <a:t>2</a:t>
            </a:r>
            <a:endParaRPr lang="zh-CN" altLang="en-US" sz="4000" b="1" dirty="0">
              <a:solidFill>
                <a:srgbClr val="000000"/>
              </a:solidFill>
              <a:latin typeface="+mn-lt"/>
            </a:endParaRPr>
          </a:p>
        </p:txBody>
      </p:sp>
      <p:grpSp>
        <p:nvGrpSpPr>
          <p:cNvPr id="52" name="组合 108"/>
          <p:cNvGrpSpPr/>
          <p:nvPr/>
        </p:nvGrpSpPr>
        <p:grpSpPr bwMode="auto">
          <a:xfrm>
            <a:off x="7981949" y="2903638"/>
            <a:ext cx="3149434" cy="1428750"/>
            <a:chOff x="-344967" y="2257321"/>
            <a:chExt cx="2361000" cy="1071681"/>
          </a:xfrm>
        </p:grpSpPr>
        <p:sp>
          <p:nvSpPr>
            <p:cNvPr id="53" name="TextBox 77"/>
            <p:cNvSpPr txBox="1"/>
            <p:nvPr/>
          </p:nvSpPr>
          <p:spPr>
            <a:xfrm>
              <a:off x="873553" y="2257321"/>
              <a:ext cx="503009" cy="53097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4000" b="1" spc="800" dirty="0">
                  <a:latin typeface="+mn-lt"/>
                </a:rPr>
                <a:t>2</a:t>
              </a:r>
              <a:endParaRPr lang="zh-CN" altLang="en-US" sz="4000" b="1" spc="800" dirty="0">
                <a:latin typeface="+mn-lt"/>
              </a:endParaRPr>
            </a:p>
          </p:txBody>
        </p:sp>
        <p:sp>
          <p:nvSpPr>
            <p:cNvPr id="54" name="TextBox 110"/>
            <p:cNvSpPr txBox="1">
              <a:spLocks noChangeArrowheads="1"/>
            </p:cNvSpPr>
            <p:nvPr/>
          </p:nvSpPr>
          <p:spPr bwMode="auto">
            <a:xfrm>
              <a:off x="275792" y="2743149"/>
              <a:ext cx="576000" cy="5309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4000" b="1" dirty="0">
                  <a:latin typeface="+mn-lt"/>
                </a:rPr>
                <a:t>×</a:t>
              </a:r>
              <a:endParaRPr lang="zh-CN" altLang="en-US" sz="4000" b="1" dirty="0">
                <a:latin typeface="+mn-lt"/>
              </a:endParaRPr>
            </a:p>
          </p:txBody>
        </p:sp>
        <p:sp>
          <p:nvSpPr>
            <p:cNvPr id="55" name="TextBox 111"/>
            <p:cNvSpPr txBox="1">
              <a:spLocks noChangeArrowheads="1"/>
            </p:cNvSpPr>
            <p:nvPr/>
          </p:nvSpPr>
          <p:spPr bwMode="auto">
            <a:xfrm>
              <a:off x="1286115" y="2743149"/>
              <a:ext cx="576001" cy="5309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4000" b="1" dirty="0">
                  <a:latin typeface="+mn-lt"/>
                </a:rPr>
                <a:t>5</a:t>
              </a:r>
              <a:endParaRPr lang="zh-CN" altLang="en-US" sz="4000" b="1" dirty="0">
                <a:latin typeface="+mn-lt"/>
              </a:endParaRPr>
            </a:p>
          </p:txBody>
        </p:sp>
        <p:cxnSp>
          <p:nvCxnSpPr>
            <p:cNvPr id="56" name="直接连接符 55"/>
            <p:cNvCxnSpPr/>
            <p:nvPr/>
          </p:nvCxnSpPr>
          <p:spPr>
            <a:xfrm>
              <a:off x="-344967" y="3329002"/>
              <a:ext cx="2361000" cy="0"/>
            </a:xfrm>
            <a:prstGeom prst="line">
              <a:avLst/>
            </a:prstGeom>
            <a:ln w="1905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TextBox 81"/>
            <p:cNvSpPr txBox="1"/>
            <p:nvPr/>
          </p:nvSpPr>
          <p:spPr>
            <a:xfrm>
              <a:off x="1365454" y="2257321"/>
              <a:ext cx="504595" cy="53097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4000" b="1" spc="800" dirty="0">
                  <a:latin typeface="+mn-lt"/>
                </a:rPr>
                <a:t>4</a:t>
              </a:r>
              <a:endParaRPr lang="zh-CN" altLang="en-US" sz="4000" b="1" spc="800" dirty="0">
                <a:latin typeface="+mn-lt"/>
              </a:endParaRPr>
            </a:p>
          </p:txBody>
        </p:sp>
      </p:grpSp>
      <p:sp>
        <p:nvSpPr>
          <p:cNvPr id="58" name="TextBox 100"/>
          <p:cNvSpPr txBox="1">
            <a:spLocks noChangeArrowheads="1"/>
          </p:cNvSpPr>
          <p:nvPr/>
        </p:nvSpPr>
        <p:spPr bwMode="auto">
          <a:xfrm>
            <a:off x="9488849" y="4375781"/>
            <a:ext cx="76835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4000" b="1" dirty="0">
                <a:solidFill>
                  <a:srgbClr val="000000"/>
                </a:solidFill>
                <a:latin typeface="+mn-lt"/>
              </a:rPr>
              <a:t>2</a:t>
            </a:r>
            <a:endParaRPr lang="zh-CN" altLang="en-US" sz="4000" b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59" name="TextBox 101"/>
          <p:cNvSpPr txBox="1">
            <a:spLocks noChangeArrowheads="1"/>
          </p:cNvSpPr>
          <p:nvPr/>
        </p:nvSpPr>
        <p:spPr bwMode="auto">
          <a:xfrm>
            <a:off x="10157716" y="4375781"/>
            <a:ext cx="76835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4000" b="1" dirty="0">
                <a:solidFill>
                  <a:srgbClr val="000000"/>
                </a:solidFill>
                <a:latin typeface="+mn-lt"/>
              </a:rPr>
              <a:t>0</a:t>
            </a:r>
            <a:endParaRPr lang="zh-CN" altLang="en-US" sz="4000" b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61" name="TextBox 100"/>
          <p:cNvSpPr txBox="1">
            <a:spLocks noChangeArrowheads="1"/>
          </p:cNvSpPr>
          <p:nvPr/>
        </p:nvSpPr>
        <p:spPr bwMode="auto">
          <a:xfrm>
            <a:off x="8835706" y="4375781"/>
            <a:ext cx="76835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4000" b="1" dirty="0">
                <a:solidFill>
                  <a:srgbClr val="000000"/>
                </a:solidFill>
                <a:latin typeface="+mn-lt"/>
              </a:rPr>
              <a:t>0</a:t>
            </a:r>
            <a:endParaRPr lang="zh-CN" altLang="en-US" sz="4000" b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62" name="TextBox 100"/>
          <p:cNvSpPr txBox="1">
            <a:spLocks noChangeArrowheads="1"/>
          </p:cNvSpPr>
          <p:nvPr/>
        </p:nvSpPr>
        <p:spPr bwMode="auto">
          <a:xfrm>
            <a:off x="8064181" y="4375781"/>
            <a:ext cx="76835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4000" b="1" dirty="0">
                <a:solidFill>
                  <a:srgbClr val="000000"/>
                </a:solidFill>
                <a:latin typeface="+mn-lt"/>
              </a:rPr>
              <a:t>1</a:t>
            </a:r>
            <a:endParaRPr lang="zh-CN" altLang="en-US" sz="4000" b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19456" name="TextBox 100"/>
          <p:cNvSpPr txBox="1">
            <a:spLocks noChangeArrowheads="1"/>
          </p:cNvSpPr>
          <p:nvPr/>
        </p:nvSpPr>
        <p:spPr bwMode="auto">
          <a:xfrm>
            <a:off x="1935070" y="4385306"/>
            <a:ext cx="76835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4000" b="1" dirty="0">
                <a:solidFill>
                  <a:srgbClr val="FF0000"/>
                </a:solidFill>
                <a:latin typeface="+mn-lt"/>
              </a:rPr>
              <a:t>7</a:t>
            </a:r>
            <a:endParaRPr lang="zh-CN" altLang="en-US" sz="40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9457" name="TextBox 140"/>
          <p:cNvSpPr txBox="1"/>
          <p:nvPr/>
        </p:nvSpPr>
        <p:spPr>
          <a:xfrm>
            <a:off x="6137713" y="3953505"/>
            <a:ext cx="383116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000" b="1" spc="800" dirty="0">
                <a:solidFill>
                  <a:srgbClr val="FF0000"/>
                </a:solidFill>
                <a:latin typeface="+mn-lt"/>
              </a:rPr>
              <a:t>1</a:t>
            </a:r>
            <a:endParaRPr lang="zh-CN" altLang="en-US" sz="2000" b="1" spc="8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9462" name="TextBox 100"/>
          <p:cNvSpPr txBox="1">
            <a:spLocks noChangeArrowheads="1"/>
          </p:cNvSpPr>
          <p:nvPr/>
        </p:nvSpPr>
        <p:spPr bwMode="auto">
          <a:xfrm>
            <a:off x="5640295" y="4385306"/>
            <a:ext cx="76835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4000" b="1" dirty="0">
                <a:solidFill>
                  <a:srgbClr val="FF0000"/>
                </a:solidFill>
                <a:latin typeface="+mn-lt"/>
              </a:rPr>
              <a:t>9</a:t>
            </a:r>
            <a:endParaRPr lang="zh-CN" altLang="en-US" sz="40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9464" name="TextBox 140"/>
          <p:cNvSpPr txBox="1"/>
          <p:nvPr/>
        </p:nvSpPr>
        <p:spPr>
          <a:xfrm>
            <a:off x="10062013" y="3953505"/>
            <a:ext cx="383116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000" b="1" spc="800" dirty="0">
                <a:solidFill>
                  <a:srgbClr val="FF0000"/>
                </a:solidFill>
                <a:latin typeface="+mn-lt"/>
              </a:rPr>
              <a:t>2</a:t>
            </a:r>
            <a:endParaRPr lang="zh-CN" altLang="en-US" sz="2000" b="1" spc="8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9466" name="TextBox 100"/>
          <p:cNvSpPr txBox="1">
            <a:spLocks noChangeArrowheads="1"/>
          </p:cNvSpPr>
          <p:nvPr/>
        </p:nvSpPr>
        <p:spPr bwMode="auto">
          <a:xfrm>
            <a:off x="9478870" y="4385306"/>
            <a:ext cx="76835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4000" b="1" dirty="0">
                <a:solidFill>
                  <a:srgbClr val="FF0000"/>
                </a:solidFill>
                <a:latin typeface="+mn-lt"/>
              </a:rPr>
              <a:t>2</a:t>
            </a:r>
            <a:endParaRPr lang="zh-CN" altLang="en-US" sz="4000" b="1" dirty="0">
              <a:solidFill>
                <a:srgbClr val="FF0000"/>
              </a:solidFill>
              <a:latin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28835" y="506602"/>
            <a:ext cx="2848375" cy="613860"/>
            <a:chOff x="321626" y="379951"/>
            <a:chExt cx="3245485" cy="699442"/>
          </a:xfrm>
        </p:grpSpPr>
        <p:sp>
          <p:nvSpPr>
            <p:cNvPr id="8" name="Block Arc 15"/>
            <p:cNvSpPr/>
            <p:nvPr/>
          </p:nvSpPr>
          <p:spPr>
            <a:xfrm>
              <a:off x="373026" y="379951"/>
              <a:ext cx="573411" cy="537578"/>
            </a:xfrm>
            <a:custGeom>
              <a:avLst/>
              <a:gdLst>
                <a:gd name="T0" fmla="*/ 11200 w 12800"/>
                <a:gd name="T1" fmla="*/ 0 h 12000"/>
                <a:gd name="T2" fmla="*/ 6606 w 12800"/>
                <a:gd name="T3" fmla="*/ 1715 h 12000"/>
                <a:gd name="T4" fmla="*/ 6194 w 12800"/>
                <a:gd name="T5" fmla="*/ 1715 h 12000"/>
                <a:gd name="T6" fmla="*/ 1600 w 12800"/>
                <a:gd name="T7" fmla="*/ 0 h 12000"/>
                <a:gd name="T8" fmla="*/ 0 w 12800"/>
                <a:gd name="T9" fmla="*/ 8800 h 12000"/>
                <a:gd name="T10" fmla="*/ 5006 w 12800"/>
                <a:gd name="T11" fmla="*/ 11886 h 12000"/>
                <a:gd name="T12" fmla="*/ 6400 w 12800"/>
                <a:gd name="T13" fmla="*/ 11771 h 12000"/>
                <a:gd name="T14" fmla="*/ 7794 w 12800"/>
                <a:gd name="T15" fmla="*/ 11886 h 12000"/>
                <a:gd name="T16" fmla="*/ 12800 w 12800"/>
                <a:gd name="T17" fmla="*/ 8800 h 12000"/>
                <a:gd name="T18" fmla="*/ 12097 w 12800"/>
                <a:gd name="T19" fmla="*/ 275 h 12000"/>
                <a:gd name="T20" fmla="*/ 1600 w 12800"/>
                <a:gd name="T21" fmla="*/ 8800 h 12000"/>
                <a:gd name="T22" fmla="*/ 5600 w 12800"/>
                <a:gd name="T23" fmla="*/ 3200 h 12000"/>
                <a:gd name="T24" fmla="*/ 11200 w 12800"/>
                <a:gd name="T25" fmla="*/ 8800 h 12000"/>
                <a:gd name="T26" fmla="*/ 7200 w 12800"/>
                <a:gd name="T27" fmla="*/ 3200 h 12000"/>
                <a:gd name="T28" fmla="*/ 11200 w 12800"/>
                <a:gd name="T29" fmla="*/ 8800 h 12000"/>
                <a:gd name="T30" fmla="*/ 2400 w 12800"/>
                <a:gd name="T31" fmla="*/ 2720 h 12000"/>
                <a:gd name="T32" fmla="*/ 4800 w 12800"/>
                <a:gd name="T33" fmla="*/ 4480 h 12000"/>
                <a:gd name="T34" fmla="*/ 4800 w 12800"/>
                <a:gd name="T35" fmla="*/ 5280 h 12000"/>
                <a:gd name="T36" fmla="*/ 2400 w 12800"/>
                <a:gd name="T37" fmla="*/ 5120 h 12000"/>
                <a:gd name="T38" fmla="*/ 4800 w 12800"/>
                <a:gd name="T39" fmla="*/ 5280 h 12000"/>
                <a:gd name="T40" fmla="*/ 2400 w 12800"/>
                <a:gd name="T41" fmla="*/ 5920 h 12000"/>
                <a:gd name="T42" fmla="*/ 4800 w 12800"/>
                <a:gd name="T43" fmla="*/ 7680 h 12000"/>
                <a:gd name="T44" fmla="*/ 4800 w 12800"/>
                <a:gd name="T45" fmla="*/ 8480 h 12000"/>
                <a:gd name="T46" fmla="*/ 2400 w 12800"/>
                <a:gd name="T47" fmla="*/ 8320 h 12000"/>
                <a:gd name="T48" fmla="*/ 4800 w 12800"/>
                <a:gd name="T49" fmla="*/ 8480 h 12000"/>
                <a:gd name="T50" fmla="*/ 8000 w 12800"/>
                <a:gd name="T51" fmla="*/ 8480 h 12000"/>
                <a:gd name="T52" fmla="*/ 10400 w 12800"/>
                <a:gd name="T53" fmla="*/ 8321 h 12000"/>
                <a:gd name="T54" fmla="*/ 10400 w 12800"/>
                <a:gd name="T55" fmla="*/ 5920 h 12000"/>
                <a:gd name="T56" fmla="*/ 8000 w 12800"/>
                <a:gd name="T57" fmla="*/ 7680 h 12000"/>
                <a:gd name="T58" fmla="*/ 10400 w 12800"/>
                <a:gd name="T59" fmla="*/ 5920 h 12000"/>
                <a:gd name="T60" fmla="*/ 8000 w 12800"/>
                <a:gd name="T61" fmla="*/ 5280 h 12000"/>
                <a:gd name="T62" fmla="*/ 10400 w 12800"/>
                <a:gd name="T63" fmla="*/ 5120 h 12000"/>
                <a:gd name="T64" fmla="*/ 10400 w 12800"/>
                <a:gd name="T65" fmla="*/ 2720 h 12000"/>
                <a:gd name="T66" fmla="*/ 8000 w 12800"/>
                <a:gd name="T67" fmla="*/ 4480 h 12000"/>
                <a:gd name="T68" fmla="*/ 10400 w 12800"/>
                <a:gd name="T69" fmla="*/ 2720 h 12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00" h="12000">
                  <a:moveTo>
                    <a:pt x="12097" y="275"/>
                  </a:moveTo>
                  <a:cubicBezTo>
                    <a:pt x="11832" y="96"/>
                    <a:pt x="11520" y="0"/>
                    <a:pt x="11200" y="0"/>
                  </a:cubicBezTo>
                  <a:cubicBezTo>
                    <a:pt x="10996" y="0"/>
                    <a:pt x="10795" y="39"/>
                    <a:pt x="10606" y="115"/>
                  </a:cubicBezTo>
                  <a:lnTo>
                    <a:pt x="6606" y="1715"/>
                  </a:lnTo>
                  <a:cubicBezTo>
                    <a:pt x="6530" y="1745"/>
                    <a:pt x="6469" y="1794"/>
                    <a:pt x="6400" y="1835"/>
                  </a:cubicBezTo>
                  <a:cubicBezTo>
                    <a:pt x="6331" y="1794"/>
                    <a:pt x="6270" y="1745"/>
                    <a:pt x="6194" y="1715"/>
                  </a:cubicBezTo>
                  <a:lnTo>
                    <a:pt x="2194" y="115"/>
                  </a:lnTo>
                  <a:cubicBezTo>
                    <a:pt x="2005" y="39"/>
                    <a:pt x="1804" y="0"/>
                    <a:pt x="1600" y="0"/>
                  </a:cubicBezTo>
                  <a:cubicBezTo>
                    <a:pt x="716" y="0"/>
                    <a:pt x="0" y="716"/>
                    <a:pt x="0" y="1600"/>
                  </a:cubicBezTo>
                  <a:lnTo>
                    <a:pt x="0" y="8800"/>
                  </a:lnTo>
                  <a:cubicBezTo>
                    <a:pt x="0" y="9454"/>
                    <a:pt x="398" y="10042"/>
                    <a:pt x="1006" y="10286"/>
                  </a:cubicBezTo>
                  <a:lnTo>
                    <a:pt x="5006" y="11886"/>
                  </a:lnTo>
                  <a:cubicBezTo>
                    <a:pt x="5198" y="11962"/>
                    <a:pt x="5399" y="12000"/>
                    <a:pt x="5600" y="12000"/>
                  </a:cubicBezTo>
                  <a:cubicBezTo>
                    <a:pt x="5880" y="12000"/>
                    <a:pt x="6153" y="11915"/>
                    <a:pt x="6400" y="11771"/>
                  </a:cubicBezTo>
                  <a:cubicBezTo>
                    <a:pt x="6647" y="11915"/>
                    <a:pt x="6920" y="12000"/>
                    <a:pt x="7200" y="12000"/>
                  </a:cubicBezTo>
                  <a:cubicBezTo>
                    <a:pt x="7401" y="12000"/>
                    <a:pt x="7602" y="11962"/>
                    <a:pt x="7794" y="11886"/>
                  </a:cubicBezTo>
                  <a:lnTo>
                    <a:pt x="11794" y="10286"/>
                  </a:lnTo>
                  <a:cubicBezTo>
                    <a:pt x="12402" y="10042"/>
                    <a:pt x="12800" y="9454"/>
                    <a:pt x="12800" y="8800"/>
                  </a:cubicBezTo>
                  <a:lnTo>
                    <a:pt x="12800" y="1600"/>
                  </a:lnTo>
                  <a:cubicBezTo>
                    <a:pt x="12800" y="1069"/>
                    <a:pt x="12537" y="573"/>
                    <a:pt x="12097" y="275"/>
                  </a:cubicBezTo>
                  <a:close/>
                  <a:moveTo>
                    <a:pt x="5600" y="10400"/>
                  </a:moveTo>
                  <a:lnTo>
                    <a:pt x="1600" y="8800"/>
                  </a:lnTo>
                  <a:lnTo>
                    <a:pt x="1600" y="1600"/>
                  </a:lnTo>
                  <a:lnTo>
                    <a:pt x="5600" y="3200"/>
                  </a:lnTo>
                  <a:lnTo>
                    <a:pt x="5600" y="10400"/>
                  </a:lnTo>
                  <a:close/>
                  <a:moveTo>
                    <a:pt x="11200" y="8800"/>
                  </a:moveTo>
                  <a:lnTo>
                    <a:pt x="7200" y="10400"/>
                  </a:lnTo>
                  <a:lnTo>
                    <a:pt x="7200" y="3200"/>
                  </a:lnTo>
                  <a:lnTo>
                    <a:pt x="11200" y="1600"/>
                  </a:lnTo>
                  <a:lnTo>
                    <a:pt x="11200" y="8800"/>
                  </a:lnTo>
                  <a:close/>
                  <a:moveTo>
                    <a:pt x="4800" y="3680"/>
                  </a:moveTo>
                  <a:lnTo>
                    <a:pt x="2400" y="2720"/>
                  </a:lnTo>
                  <a:lnTo>
                    <a:pt x="2400" y="3520"/>
                  </a:lnTo>
                  <a:lnTo>
                    <a:pt x="4800" y="4480"/>
                  </a:lnTo>
                  <a:lnTo>
                    <a:pt x="4800" y="3680"/>
                  </a:lnTo>
                  <a:close/>
                  <a:moveTo>
                    <a:pt x="4800" y="5280"/>
                  </a:moveTo>
                  <a:lnTo>
                    <a:pt x="2400" y="4320"/>
                  </a:lnTo>
                  <a:lnTo>
                    <a:pt x="2400" y="5120"/>
                  </a:lnTo>
                  <a:lnTo>
                    <a:pt x="4800" y="6080"/>
                  </a:lnTo>
                  <a:lnTo>
                    <a:pt x="4800" y="5280"/>
                  </a:lnTo>
                  <a:close/>
                  <a:moveTo>
                    <a:pt x="4800" y="6880"/>
                  </a:moveTo>
                  <a:lnTo>
                    <a:pt x="2400" y="5920"/>
                  </a:lnTo>
                  <a:lnTo>
                    <a:pt x="2400" y="6720"/>
                  </a:lnTo>
                  <a:lnTo>
                    <a:pt x="4800" y="7680"/>
                  </a:lnTo>
                  <a:lnTo>
                    <a:pt x="4800" y="6880"/>
                  </a:lnTo>
                  <a:close/>
                  <a:moveTo>
                    <a:pt x="4800" y="8480"/>
                  </a:moveTo>
                  <a:lnTo>
                    <a:pt x="2400" y="7520"/>
                  </a:lnTo>
                  <a:lnTo>
                    <a:pt x="2400" y="8320"/>
                  </a:lnTo>
                  <a:lnTo>
                    <a:pt x="4800" y="9280"/>
                  </a:lnTo>
                  <a:lnTo>
                    <a:pt x="4800" y="8480"/>
                  </a:lnTo>
                  <a:close/>
                  <a:moveTo>
                    <a:pt x="10400" y="7520"/>
                  </a:moveTo>
                  <a:lnTo>
                    <a:pt x="8000" y="8480"/>
                  </a:lnTo>
                  <a:lnTo>
                    <a:pt x="8000" y="9280"/>
                  </a:lnTo>
                  <a:lnTo>
                    <a:pt x="10400" y="8321"/>
                  </a:lnTo>
                  <a:lnTo>
                    <a:pt x="10400" y="7520"/>
                  </a:lnTo>
                  <a:close/>
                  <a:moveTo>
                    <a:pt x="10400" y="5920"/>
                  </a:moveTo>
                  <a:lnTo>
                    <a:pt x="8000" y="6880"/>
                  </a:lnTo>
                  <a:lnTo>
                    <a:pt x="8000" y="7680"/>
                  </a:lnTo>
                  <a:lnTo>
                    <a:pt x="10400" y="6720"/>
                  </a:lnTo>
                  <a:lnTo>
                    <a:pt x="10400" y="5920"/>
                  </a:lnTo>
                  <a:close/>
                  <a:moveTo>
                    <a:pt x="10400" y="4320"/>
                  </a:moveTo>
                  <a:lnTo>
                    <a:pt x="8000" y="5280"/>
                  </a:lnTo>
                  <a:lnTo>
                    <a:pt x="8000" y="6080"/>
                  </a:lnTo>
                  <a:lnTo>
                    <a:pt x="10400" y="5120"/>
                  </a:lnTo>
                  <a:lnTo>
                    <a:pt x="10400" y="4320"/>
                  </a:lnTo>
                  <a:close/>
                  <a:moveTo>
                    <a:pt x="10400" y="2720"/>
                  </a:moveTo>
                  <a:lnTo>
                    <a:pt x="8000" y="3680"/>
                  </a:lnTo>
                  <a:lnTo>
                    <a:pt x="8000" y="4480"/>
                  </a:lnTo>
                  <a:lnTo>
                    <a:pt x="10400" y="3520"/>
                  </a:lnTo>
                  <a:lnTo>
                    <a:pt x="10400" y="2720"/>
                  </a:lnTo>
                  <a:close/>
                </a:path>
              </a:pathLst>
            </a:custGeom>
            <a:solidFill>
              <a:srgbClr val="F7D5A7">
                <a:lumMod val="65000"/>
                <a:lumOff val="3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096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cxnSp>
          <p:nvCxnSpPr>
            <p:cNvPr id="10" name="直接连接符 9"/>
            <p:cNvCxnSpPr>
              <a:endCxn id="7" idx="0"/>
            </p:cNvCxnSpPr>
            <p:nvPr/>
          </p:nvCxnSpPr>
          <p:spPr>
            <a:xfrm flipV="1">
              <a:off x="321626" y="1029717"/>
              <a:ext cx="3245485" cy="11430"/>
            </a:xfrm>
            <a:prstGeom prst="line">
              <a:avLst/>
            </a:prstGeom>
            <a:noFill/>
            <a:ln w="38100" cap="rnd" cmpd="sng" algn="ctr">
              <a:solidFill>
                <a:srgbClr val="F7D5A7">
                  <a:lumMod val="50000"/>
                  <a:lumOff val="50000"/>
                </a:srgbClr>
              </a:solidFill>
              <a:prstDash val="solid"/>
              <a:round/>
            </a:ln>
            <a:effectLst/>
          </p:spPr>
        </p:cxnSp>
        <p:sp>
          <p:nvSpPr>
            <p:cNvPr id="7" name="任意多边形: 形状 6"/>
            <p:cNvSpPr/>
            <p:nvPr/>
          </p:nvSpPr>
          <p:spPr>
            <a:xfrm>
              <a:off x="3467603" y="980563"/>
              <a:ext cx="98830" cy="98830"/>
            </a:xfrm>
            <a:custGeom>
              <a:avLst/>
              <a:gdLst>
                <a:gd name="connsiteX0" fmla="*/ 361345 w 361344"/>
                <a:gd name="connsiteY0" fmla="*/ 180672 h 361344"/>
                <a:gd name="connsiteX1" fmla="*/ 180672 w 361344"/>
                <a:gd name="connsiteY1" fmla="*/ 361345 h 361344"/>
                <a:gd name="connsiteX2" fmla="*/ 0 w 361344"/>
                <a:gd name="connsiteY2" fmla="*/ 180672 h 361344"/>
                <a:gd name="connsiteX3" fmla="*/ 180672 w 361344"/>
                <a:gd name="connsiteY3" fmla="*/ 0 h 361344"/>
                <a:gd name="connsiteX4" fmla="*/ 361345 w 361344"/>
                <a:gd name="connsiteY4" fmla="*/ 180672 h 361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344" h="361344">
                  <a:moveTo>
                    <a:pt x="361345" y="180672"/>
                  </a:moveTo>
                  <a:cubicBezTo>
                    <a:pt x="361345" y="280455"/>
                    <a:pt x="280455" y="361345"/>
                    <a:pt x="180672" y="361345"/>
                  </a:cubicBezTo>
                  <a:cubicBezTo>
                    <a:pt x="80890" y="361345"/>
                    <a:pt x="0" y="280455"/>
                    <a:pt x="0" y="180672"/>
                  </a:cubicBezTo>
                  <a:cubicBezTo>
                    <a:pt x="0" y="80890"/>
                    <a:pt x="80890" y="0"/>
                    <a:pt x="180672" y="0"/>
                  </a:cubicBezTo>
                  <a:cubicBezTo>
                    <a:pt x="280455" y="0"/>
                    <a:pt x="361345" y="80890"/>
                    <a:pt x="361345" y="180672"/>
                  </a:cubicBezTo>
                  <a:close/>
                </a:path>
              </a:pathLst>
            </a:custGeom>
            <a:solidFill>
              <a:srgbClr val="8EC0B9">
                <a:lumMod val="100000"/>
              </a:srgbClr>
            </a:solidFill>
            <a:ln w="79602" cap="rnd">
              <a:solidFill>
                <a:srgbClr val="8EC0B9">
                  <a:lumMod val="100000"/>
                </a:srgbClr>
              </a:solidFill>
              <a:prstDash val="solid"/>
              <a:round/>
            </a:ln>
          </p:spPr>
          <p:txBody>
            <a:bodyPr rtlCol="0" anchor="ctr"/>
            <a:lstStyle/>
            <a:p>
              <a:pPr defTabSz="6096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</p:grpSp>
      <p:sp>
        <p:nvSpPr>
          <p:cNvPr id="16" name="Rectangle 2"/>
          <p:cNvSpPr>
            <a:spLocks noChangeArrowheads="1"/>
          </p:cNvSpPr>
          <p:nvPr/>
        </p:nvSpPr>
        <p:spPr bwMode="auto">
          <a:xfrm>
            <a:off x="423512" y="261283"/>
            <a:ext cx="3243713" cy="857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kern="0" dirty="0">
                <a:solidFill>
                  <a:srgbClr val="7030A0"/>
                </a:solidFill>
                <a:ea typeface="黑体" panose="02010609060101010101" pitchFamily="49" charset="-122"/>
              </a:rPr>
              <a:t>随堂演练</a:t>
            </a:r>
            <a:endParaRPr lang="zh-CN" altLang="en-US" sz="3600" b="1" kern="0" dirty="0">
              <a:solidFill>
                <a:srgbClr val="7030A0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2000" fill="hold"/>
                                        <p:tgtEl>
                                          <p:spTgt spid="5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42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3.7037E-7 L 0.02773 -0.08218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80" y="-41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0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-3.7037E-7 L 0.05352 -3.7037E-7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69" y="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-3.7037E-7 L 0.06328 2.22222E-6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03" y="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48" grpId="0"/>
      <p:bldP spid="58" grpId="0"/>
      <p:bldP spid="58" grpId="1"/>
      <p:bldP spid="58" grpId="2"/>
      <p:bldP spid="58" grpId="3"/>
      <p:bldP spid="61" grpId="0"/>
      <p:bldP spid="61" grpId="1"/>
      <p:bldP spid="62" grpId="0"/>
      <p:bldP spid="19456" grpId="0"/>
      <p:bldP spid="19457" grpId="0"/>
      <p:bldP spid="19462" grpId="0"/>
      <p:bldP spid="19464" grpId="0"/>
      <p:bldP spid="1946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5985" y="1714394"/>
            <a:ext cx="9160030" cy="4877013"/>
          </a:xfrm>
          <a:prstGeom prst="rect">
            <a:avLst/>
          </a:prstGeom>
        </p:spPr>
      </p:pic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582084" y="652992"/>
            <a:ext cx="477308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2. 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参观动物园。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" name="标题 1"/>
          <p:cNvSpPr>
            <a:spLocks noGrp="1" noChangeArrowheads="1"/>
          </p:cNvSpPr>
          <p:nvPr/>
        </p:nvSpPr>
        <p:spPr bwMode="auto">
          <a:xfrm>
            <a:off x="4926805" y="2647953"/>
            <a:ext cx="2902746" cy="7215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0" hangingPunct="0"/>
            <a:r>
              <a:rPr lang="zh-CN" altLang="en-US" sz="4000" dirty="0">
                <a:latin typeface="方正字迹-龙吟体 简" panose="02000500000000000000" pitchFamily="2" charset="-122"/>
                <a:ea typeface="方正字迹-龙吟体 简" panose="02000500000000000000" pitchFamily="2" charset="-122"/>
              </a:rPr>
              <a:t>售 票 处</a:t>
            </a:r>
            <a:endParaRPr lang="zh-CN" altLang="en-US" sz="4000" dirty="0">
              <a:latin typeface="方正字迹-龙吟体 简" panose="02000500000000000000" pitchFamily="2" charset="-122"/>
              <a:ea typeface="方正字迹-龙吟体 简" panose="02000500000000000000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291783" y="3678654"/>
            <a:ext cx="1652318" cy="725327"/>
          </a:xfrm>
          <a:prstGeom prst="rect">
            <a:avLst/>
          </a:prstGeom>
          <a:solidFill>
            <a:srgbClr val="FFDB69"/>
          </a:solidFill>
          <a:ln w="28575">
            <a:solidFill>
              <a:srgbClr val="FFC00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/>
              <a:t> 成人票 </a:t>
            </a:r>
            <a:r>
              <a:rPr lang="en-US" altLang="zh-CN" b="1" dirty="0"/>
              <a:t>15 </a:t>
            </a:r>
            <a:r>
              <a:rPr lang="zh-CN" altLang="en-US" b="1" dirty="0"/>
              <a:t>元</a:t>
            </a:r>
            <a:endParaRPr lang="en-US" altLang="zh-CN" b="1" dirty="0"/>
          </a:p>
          <a:p>
            <a:pPr>
              <a:lnSpc>
                <a:spcPct val="120000"/>
              </a:lnSpc>
            </a:pPr>
            <a:r>
              <a:rPr lang="zh-CN" altLang="en-US" b="1" dirty="0"/>
              <a:t> 学生票 </a:t>
            </a:r>
            <a:r>
              <a:rPr lang="en-US" altLang="zh-CN" b="1" dirty="0"/>
              <a:t>8 </a:t>
            </a:r>
            <a:r>
              <a:rPr lang="zh-CN" altLang="en-US" b="1" dirty="0"/>
              <a:t>元</a:t>
            </a:r>
            <a:endParaRPr lang="zh-CN" altLang="en-US" b="1" dirty="0"/>
          </a:p>
        </p:txBody>
      </p:sp>
      <p:grpSp>
        <p:nvGrpSpPr>
          <p:cNvPr id="8" name="组合 7"/>
          <p:cNvGrpSpPr/>
          <p:nvPr/>
        </p:nvGrpSpPr>
        <p:grpSpPr>
          <a:xfrm>
            <a:off x="422275" y="3211303"/>
            <a:ext cx="3206750" cy="1265447"/>
            <a:chOff x="838200" y="5046453"/>
            <a:chExt cx="3206750" cy="1265447"/>
          </a:xfrm>
        </p:grpSpPr>
        <p:sp>
          <p:nvSpPr>
            <p:cNvPr id="9" name="对话气泡: 圆角矩形 8"/>
            <p:cNvSpPr/>
            <p:nvPr/>
          </p:nvSpPr>
          <p:spPr>
            <a:xfrm>
              <a:off x="838200" y="5046453"/>
              <a:ext cx="3178175" cy="1265447"/>
            </a:xfrm>
            <a:prstGeom prst="wedgeRoundRectCallout">
              <a:avLst>
                <a:gd name="adj1" fmla="val 31239"/>
                <a:gd name="adj2" fmla="val 11824"/>
                <a:gd name="adj3" fmla="val 16667"/>
              </a:avLst>
            </a:prstGeom>
            <a:solidFill>
              <a:srgbClr val="FFFFFF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908648" y="5088530"/>
              <a:ext cx="3136302" cy="115236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800" dirty="0"/>
                <a:t>金丝猴小组来了</a:t>
              </a:r>
              <a:r>
                <a:rPr lang="en-US" altLang="zh-CN" sz="2800" dirty="0"/>
                <a:t>14</a:t>
              </a:r>
              <a:r>
                <a:rPr lang="zh-CN" altLang="en-US" sz="2800" dirty="0"/>
                <a:t>名学生和</a:t>
              </a:r>
              <a:r>
                <a:rPr lang="en-US" altLang="zh-CN" sz="2800" dirty="0"/>
                <a:t>1</a:t>
              </a:r>
              <a:r>
                <a:rPr lang="zh-CN" altLang="en-US" sz="2800" dirty="0"/>
                <a:t>名老师</a:t>
              </a:r>
              <a:endParaRPr lang="zh-CN" altLang="en-US" sz="2800" dirty="0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721600" y="731628"/>
            <a:ext cx="3251201" cy="1265447"/>
            <a:chOff x="838200" y="5046453"/>
            <a:chExt cx="1897415" cy="1265447"/>
          </a:xfrm>
        </p:grpSpPr>
        <p:sp>
          <p:nvSpPr>
            <p:cNvPr id="12" name="对话气泡: 圆角矩形 11"/>
            <p:cNvSpPr/>
            <p:nvPr/>
          </p:nvSpPr>
          <p:spPr>
            <a:xfrm>
              <a:off x="838200" y="5046453"/>
              <a:ext cx="1897415" cy="1265447"/>
            </a:xfrm>
            <a:prstGeom prst="wedgeRoundRectCallout">
              <a:avLst>
                <a:gd name="adj1" fmla="val 20075"/>
                <a:gd name="adj2" fmla="val -1976"/>
                <a:gd name="adj3" fmla="val 16667"/>
              </a:avLst>
            </a:prstGeom>
            <a:solidFill>
              <a:srgbClr val="FFFFFF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897495" y="5098055"/>
              <a:ext cx="1804767" cy="115236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800" dirty="0"/>
                <a:t>熊猫小组来了</a:t>
              </a:r>
              <a:r>
                <a:rPr lang="en-US" altLang="zh-CN" sz="2800" dirty="0"/>
                <a:t>15</a:t>
              </a:r>
              <a:r>
                <a:rPr lang="zh-CN" altLang="en-US" sz="2800" dirty="0"/>
                <a:t>名学生和</a:t>
              </a:r>
              <a:r>
                <a:rPr lang="en-US" altLang="zh-CN" sz="2800" dirty="0"/>
                <a:t>1</a:t>
              </a:r>
              <a:r>
                <a:rPr lang="zh-CN" altLang="en-US" sz="2800" dirty="0"/>
                <a:t>名老师</a:t>
              </a:r>
              <a:endParaRPr lang="zh-CN" altLang="en-US" sz="2800" dirty="0"/>
            </a:p>
          </p:txBody>
        </p:sp>
      </p:grpSp>
      <p:sp>
        <p:nvSpPr>
          <p:cNvPr id="14" name="TextBox 4"/>
          <p:cNvSpPr txBox="1">
            <a:spLocks noChangeArrowheads="1"/>
          </p:cNvSpPr>
          <p:nvPr/>
        </p:nvSpPr>
        <p:spPr bwMode="auto">
          <a:xfrm>
            <a:off x="6486524" y="4705350"/>
            <a:ext cx="5200651" cy="1808572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>
            <a:softEdge rad="88900"/>
          </a:effec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）你从图中可以得到哪些数学信息？能提出哪些数学问题？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mph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4"/>
          <p:cNvSpPr txBox="1">
            <a:spLocks noChangeArrowheads="1"/>
          </p:cNvSpPr>
          <p:nvPr/>
        </p:nvSpPr>
        <p:spPr bwMode="auto">
          <a:xfrm>
            <a:off x="509047" y="2600325"/>
            <a:ext cx="1001291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）两个小组师生买门票分别需要多少元？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" name="TextBox 13"/>
          <p:cNvSpPr txBox="1">
            <a:spLocks noChangeArrowheads="1"/>
          </p:cNvSpPr>
          <p:nvPr/>
        </p:nvSpPr>
        <p:spPr bwMode="auto">
          <a:xfrm>
            <a:off x="1544884" y="3302001"/>
            <a:ext cx="517313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+mn-ea"/>
              </a:rPr>
              <a:t>金丝猴小组：</a:t>
            </a:r>
            <a:endParaRPr lang="zh-CN" altLang="en-US" sz="32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5" name="TextBox 14"/>
          <p:cNvSpPr txBox="1">
            <a:spLocks noChangeArrowheads="1"/>
          </p:cNvSpPr>
          <p:nvPr/>
        </p:nvSpPr>
        <p:spPr bwMode="auto">
          <a:xfrm>
            <a:off x="1544884" y="4672543"/>
            <a:ext cx="517313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+mn-ea"/>
              </a:rPr>
              <a:t>熊猫小组：</a:t>
            </a:r>
            <a:endParaRPr lang="zh-CN" altLang="en-US" sz="32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33758" y="1154941"/>
            <a:ext cx="2138092" cy="936347"/>
          </a:xfrm>
          <a:prstGeom prst="rect">
            <a:avLst/>
          </a:prstGeom>
          <a:solidFill>
            <a:srgbClr val="FFDB69"/>
          </a:solidFill>
          <a:ln w="28575">
            <a:solidFill>
              <a:srgbClr val="FFC00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/>
              <a:t> 成人票 </a:t>
            </a:r>
            <a:r>
              <a:rPr lang="en-US" altLang="zh-CN" sz="2400" b="1" dirty="0"/>
              <a:t>15 </a:t>
            </a:r>
            <a:r>
              <a:rPr lang="zh-CN" altLang="en-US" sz="2400" b="1" dirty="0"/>
              <a:t>元</a:t>
            </a:r>
            <a:endParaRPr lang="en-US" altLang="zh-CN" sz="2400" b="1" dirty="0"/>
          </a:p>
          <a:p>
            <a:pPr>
              <a:lnSpc>
                <a:spcPct val="120000"/>
              </a:lnSpc>
            </a:pPr>
            <a:r>
              <a:rPr lang="zh-CN" altLang="en-US" sz="2400" b="1" dirty="0"/>
              <a:t> 学生票 </a:t>
            </a:r>
            <a:r>
              <a:rPr lang="en-US" altLang="zh-CN" sz="2400" b="1" dirty="0"/>
              <a:t>8 </a:t>
            </a:r>
            <a:r>
              <a:rPr lang="zh-CN" altLang="en-US" sz="2400" b="1" dirty="0"/>
              <a:t>元</a:t>
            </a:r>
            <a:endParaRPr lang="zh-CN" altLang="en-US" sz="2400" b="1" dirty="0"/>
          </a:p>
        </p:txBody>
      </p:sp>
      <p:grpSp>
        <p:nvGrpSpPr>
          <p:cNvPr id="3" name="组合 2"/>
          <p:cNvGrpSpPr/>
          <p:nvPr/>
        </p:nvGrpSpPr>
        <p:grpSpPr>
          <a:xfrm>
            <a:off x="3890963" y="990391"/>
            <a:ext cx="3206750" cy="1265447"/>
            <a:chOff x="838200" y="5046453"/>
            <a:chExt cx="3206750" cy="1265447"/>
          </a:xfrm>
        </p:grpSpPr>
        <p:sp>
          <p:nvSpPr>
            <p:cNvPr id="6" name="对话气泡: 圆角矩形 5"/>
            <p:cNvSpPr/>
            <p:nvPr/>
          </p:nvSpPr>
          <p:spPr>
            <a:xfrm>
              <a:off x="838200" y="5046453"/>
              <a:ext cx="3178175" cy="1265447"/>
            </a:xfrm>
            <a:prstGeom prst="wedgeRoundRectCallout">
              <a:avLst>
                <a:gd name="adj1" fmla="val 31239"/>
                <a:gd name="adj2" fmla="val 11824"/>
                <a:gd name="adj3" fmla="val 16667"/>
              </a:avLst>
            </a:prstGeom>
            <a:solidFill>
              <a:srgbClr val="FFFFFF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908648" y="5088530"/>
              <a:ext cx="3136302" cy="115236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800" dirty="0"/>
                <a:t>金丝猴小组来了</a:t>
              </a:r>
              <a:r>
                <a:rPr lang="en-US" altLang="zh-CN" sz="2800" dirty="0"/>
                <a:t>14</a:t>
              </a:r>
              <a:r>
                <a:rPr lang="zh-CN" altLang="en-US" sz="2800" dirty="0"/>
                <a:t>名学生和</a:t>
              </a:r>
              <a:r>
                <a:rPr lang="en-US" altLang="zh-CN" sz="2800" dirty="0"/>
                <a:t>1</a:t>
              </a:r>
              <a:r>
                <a:rPr lang="zh-CN" altLang="en-US" sz="2800" dirty="0"/>
                <a:t>名老师</a:t>
              </a:r>
              <a:endParaRPr lang="zh-CN" altLang="en-US" sz="2800" dirty="0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616825" y="990391"/>
            <a:ext cx="3251201" cy="1265447"/>
            <a:chOff x="838200" y="5046453"/>
            <a:chExt cx="1897415" cy="1265447"/>
          </a:xfrm>
        </p:grpSpPr>
        <p:sp>
          <p:nvSpPr>
            <p:cNvPr id="9" name="对话气泡: 圆角矩形 8"/>
            <p:cNvSpPr/>
            <p:nvPr/>
          </p:nvSpPr>
          <p:spPr>
            <a:xfrm>
              <a:off x="838200" y="5046453"/>
              <a:ext cx="1897415" cy="1265447"/>
            </a:xfrm>
            <a:prstGeom prst="wedgeRoundRectCallout">
              <a:avLst>
                <a:gd name="adj1" fmla="val 20075"/>
                <a:gd name="adj2" fmla="val -1976"/>
                <a:gd name="adj3" fmla="val 16667"/>
              </a:avLst>
            </a:prstGeom>
            <a:solidFill>
              <a:srgbClr val="FFFFFF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897495" y="5098055"/>
              <a:ext cx="1804767" cy="115236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800" dirty="0"/>
                <a:t>熊猫小组来了</a:t>
              </a:r>
              <a:r>
                <a:rPr lang="en-US" altLang="zh-CN" sz="2800" dirty="0"/>
                <a:t>15</a:t>
              </a:r>
              <a:r>
                <a:rPr lang="zh-CN" altLang="en-US" sz="2800" dirty="0"/>
                <a:t>名学生和</a:t>
              </a:r>
              <a:r>
                <a:rPr lang="en-US" altLang="zh-CN" sz="2800" dirty="0"/>
                <a:t>1</a:t>
              </a:r>
              <a:r>
                <a:rPr lang="zh-CN" altLang="en-US" sz="2800" dirty="0"/>
                <a:t>名老师</a:t>
              </a:r>
              <a:endParaRPr lang="zh-CN" altLang="en-US" sz="2800" dirty="0"/>
            </a:p>
          </p:txBody>
        </p:sp>
      </p:grpSp>
      <p:sp>
        <p:nvSpPr>
          <p:cNvPr id="12" name="TextBox 13"/>
          <p:cNvSpPr txBox="1">
            <a:spLocks noChangeArrowheads="1"/>
          </p:cNvSpPr>
          <p:nvPr/>
        </p:nvSpPr>
        <p:spPr bwMode="auto">
          <a:xfrm>
            <a:off x="2463801" y="4044951"/>
            <a:ext cx="414654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+mn-ea"/>
              </a:rPr>
              <a:t>8×14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+mn-ea"/>
              </a:rPr>
              <a:t>＝</a:t>
            </a: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+mn-ea"/>
              </a:rPr>
              <a:t>112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+mn-ea"/>
              </a:rPr>
              <a:t>（元）</a:t>
            </a:r>
            <a:endParaRPr lang="zh-CN" altLang="en-US" sz="32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3" name="TextBox 14"/>
          <p:cNvSpPr txBox="1">
            <a:spLocks noChangeArrowheads="1"/>
          </p:cNvSpPr>
          <p:nvPr/>
        </p:nvSpPr>
        <p:spPr bwMode="auto">
          <a:xfrm>
            <a:off x="2463801" y="5415493"/>
            <a:ext cx="414654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FF0000"/>
                </a:solidFill>
                <a:latin typeface="+mn-lt"/>
                <a:ea typeface="+mn-ea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dirty="0"/>
              <a:t>8×15</a:t>
            </a:r>
            <a:r>
              <a:rPr lang="zh-CN" altLang="en-US" dirty="0"/>
              <a:t>＝</a:t>
            </a:r>
            <a:r>
              <a:rPr lang="en-US" altLang="zh-CN" dirty="0"/>
              <a:t>120</a:t>
            </a:r>
            <a:r>
              <a:rPr lang="zh-CN" altLang="en-US" dirty="0"/>
              <a:t>（元）</a:t>
            </a:r>
            <a:endParaRPr lang="zh-CN" altLang="en-US" dirty="0"/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6416676" y="4044951"/>
            <a:ext cx="414654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+mn-ea"/>
              </a:rPr>
              <a:t>112 + 15</a:t>
            </a:r>
            <a:r>
              <a:rPr lang="zh-CN" altLang="en-US" sz="3200" b="1" dirty="0">
                <a:solidFill>
                  <a:srgbClr val="FF0000"/>
                </a:solidFill>
              </a:rPr>
              <a:t>＝</a:t>
            </a: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+mn-ea"/>
              </a:rPr>
              <a:t>127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+mn-ea"/>
              </a:rPr>
              <a:t>（元）</a:t>
            </a:r>
            <a:endParaRPr lang="zh-CN" altLang="en-US" sz="32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5" name="TextBox 13"/>
          <p:cNvSpPr txBox="1">
            <a:spLocks noChangeArrowheads="1"/>
          </p:cNvSpPr>
          <p:nvPr/>
        </p:nvSpPr>
        <p:spPr bwMode="auto">
          <a:xfrm>
            <a:off x="6416676" y="5483226"/>
            <a:ext cx="414654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+mn-ea"/>
              </a:rPr>
              <a:t>120 + 15</a:t>
            </a:r>
            <a:r>
              <a:rPr lang="zh-CN" altLang="en-US" sz="3200" b="1" dirty="0">
                <a:solidFill>
                  <a:srgbClr val="FF0000"/>
                </a:solidFill>
              </a:rPr>
              <a:t>＝</a:t>
            </a: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+mn-ea"/>
              </a:rPr>
              <a:t>135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+mn-ea"/>
              </a:rPr>
              <a:t>（元）</a:t>
            </a:r>
            <a:endParaRPr lang="zh-CN" altLang="en-US" sz="32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2" grpId="0"/>
      <p:bldP spid="13" grpId="0"/>
      <p:bldP spid="14" grpId="0"/>
      <p:bldP spid="15" grpId="0"/>
    </p:bldLst>
  </p:timing>
</p:sld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黑楷新">
      <a:majorFont>
        <a:latin typeface="Times New Roman"/>
        <a:ea typeface="楷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865</Words>
  <Application>WPS 演示</Application>
  <PresentationFormat>宽屏</PresentationFormat>
  <Paragraphs>297</Paragraphs>
  <Slides>11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9" baseType="lpstr">
      <vt:lpstr>Arial</vt:lpstr>
      <vt:lpstr>宋体</vt:lpstr>
      <vt:lpstr>Wingdings</vt:lpstr>
      <vt:lpstr>Times New Roman</vt:lpstr>
      <vt:lpstr>楷体</vt:lpstr>
      <vt:lpstr>等线 Light</vt:lpstr>
      <vt:lpstr>等线</vt:lpstr>
      <vt:lpstr>华文细黑</vt:lpstr>
      <vt:lpstr>字魂70号-灵悦黑体</vt:lpstr>
      <vt:lpstr>黑体</vt:lpstr>
      <vt:lpstr>quote-cjk-patch</vt:lpstr>
      <vt:lpstr>ksdb</vt:lpstr>
      <vt:lpstr>方正榜书楷简体</vt:lpstr>
      <vt:lpstr>楷体_GB2312</vt:lpstr>
      <vt:lpstr>方正字迹-龙吟体 简</vt:lpstr>
      <vt:lpstr>微软雅黑</vt:lpstr>
      <vt:lpstr>Arial Unicode MS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zyccl</Company>
  <LinksUpToDate>false</LinksUpToDate>
  <SharedDoc>false</SharedDoc>
  <HyperlinksChanged>false</HyperlinksChanged>
  <AppVersion>14.0000</AppVersion>
  <Manager>状元成才路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keywords>状元成才路</cp:keywords>
  <dc:description>状元成才路</dc:description>
  <dc:subject>状元成才路</dc:subject>
  <cp:category>状元成才路</cp:category>
  <cp:lastModifiedBy>唐唐唐小糖1</cp:lastModifiedBy>
  <cp:revision>502</cp:revision>
  <dcterms:created xsi:type="dcterms:W3CDTF">2015-08-27T07:30:00Z</dcterms:created>
  <dcterms:modified xsi:type="dcterms:W3CDTF">2026-02-28T07:09:17Z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FC1062571AF24E9283CE2368289F38D8_12</vt:lpwstr>
  </property>
</Properties>
</file>